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3" r:id="rId3"/>
    <p:sldId id="293" r:id="rId4"/>
    <p:sldId id="271" r:id="rId5"/>
    <p:sldId id="294" r:id="rId6"/>
    <p:sldId id="296" r:id="rId7"/>
    <p:sldId id="297" r:id="rId8"/>
    <p:sldId id="299" r:id="rId9"/>
    <p:sldId id="300" r:id="rId10"/>
    <p:sldId id="302" r:id="rId11"/>
    <p:sldId id="305" r:id="rId12"/>
    <p:sldId id="306" r:id="rId13"/>
    <p:sldId id="307" r:id="rId14"/>
    <p:sldId id="311" r:id="rId15"/>
  </p:sldIdLst>
  <p:sldSz cx="9144000" cy="5138738"/>
  <p:notesSz cx="6858000" cy="9144000"/>
  <p:custDataLst>
    <p:tags r:id="rId17"/>
  </p:custDataLst>
  <p:defaultTextStyle>
    <a:defPPr>
      <a:defRPr lang="en-US"/>
    </a:defPPr>
    <a:lvl1pPr marL="0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11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022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034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044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055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066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077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088" algn="l" defTabSz="81602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" userDrawn="1">
          <p15:clr>
            <a:srgbClr val="A4A3A4"/>
          </p15:clr>
        </p15:guide>
        <p15:guide id="2" pos="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9BF"/>
    <a:srgbClr val="3E5A73"/>
    <a:srgbClr val="353C62"/>
    <a:srgbClr val="E6E6E6"/>
    <a:srgbClr val="B9202B"/>
    <a:srgbClr val="D6BD7D"/>
    <a:srgbClr val="FF0000"/>
    <a:srgbClr val="000099"/>
    <a:srgbClr val="0000FF"/>
    <a:srgbClr val="214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69213" autoAdjust="0"/>
  </p:normalViewPr>
  <p:slideViewPr>
    <p:cSldViewPr snapToGrid="0">
      <p:cViewPr varScale="1">
        <p:scale>
          <a:sx n="92" d="100"/>
          <a:sy n="92" d="100"/>
        </p:scale>
        <p:origin x="45" y="60"/>
      </p:cViewPr>
      <p:guideLst>
        <p:guide orient="horz" pos="59"/>
        <p:guide pos="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AF3B6-25F9-401B-BC58-5C441BA25DF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3B4BD-CDB2-474B-878E-09814A21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8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11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022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034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044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055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066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077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088" algn="l" defTabSz="81602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images are idealized depictions of life in the late 18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  <a:p>
            <a:endParaRPr lang="en-US" dirty="0"/>
          </a:p>
          <a:p>
            <a:r>
              <a:rPr lang="en-US" dirty="0"/>
              <a:t>Image 1: Copley, John Singleton. </a:t>
            </a:r>
            <a:r>
              <a:rPr lang="en-US" i="1" dirty="0"/>
              <a:t>The Copley Family.</a:t>
            </a:r>
            <a:r>
              <a:rPr lang="en-US" dirty="0"/>
              <a:t> Painting. 1776-1777. Washington, D.C.: National Gallery of Art. https://www.nga.gov/collection/art-object-page.46098.html</a:t>
            </a:r>
          </a:p>
          <a:p>
            <a:r>
              <a:rPr lang="en-US" dirty="0"/>
              <a:t>Image 2: Stearns, Junius B. </a:t>
            </a:r>
            <a:r>
              <a:rPr lang="en-US" i="1" dirty="0"/>
              <a:t>Washington as a Farmer.</a:t>
            </a:r>
            <a:r>
              <a:rPr lang="en-US" dirty="0"/>
              <a:t> Painting. 1851. Richmond: Virginia Museum of Fine Arts. https://www.vmfa.museum/piction/6027262-8051761/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34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show a variety of American landscapes.</a:t>
            </a:r>
          </a:p>
          <a:p>
            <a:endParaRPr lang="en-US" dirty="0"/>
          </a:p>
          <a:p>
            <a:r>
              <a:rPr lang="en-US" dirty="0"/>
              <a:t>Slide 14: Rains, Tim. </a:t>
            </a:r>
            <a:r>
              <a:rPr lang="en-US" i="1" dirty="0"/>
              <a:t>Denali, Fall. </a:t>
            </a:r>
            <a:r>
              <a:rPr lang="en-US" dirty="0"/>
              <a:t>Photograph. January 11, 2011. Denali National Park. National Park Service. https://flic.kr/p/aS1CAB</a:t>
            </a:r>
          </a:p>
          <a:p>
            <a:endParaRPr lang="en-US" dirty="0"/>
          </a:p>
          <a:p>
            <a:r>
              <a:rPr lang="en-US" dirty="0"/>
              <a:t>Slide 14: </a:t>
            </a:r>
            <a:r>
              <a:rPr lang="en-US" i="1" dirty="0"/>
              <a:t>Flag Change. </a:t>
            </a:r>
            <a:r>
              <a:rPr lang="en-US" dirty="0"/>
              <a:t>Photograph. Fort McHenry National Monument and Historic Shrine. National Park Service. https://www.nps.gov/media/photo/gallery-item.htm?pg=912388&amp;id=26D9A904-1DD8-B71B-0B2D528AB4559EE8&amp;gid=1C27E1E2-155D-451F-6739965D63726B10</a:t>
            </a:r>
          </a:p>
          <a:p>
            <a:endParaRPr lang="en-US" dirty="0"/>
          </a:p>
          <a:p>
            <a:r>
              <a:rPr lang="en-US" dirty="0"/>
              <a:t>Slide 14: </a:t>
            </a:r>
            <a:r>
              <a:rPr lang="en-US" i="1" dirty="0"/>
              <a:t>Golden Gate Bridge. </a:t>
            </a:r>
            <a:r>
              <a:rPr lang="en-US" dirty="0"/>
              <a:t>Photograph. September 8, 2014. https://www.pexels.com/photo/america-architecture-bay-boat-208745/</a:t>
            </a:r>
          </a:p>
          <a:p>
            <a:endParaRPr lang="en-US" dirty="0"/>
          </a:p>
          <a:p>
            <a:r>
              <a:rPr lang="en-US" dirty="0"/>
              <a:t>Slide 14: Drum, Neal Herbert. </a:t>
            </a:r>
            <a:r>
              <a:rPr lang="en-US" i="1" dirty="0"/>
              <a:t>Delicate Arch.</a:t>
            </a:r>
            <a:r>
              <a:rPr lang="en-US" dirty="0"/>
              <a:t> December 2003. Arches National Park. National Park Service. https://flic.kr/p/aYrb7V</a:t>
            </a:r>
          </a:p>
          <a:p>
            <a:endParaRPr lang="en-US" dirty="0"/>
          </a:p>
          <a:p>
            <a:r>
              <a:rPr lang="en-US" dirty="0"/>
              <a:t>Slide 14: Highsmith, Carol. </a:t>
            </a:r>
            <a:r>
              <a:rPr lang="en-US" i="1" dirty="0"/>
              <a:t>U.S. Capitol building, Washington, D.C. </a:t>
            </a:r>
            <a:r>
              <a:rPr lang="en-US" dirty="0"/>
              <a:t>Photograph. Library of Congress. https://www.loc.gov/item/2011630770/</a:t>
            </a:r>
          </a:p>
          <a:p>
            <a:endParaRPr lang="en-US" dirty="0"/>
          </a:p>
          <a:p>
            <a:r>
              <a:rPr lang="en-US" dirty="0"/>
              <a:t>Slide 14: Fisk, Tom. </a:t>
            </a:r>
            <a:r>
              <a:rPr lang="en-US" i="1" dirty="0"/>
              <a:t>Aerial Photography of River. </a:t>
            </a:r>
            <a:r>
              <a:rPr lang="en-US" dirty="0"/>
              <a:t>Photograph. November 23, 2018. https://www.pexels.com/photo/aerial-photography-of-river-1629803/</a:t>
            </a:r>
          </a:p>
          <a:p>
            <a:endParaRPr lang="en-US" dirty="0"/>
          </a:p>
          <a:p>
            <a:r>
              <a:rPr lang="en-US" dirty="0"/>
              <a:t>Slide 14: Pilger, Kai. </a:t>
            </a:r>
            <a:r>
              <a:rPr lang="en-US" i="1" dirty="0"/>
              <a:t>People in Train Station during Day. </a:t>
            </a:r>
            <a:r>
              <a:rPr lang="en-US" dirty="0"/>
              <a:t>Photograph. May 20, 2017. https://www.pexels.com/photo/american-flag-architecture-blur-bright-414530/</a:t>
            </a:r>
          </a:p>
          <a:p>
            <a:endParaRPr lang="en-US" dirty="0"/>
          </a:p>
          <a:p>
            <a:r>
              <a:rPr lang="en-US" dirty="0"/>
              <a:t>Slide 14: Fisk, Tom. </a:t>
            </a:r>
            <a:r>
              <a:rPr lang="en-US" i="1" dirty="0"/>
              <a:t>Top View of Green Field. Photograph</a:t>
            </a:r>
            <a:r>
              <a:rPr lang="en-US" dirty="0"/>
              <a:t>. November 14, 2018. https://www.pexels.com/photo/top-view-of-green-field-1595104/</a:t>
            </a:r>
          </a:p>
          <a:p>
            <a:endParaRPr lang="en-US" dirty="0"/>
          </a:p>
          <a:p>
            <a:r>
              <a:rPr lang="en-US" dirty="0"/>
              <a:t>Slide 14: Wei, Janice. </a:t>
            </a:r>
            <a:r>
              <a:rPr lang="en-US" i="1" dirty="0"/>
              <a:t>Lava "firehose" enters ocean at </a:t>
            </a:r>
            <a:r>
              <a:rPr lang="en-US" i="1" dirty="0" err="1"/>
              <a:t>Kamokuna</a:t>
            </a:r>
            <a:r>
              <a:rPr lang="en-US" i="1" dirty="0"/>
              <a:t> in Hawaii Volcanoes NP. </a:t>
            </a:r>
            <a:r>
              <a:rPr lang="en-US" dirty="0"/>
              <a:t>Photograph. January 3, 2017. Hawaii Volcanoes National Park. National Park Service. https://flic.kr/p/T7JXVb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6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1 shows a well-to-do family in 1800, Image 2 shows Meriwether Lewis and Sacagawea, and Image 3 shows enslaved people using a cotton gin.</a:t>
            </a:r>
          </a:p>
          <a:p>
            <a:endParaRPr lang="en-US" dirty="0"/>
          </a:p>
          <a:p>
            <a:r>
              <a:rPr lang="en-US" dirty="0"/>
              <a:t>Image 1: Johnson, Joshua. </a:t>
            </a:r>
            <a:r>
              <a:rPr lang="en-US" i="1" dirty="0"/>
              <a:t>Family Group</a:t>
            </a:r>
            <a:r>
              <a:rPr lang="en-US" dirty="0"/>
              <a:t>. Painting. 1800. Washington, D.C.: National Gallery of Art. https://www.nga.gov/collection/art-object-page.59883.html </a:t>
            </a:r>
          </a:p>
          <a:p>
            <a:r>
              <a:rPr lang="en-US" dirty="0"/>
              <a:t>Image 2: Paxson, Edgar S. </a:t>
            </a:r>
            <a:r>
              <a:rPr lang="en-US" i="1" dirty="0"/>
              <a:t>Lewis and Clark at Three Forks.</a:t>
            </a:r>
            <a:r>
              <a:rPr lang="en-US" dirty="0"/>
              <a:t> Painting. 1912. Montana Historical Society. https://mhs.mt.gov/education/Capitol/Art/House-Lobby</a:t>
            </a:r>
          </a:p>
          <a:p>
            <a:r>
              <a:rPr lang="en-US" dirty="0"/>
              <a:t>Image 3: Sheppard, William L. </a:t>
            </a:r>
            <a:r>
              <a:rPr lang="en-US" i="1" dirty="0"/>
              <a:t>The First cotton-gin / drawn by William L. Sheppard. </a:t>
            </a:r>
            <a:r>
              <a:rPr lang="en-US" dirty="0"/>
              <a:t>Illustration. December 18, 1869. Library of Congress. https://www.loc.gov/item/91784966/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9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1 shows newly freed slaves heading toward the protection of Union lines during the Civil War, Image 2 shows the Battle of the Alamo, and Image 3 shows Cherokee people during the Trail of Tears.</a:t>
            </a:r>
          </a:p>
          <a:p>
            <a:endParaRPr lang="en-US" dirty="0"/>
          </a:p>
          <a:p>
            <a:r>
              <a:rPr lang="en-US" dirty="0"/>
              <a:t>Image 1: </a:t>
            </a:r>
            <a:r>
              <a:rPr lang="en-US" i="1" dirty="0"/>
              <a:t>The effects of the proclamation - freed Negroes coming into our lines at Newbern, North Carolina.</a:t>
            </a:r>
            <a:r>
              <a:rPr lang="en-US" dirty="0"/>
              <a:t> Illustration. 1863. Library of Congress. https://www.loc.gov/item/95501775/</a:t>
            </a:r>
          </a:p>
          <a:p>
            <a:r>
              <a:rPr lang="en-US" dirty="0"/>
              <a:t>Image 2: Onderdonk, Robert Jenkins. </a:t>
            </a:r>
            <a:r>
              <a:rPr lang="en-US" i="1" dirty="0"/>
              <a:t>Fall of the Alamo. </a:t>
            </a:r>
            <a:r>
              <a:rPr lang="en-US" dirty="0"/>
              <a:t>Painting. 1903. Texas Governor’s Mansion. Available on Wikimedia. https://commons.wikimedia.org/wiki/File:FalloftheAlamo.jpg</a:t>
            </a:r>
          </a:p>
          <a:p>
            <a:r>
              <a:rPr lang="en-US" dirty="0"/>
              <a:t>Image 3: </a:t>
            </a:r>
            <a:r>
              <a:rPr lang="en-US" dirty="0" err="1"/>
              <a:t>Lindneux</a:t>
            </a:r>
            <a:r>
              <a:rPr lang="en-US" dirty="0"/>
              <a:t>, Robert. </a:t>
            </a:r>
            <a:r>
              <a:rPr lang="en-US" i="1" dirty="0"/>
              <a:t>The Trail of Tears. </a:t>
            </a:r>
            <a:r>
              <a:rPr lang="en-US" dirty="0"/>
              <a:t>Painting. 1942. </a:t>
            </a:r>
            <a:r>
              <a:rPr lang="en-US" dirty="0" err="1"/>
              <a:t>Woolaroc</a:t>
            </a:r>
            <a:r>
              <a:rPr lang="en-US" dirty="0"/>
              <a:t> Museum. PBS. https://www.pbs.org/wgbh/aia/part4/4h1567.html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1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1 shows a ship arriving at Ellis Island with European immigrants, Image 2 shows a Chinese immigrant family, Image 3 shows a group of newly arrived immigrants at Ellis Island, and Image 4 shows a group of children in Hawaii.</a:t>
            </a:r>
          </a:p>
          <a:p>
            <a:endParaRPr lang="en-US" dirty="0"/>
          </a:p>
          <a:p>
            <a:r>
              <a:rPr lang="en-US" dirty="0"/>
              <a:t>Image 1: </a:t>
            </a:r>
            <a:r>
              <a:rPr lang="en-US" dirty="0" err="1"/>
              <a:t>Levick</a:t>
            </a:r>
            <a:r>
              <a:rPr lang="en-US" dirty="0"/>
              <a:t>, Edwin. </a:t>
            </a:r>
            <a:r>
              <a:rPr lang="en-US" i="1" dirty="0"/>
              <a:t>Immigrants on an Atlantic Liner. </a:t>
            </a:r>
            <a:r>
              <a:rPr lang="en-US" dirty="0"/>
              <a:t>Photograph. December 10, 1906. Library of Congress. https://www.loc.gov/item/97501073/</a:t>
            </a:r>
          </a:p>
          <a:p>
            <a:r>
              <a:rPr lang="en-US" dirty="0"/>
              <a:t>Image 2: </a:t>
            </a:r>
            <a:r>
              <a:rPr lang="en-US" i="1" dirty="0"/>
              <a:t>[RS 27464, Chin Quan Chan; Seattle District, Chinese Exclusion Act Case Files, Applications to Reenter, c. 1892-1900]: Chin Quan Chan Family, Chinese Exclusion Act Case File, circa 1911,.</a:t>
            </a:r>
            <a:r>
              <a:rPr lang="en-US" dirty="0"/>
              <a:t> Photograph. National Archives. https://catalog.archives.gov/id/5585730 </a:t>
            </a:r>
          </a:p>
          <a:p>
            <a:r>
              <a:rPr lang="en-US" dirty="0"/>
              <a:t>Image 3: </a:t>
            </a:r>
            <a:r>
              <a:rPr lang="en-US" i="1" dirty="0"/>
              <a:t>Immigrants, Ellis Island. </a:t>
            </a:r>
            <a:r>
              <a:rPr lang="en-US" dirty="0"/>
              <a:t>Photograph. Bain News Service. Library of Congress. https://www.loc.gov/item/2014681556/</a:t>
            </a:r>
          </a:p>
          <a:p>
            <a:r>
              <a:rPr lang="en-US" dirty="0"/>
              <a:t>Image 4: </a:t>
            </a:r>
            <a:r>
              <a:rPr lang="en-US" i="1" dirty="0"/>
              <a:t>The Hawaiian boys may have their bananas plentiful and fresh. </a:t>
            </a:r>
            <a:r>
              <a:rPr lang="en-US" dirty="0"/>
              <a:t>Photograph. 1902. Library of Congress. https://www.loc.gov/item/2018647353/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24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shows a family from Guam dressed in traditional clothing at a festival.</a:t>
            </a:r>
          </a:p>
          <a:p>
            <a:endParaRPr lang="en-US" dirty="0"/>
          </a:p>
          <a:p>
            <a:r>
              <a:rPr lang="en-US" dirty="0"/>
              <a:t>Image 1: </a:t>
            </a:r>
            <a:r>
              <a:rPr lang="en-US" dirty="0" err="1"/>
              <a:t>Sourgose</a:t>
            </a:r>
            <a:r>
              <a:rPr lang="en-US" dirty="0"/>
              <a:t>, Marilyn. </a:t>
            </a:r>
            <a:r>
              <a:rPr lang="en-US" i="1" dirty="0" err="1"/>
              <a:t>Kutturan</a:t>
            </a:r>
            <a:r>
              <a:rPr lang="en-US" i="1" dirty="0"/>
              <a:t> </a:t>
            </a:r>
            <a:r>
              <a:rPr lang="en-US" i="1" dirty="0" err="1"/>
              <a:t>Chamoru</a:t>
            </a:r>
            <a:r>
              <a:rPr lang="en-US" i="1" dirty="0"/>
              <a:t> Performers (KCP) at the 2010 Pacific Islander Festival Association in San Diego. </a:t>
            </a:r>
            <a:r>
              <a:rPr lang="en-US" dirty="0"/>
              <a:t>Photograph. September 25, 2010. Originally posted to Flickr https://flic.kr/p/8EekXT, also available on Wikimedia https://commons.wikimedia.org/wiki/File:Chamorro_performers.jpg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7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Images show groups of American children.</a:t>
            </a:r>
          </a:p>
          <a:p>
            <a:endParaRPr lang="en-US" dirty="0"/>
          </a:p>
          <a:p>
            <a:r>
              <a:rPr lang="en-US" dirty="0"/>
              <a:t>Slide 13: </a:t>
            </a:r>
            <a:r>
              <a:rPr lang="en-US" dirty="0" err="1"/>
              <a:t>Bauso</a:t>
            </a:r>
            <a:r>
              <a:rPr lang="en-US" dirty="0"/>
              <a:t>, Emma. </a:t>
            </a:r>
            <a:r>
              <a:rPr lang="en-US" i="1" dirty="0"/>
              <a:t>Family Of Four Walking At The Street.</a:t>
            </a:r>
            <a:r>
              <a:rPr lang="en-US" dirty="0"/>
              <a:t> Photograph. April 30, 2019. https://www.pexels.com/photo/family-of-four-walking-at-the-street-2253879/</a:t>
            </a:r>
          </a:p>
          <a:p>
            <a:endParaRPr lang="en-US" dirty="0"/>
          </a:p>
          <a:p>
            <a:r>
              <a:rPr lang="en-US" dirty="0"/>
              <a:t>Slide 13: </a:t>
            </a:r>
            <a:r>
              <a:rPr lang="en-US" i="1" dirty="0"/>
              <a:t>Girls on White Red Jersey Playing Hand Game. </a:t>
            </a:r>
            <a:r>
              <a:rPr lang="en-US" dirty="0"/>
              <a:t>Photograph. April 27, 2007. </a:t>
            </a:r>
            <a:r>
              <a:rPr lang="en-US" dirty="0" err="1"/>
              <a:t>Pixabay</a:t>
            </a:r>
            <a:r>
              <a:rPr lang="en-US" dirty="0"/>
              <a:t>. https://www.pexels.com/photo/girls-on-white-red-jersey-playing-hand-game-163465/</a:t>
            </a:r>
          </a:p>
          <a:p>
            <a:endParaRPr lang="en-US" dirty="0"/>
          </a:p>
          <a:p>
            <a:r>
              <a:rPr lang="en-US" dirty="0"/>
              <a:t>Slide 13: </a:t>
            </a:r>
            <a:r>
              <a:rPr lang="en-US" i="1" dirty="0"/>
              <a:t>Boy in Green Sweater Writing on White Paper. </a:t>
            </a:r>
            <a:r>
              <a:rPr lang="en-US" dirty="0"/>
              <a:t> Photograph. March 23, 2020. CDC. https://www.pexels.com/photo/boy-in-green-sweater-writing-on-white-paper-3992949/</a:t>
            </a:r>
          </a:p>
          <a:p>
            <a:endParaRPr lang="en-US" dirty="0"/>
          </a:p>
          <a:p>
            <a:r>
              <a:rPr lang="en-US" dirty="0"/>
              <a:t>Slide 13: </a:t>
            </a:r>
            <a:r>
              <a:rPr lang="en-US" i="1" dirty="0"/>
              <a:t>Untitled. </a:t>
            </a:r>
            <a:r>
              <a:rPr lang="en-US" dirty="0"/>
              <a:t>Photograph. March 24, 2020. CDC. https://www.pexels.com/photo/lunch-kids-student-cafeteria-3997717/</a:t>
            </a:r>
          </a:p>
          <a:p>
            <a:endParaRPr lang="en-US" dirty="0"/>
          </a:p>
          <a:p>
            <a:r>
              <a:rPr lang="en-US" dirty="0"/>
              <a:t>Slide 13: Wilcox, Kat. </a:t>
            </a:r>
            <a:r>
              <a:rPr lang="en-US" i="1" dirty="0"/>
              <a:t>Four Men Sitting on Platform. </a:t>
            </a:r>
            <a:r>
              <a:rPr lang="en-US" dirty="0"/>
              <a:t>Photograph. September 16, 2017. https://www.pexels.com/photo/four-men-sitting-on-platform-923657/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B4BD-CDB2-474B-878E-09814A2169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9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27652-F190-421F-A197-8E41E5076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0994"/>
            <a:ext cx="6858000" cy="1789042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3834D-B790-42B2-9BE7-19CBD2B0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699027"/>
            <a:ext cx="6858000" cy="124067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011" indent="0" algn="ctr">
              <a:buNone/>
              <a:defRPr sz="1800"/>
            </a:lvl2pPr>
            <a:lvl3pPr marL="816022" indent="0" algn="ctr">
              <a:buNone/>
              <a:defRPr sz="1600"/>
            </a:lvl3pPr>
            <a:lvl4pPr marL="1224034" indent="0" algn="ctr">
              <a:buNone/>
              <a:defRPr sz="1400"/>
            </a:lvl4pPr>
            <a:lvl5pPr marL="1632044" indent="0" algn="ctr">
              <a:buNone/>
              <a:defRPr sz="1400"/>
            </a:lvl5pPr>
            <a:lvl6pPr marL="2040055" indent="0" algn="ctr">
              <a:buNone/>
              <a:defRPr sz="1400"/>
            </a:lvl6pPr>
            <a:lvl7pPr marL="2448066" indent="0" algn="ctr">
              <a:buNone/>
              <a:defRPr sz="1400"/>
            </a:lvl7pPr>
            <a:lvl8pPr marL="2856077" indent="0" algn="ctr">
              <a:buNone/>
              <a:defRPr sz="1400"/>
            </a:lvl8pPr>
            <a:lvl9pPr marL="3264088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A410B-4FF6-480D-9312-024DBB7A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125B-A5D0-4D33-A597-9E3E8347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41B69-1EB0-4A02-ABFF-6E862387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1552-4639-418B-B2C9-619E338A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1FFFA1-1F2F-4485-A9B0-8C11B334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BF0C-0C4A-4F4D-81D8-1DF648BC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E2474-BD86-4601-BB00-81F0FCEA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A380-B331-4503-8612-E29028AC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574F3-65FA-4125-9EB7-569F30FB2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273591"/>
            <a:ext cx="1971675" cy="43548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97C48-0139-4967-B146-89F47ED1D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591"/>
            <a:ext cx="5800725" cy="43548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CFE1A-B609-4DED-B0F3-10BD051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EA306-1540-47D2-93DA-9588A69D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508B-C36C-4CEC-BFD2-96342AB9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F648-E2EF-43F0-8573-8FCB2EC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6769-1615-4A63-BDBB-59DA1278F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6E1F-F9AC-48A4-8C7D-A5FAE7A7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C5738-402E-4371-883A-BA6F18E0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F3F4B-A9F4-4E1D-81B5-259B347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20FC-8BE2-4590-A132-36B353160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1118"/>
            <a:ext cx="7886700" cy="2137572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78CD-05A7-494B-A186-FF88F8AF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38913"/>
            <a:ext cx="7886700" cy="1124099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6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0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8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60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4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BBCC-324B-427E-96B1-D54F0F03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7882-F621-4D26-B96E-2B61481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C09F-C659-44D2-BDEC-CE41536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AF31-A561-49C1-8838-D47A5E43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4786-26D9-4919-B5C9-1FB3CF0BB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67952"/>
            <a:ext cx="3886200" cy="32604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F5117-F2A6-448B-8E4F-7151E0E85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367952"/>
            <a:ext cx="3886200" cy="32604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FB002-5C33-4650-A3DB-3985F6E2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44C05-FC31-4303-8D2E-C28CC52A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D0673-B577-4246-BAB0-9C6129A1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49E2-36D2-40A7-8684-99F58F6D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591"/>
            <a:ext cx="7886700" cy="9932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96B27-6CE2-45B5-957D-6DE077220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259706"/>
            <a:ext cx="3868340" cy="6173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1" indent="0">
              <a:buNone/>
              <a:defRPr sz="1800" b="1"/>
            </a:lvl2pPr>
            <a:lvl3pPr marL="816022" indent="0">
              <a:buNone/>
              <a:defRPr sz="1600" b="1"/>
            </a:lvl3pPr>
            <a:lvl4pPr marL="1224034" indent="0">
              <a:buNone/>
              <a:defRPr sz="1400" b="1"/>
            </a:lvl4pPr>
            <a:lvl5pPr marL="1632044" indent="0">
              <a:buNone/>
              <a:defRPr sz="1400" b="1"/>
            </a:lvl5pPr>
            <a:lvl6pPr marL="2040055" indent="0">
              <a:buNone/>
              <a:defRPr sz="1400" b="1"/>
            </a:lvl6pPr>
            <a:lvl7pPr marL="2448066" indent="0">
              <a:buNone/>
              <a:defRPr sz="1400" b="1"/>
            </a:lvl7pPr>
            <a:lvl8pPr marL="2856077" indent="0">
              <a:buNone/>
              <a:defRPr sz="1400" b="1"/>
            </a:lvl8pPr>
            <a:lvl9pPr marL="3264088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4BE1E-2219-4939-8521-1E49A5728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7068"/>
            <a:ext cx="3868340" cy="2760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5C215A-34C0-4449-A7DA-1BC4FEFAC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59706"/>
            <a:ext cx="3887392" cy="6173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11" indent="0">
              <a:buNone/>
              <a:defRPr sz="1800" b="1"/>
            </a:lvl2pPr>
            <a:lvl3pPr marL="816022" indent="0">
              <a:buNone/>
              <a:defRPr sz="1600" b="1"/>
            </a:lvl3pPr>
            <a:lvl4pPr marL="1224034" indent="0">
              <a:buNone/>
              <a:defRPr sz="1400" b="1"/>
            </a:lvl4pPr>
            <a:lvl5pPr marL="1632044" indent="0">
              <a:buNone/>
              <a:defRPr sz="1400" b="1"/>
            </a:lvl5pPr>
            <a:lvl6pPr marL="2040055" indent="0">
              <a:buNone/>
              <a:defRPr sz="1400" b="1"/>
            </a:lvl6pPr>
            <a:lvl7pPr marL="2448066" indent="0">
              <a:buNone/>
              <a:defRPr sz="1400" b="1"/>
            </a:lvl7pPr>
            <a:lvl8pPr marL="2856077" indent="0">
              <a:buNone/>
              <a:defRPr sz="1400" b="1"/>
            </a:lvl8pPr>
            <a:lvl9pPr marL="3264088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67F36-7057-442C-A2B5-AE604952B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7068"/>
            <a:ext cx="3887392" cy="27608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86499-0A06-45A1-8DC6-003D18D8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A8CFD8-1C62-47EE-8D78-BD8E98008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BA813-5EA2-4C83-813A-95899993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E218-31BE-4F90-AD5D-EBE0C8C0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CC848-1A7B-4B9B-9103-DB9984557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82245-BD87-477E-9635-1FCED1F1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60FB9-C7B9-473A-A3AA-1E5ADCC5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35F68-2529-492B-80FD-1E7D9D1D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5D771-6F1F-47F8-8461-B090129B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7D261-C0CA-4E10-A18E-AAEF441C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7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46E-D648-473E-A63A-22CC8341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582"/>
            <a:ext cx="2949178" cy="1199039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E829-5514-436B-ACFC-E9FA0669B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39885"/>
            <a:ext cx="4629151" cy="365183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CF36D-E283-44B2-B52B-4862C2F58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1622"/>
            <a:ext cx="2949178" cy="2856044"/>
          </a:xfrm>
        </p:spPr>
        <p:txBody>
          <a:bodyPr/>
          <a:lstStyle>
            <a:lvl1pPr marL="0" indent="0">
              <a:buNone/>
              <a:defRPr sz="1400"/>
            </a:lvl1pPr>
            <a:lvl2pPr marL="408011" indent="0">
              <a:buNone/>
              <a:defRPr sz="1200"/>
            </a:lvl2pPr>
            <a:lvl3pPr marL="816022" indent="0">
              <a:buNone/>
              <a:defRPr sz="1100"/>
            </a:lvl3pPr>
            <a:lvl4pPr marL="1224034" indent="0">
              <a:buNone/>
              <a:defRPr sz="900"/>
            </a:lvl4pPr>
            <a:lvl5pPr marL="1632044" indent="0">
              <a:buNone/>
              <a:defRPr sz="900"/>
            </a:lvl5pPr>
            <a:lvl6pPr marL="2040055" indent="0">
              <a:buNone/>
              <a:defRPr sz="900"/>
            </a:lvl6pPr>
            <a:lvl7pPr marL="2448066" indent="0">
              <a:buNone/>
              <a:defRPr sz="900"/>
            </a:lvl7pPr>
            <a:lvl8pPr marL="2856077" indent="0">
              <a:buNone/>
              <a:defRPr sz="900"/>
            </a:lvl8pPr>
            <a:lvl9pPr marL="326408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8634A-9284-45D3-B51B-FF8A114E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F2344-BEA6-4163-AAFC-A90BF92F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82405-5B47-4036-997B-5C3603A5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EA60-1A9A-4502-AFEB-AA64ED6A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3" y="342582"/>
            <a:ext cx="2949178" cy="1199039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B8E3B2-667D-445D-A67E-BCD672DBAA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39885"/>
            <a:ext cx="4629151" cy="3651835"/>
          </a:xfrm>
        </p:spPr>
        <p:txBody>
          <a:bodyPr/>
          <a:lstStyle>
            <a:lvl1pPr marL="0" indent="0">
              <a:buNone/>
              <a:defRPr sz="2900"/>
            </a:lvl1pPr>
            <a:lvl2pPr marL="408011" indent="0">
              <a:buNone/>
              <a:defRPr sz="2500"/>
            </a:lvl2pPr>
            <a:lvl3pPr marL="816022" indent="0">
              <a:buNone/>
              <a:defRPr sz="2100"/>
            </a:lvl3pPr>
            <a:lvl4pPr marL="1224034" indent="0">
              <a:buNone/>
              <a:defRPr sz="1800"/>
            </a:lvl4pPr>
            <a:lvl5pPr marL="1632044" indent="0">
              <a:buNone/>
              <a:defRPr sz="1800"/>
            </a:lvl5pPr>
            <a:lvl6pPr marL="2040055" indent="0">
              <a:buNone/>
              <a:defRPr sz="1800"/>
            </a:lvl6pPr>
            <a:lvl7pPr marL="2448066" indent="0">
              <a:buNone/>
              <a:defRPr sz="1800"/>
            </a:lvl7pPr>
            <a:lvl8pPr marL="2856077" indent="0">
              <a:buNone/>
              <a:defRPr sz="1800"/>
            </a:lvl8pPr>
            <a:lvl9pPr marL="3264088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06E49-F866-45CE-8C8F-F3AA9F4D8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3" y="1541622"/>
            <a:ext cx="2949178" cy="2856044"/>
          </a:xfrm>
        </p:spPr>
        <p:txBody>
          <a:bodyPr/>
          <a:lstStyle>
            <a:lvl1pPr marL="0" indent="0">
              <a:buNone/>
              <a:defRPr sz="1400"/>
            </a:lvl1pPr>
            <a:lvl2pPr marL="408011" indent="0">
              <a:buNone/>
              <a:defRPr sz="1200"/>
            </a:lvl2pPr>
            <a:lvl3pPr marL="816022" indent="0">
              <a:buNone/>
              <a:defRPr sz="1100"/>
            </a:lvl3pPr>
            <a:lvl4pPr marL="1224034" indent="0">
              <a:buNone/>
              <a:defRPr sz="900"/>
            </a:lvl4pPr>
            <a:lvl5pPr marL="1632044" indent="0">
              <a:buNone/>
              <a:defRPr sz="900"/>
            </a:lvl5pPr>
            <a:lvl6pPr marL="2040055" indent="0">
              <a:buNone/>
              <a:defRPr sz="900"/>
            </a:lvl6pPr>
            <a:lvl7pPr marL="2448066" indent="0">
              <a:buNone/>
              <a:defRPr sz="900"/>
            </a:lvl7pPr>
            <a:lvl8pPr marL="2856077" indent="0">
              <a:buNone/>
              <a:defRPr sz="900"/>
            </a:lvl8pPr>
            <a:lvl9pPr marL="3264088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7789A-78BD-440A-BAEF-37F4AE31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7525B-F948-4BF5-9DA6-4ABB04E0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F0CA6-17B0-414B-9814-50651925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2F786-93A8-4969-ADC4-B14EA118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273591"/>
            <a:ext cx="7886700" cy="993252"/>
          </a:xfrm>
          <a:prstGeom prst="rect">
            <a:avLst/>
          </a:prstGeom>
        </p:spPr>
        <p:txBody>
          <a:bodyPr vert="horz" lIns="81602" tIns="40801" rIns="81602" bIns="408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A0E30-DF00-4961-8F72-9FF89274B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1367952"/>
            <a:ext cx="7886700" cy="3260482"/>
          </a:xfrm>
          <a:prstGeom prst="rect">
            <a:avLst/>
          </a:prstGeom>
        </p:spPr>
        <p:txBody>
          <a:bodyPr vert="horz" lIns="81602" tIns="40801" rIns="81602" bIns="4080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0C7A6-9CAC-430F-9BF6-05D7ADFA4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4762851"/>
            <a:ext cx="2057400" cy="273590"/>
          </a:xfrm>
          <a:prstGeom prst="rect">
            <a:avLst/>
          </a:prstGeom>
        </p:spPr>
        <p:txBody>
          <a:bodyPr vert="horz" lIns="81602" tIns="40801" rIns="81602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1720D-2188-46C8-AC29-212D77BD5894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0086-8EF3-48B2-ABF2-099D71DAB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4762851"/>
            <a:ext cx="3086100" cy="273590"/>
          </a:xfrm>
          <a:prstGeom prst="rect">
            <a:avLst/>
          </a:prstGeom>
        </p:spPr>
        <p:txBody>
          <a:bodyPr vert="horz" lIns="81602" tIns="40801" rIns="81602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5ECA-C6EE-4016-A6F4-20319C8FF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4762851"/>
            <a:ext cx="2057400" cy="273590"/>
          </a:xfrm>
          <a:prstGeom prst="rect">
            <a:avLst/>
          </a:prstGeom>
        </p:spPr>
        <p:txBody>
          <a:bodyPr vert="horz" lIns="81602" tIns="40801" rIns="81602" bIns="4080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CF9D-5D84-4C0E-B2A4-2DEB9C394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16022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6" indent="-204006" algn="l" defTabSz="81602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16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28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38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50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61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71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83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94" indent="-204006" algn="l" defTabSz="816022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11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22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34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44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55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66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77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88" algn="l" defTabSz="816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9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2D36A5-B528-0C48-BF6C-121C913CBE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87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1A0673-F3B4-1846-BA48-374D1DC1DE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"/>
            <a:ext cx="9144000" cy="5138739"/>
          </a:xfrm>
          <a:prstGeom prst="rect">
            <a:avLst/>
          </a:prstGeom>
          <a:solidFill>
            <a:srgbClr val="353C62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CD46F-6DC4-2C44-B05B-8C762ED60A05}"/>
              </a:ext>
            </a:extLst>
          </p:cNvPr>
          <p:cNvSpPr txBox="1"/>
          <p:nvPr/>
        </p:nvSpPr>
        <p:spPr>
          <a:xfrm>
            <a:off x="147483" y="2254971"/>
            <a:ext cx="8767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THE UNITED STATES </a:t>
            </a:r>
            <a:br>
              <a:rPr lang="en-US" sz="2400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AMERICA?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82E5C-F6EB-4E07-9E7F-86AAF415F32A}"/>
              </a:ext>
            </a:extLst>
          </p:cNvPr>
          <p:cNvSpPr txBox="1"/>
          <p:nvPr/>
        </p:nvSpPr>
        <p:spPr>
          <a:xfrm>
            <a:off x="1733005" y="4750490"/>
            <a:ext cx="56779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spc="300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ARLINGTON NATIONAL CEMETERY	      </a:t>
            </a:r>
            <a:r>
              <a:rPr lang="en-US" sz="600" spc="3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HISTORY EDUCATION SERIES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EB4D0-C268-48CC-A6F5-DA4B3490D9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733" y="4735471"/>
            <a:ext cx="220826" cy="260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832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/>
          <p:nvPr/>
        </p:nvSpPr>
        <p:spPr>
          <a:xfrm>
            <a:off x="338328" y="265176"/>
            <a:ext cx="561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WORLDWIDE EXPANSION</a:t>
            </a:r>
          </a:p>
        </p:txBody>
      </p:sp>
      <p:pic>
        <p:nvPicPr>
          <p:cNvPr id="13" name="Picture 12" descr="Map of the world with the following landmasses labeled: 48 contiguous states, Puerto Rico, Alaska, Hawaii, Guam, and American Samoa.">
            <a:extLst>
              <a:ext uri="{FF2B5EF4-FFF2-40B4-BE49-F238E27FC236}">
                <a16:creationId xmlns:a16="http://schemas.microsoft.com/office/drawing/2014/main" id="{BE34D021-6A85-4517-91A7-1026A98D2B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0151" y="769405"/>
            <a:ext cx="7694986" cy="45477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551E1D-6070-4E3B-8F9A-F2F308DEF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70231" y="1040812"/>
            <a:ext cx="1844686" cy="3968496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60654-3F54-45BA-A684-34BB4596BAB9}"/>
              </a:ext>
            </a:extLst>
          </p:cNvPr>
          <p:cNvSpPr txBox="1"/>
          <p:nvPr/>
        </p:nvSpPr>
        <p:spPr>
          <a:xfrm>
            <a:off x="170231" y="1422743"/>
            <a:ext cx="1844686" cy="312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1867 – United States purchases Alaska from Russia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1898 – United States annexes Hawaii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1899 – Spain cedes Guam and Puerto Rico, sells the Philippines for $20 million (granted independence in 1946)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1900 – United States annexes American Samoa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F838FA-C382-46FB-8D45-0231E86BE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865CA1-AE5E-408F-8528-5BD05E0A69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325290" y="1974486"/>
            <a:ext cx="557213" cy="192881"/>
          </a:xfrm>
          <a:prstGeom prst="rect">
            <a:avLst/>
          </a:prstGeom>
          <a:solidFill>
            <a:srgbClr val="3E5A73"/>
          </a:solidFill>
          <a:ln>
            <a:solidFill>
              <a:srgbClr val="3E5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Alaska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A5241C-A61C-451C-921E-3125F011C3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300287" y="3164252"/>
            <a:ext cx="607220" cy="192881"/>
          </a:xfrm>
          <a:prstGeom prst="rect">
            <a:avLst/>
          </a:prstGeom>
          <a:solidFill>
            <a:srgbClr val="3E5A73"/>
          </a:solidFill>
          <a:ln>
            <a:solidFill>
              <a:srgbClr val="3E5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Hawaii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CB360B-202F-41D2-BF5A-B265031DD5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049315" y="2569369"/>
            <a:ext cx="1329930" cy="192881"/>
          </a:xfrm>
          <a:prstGeom prst="rect">
            <a:avLst/>
          </a:prstGeom>
          <a:solidFill>
            <a:srgbClr val="3E5A73"/>
          </a:solidFill>
          <a:ln>
            <a:solidFill>
              <a:srgbClr val="3E5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48 contiguous states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49D135-0962-4794-BC78-30AAE4615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268389" y="2939630"/>
            <a:ext cx="853679" cy="192881"/>
          </a:xfrm>
          <a:prstGeom prst="rect">
            <a:avLst/>
          </a:prstGeom>
          <a:solidFill>
            <a:srgbClr val="3E5A73"/>
          </a:solidFill>
          <a:ln>
            <a:solidFill>
              <a:srgbClr val="3E5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Puerto Rico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7BE5F-B2AA-4A20-A5D6-CF294EF932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94078" y="3224543"/>
            <a:ext cx="542741" cy="192881"/>
          </a:xfrm>
          <a:prstGeom prst="rect">
            <a:avLst/>
          </a:prstGeom>
          <a:solidFill>
            <a:srgbClr val="3E5A73"/>
          </a:solidFill>
          <a:ln>
            <a:solidFill>
              <a:srgbClr val="3E5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Guam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58669F-0C2B-46E0-BCAE-81B4469816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950996" y="3494808"/>
            <a:ext cx="1148489" cy="192881"/>
          </a:xfrm>
          <a:prstGeom prst="rect">
            <a:avLst/>
          </a:prstGeom>
          <a:solidFill>
            <a:srgbClr val="3E5A73"/>
          </a:solidFill>
          <a:ln>
            <a:solidFill>
              <a:srgbClr val="3E5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Lato" panose="020F0502020204030203" pitchFamily="34" charset="0"/>
              </a:rPr>
              <a:t>American Samoa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0917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 descr="1900 Census&#10;Total Population: 75,994,575&#10;Non-Hispanic White: 66,809,196&#10;Black: 8,833,994&#10;Hispanic: 503,189&#10;American Indian, Eskimo, and Aleut: 237,196&#10;Asian and Pacific Islander: 114,189&#10;">
            <a:extLst>
              <a:ext uri="{FF2B5EF4-FFF2-40B4-BE49-F238E27FC236}">
                <a16:creationId xmlns:a16="http://schemas.microsoft.com/office/drawing/2014/main" id="{8F0E4B91-9531-44E7-9800-6CC7E0E31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49482"/>
              </p:ext>
            </p:extLst>
          </p:nvPr>
        </p:nvGraphicFramePr>
        <p:xfrm>
          <a:off x="151601" y="2724997"/>
          <a:ext cx="2638080" cy="22542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834">
                  <a:extLst>
                    <a:ext uri="{9D8B030D-6E8A-4147-A177-3AD203B41FA5}">
                      <a16:colId xmlns:a16="http://schemas.microsoft.com/office/drawing/2014/main" val="1456097421"/>
                    </a:ext>
                  </a:extLst>
                </a:gridCol>
                <a:gridCol w="1227246">
                  <a:extLst>
                    <a:ext uri="{9D8B030D-6E8A-4147-A177-3AD203B41FA5}">
                      <a16:colId xmlns:a16="http://schemas.microsoft.com/office/drawing/2014/main" val="1259736981"/>
                    </a:ext>
                  </a:extLst>
                </a:gridCol>
              </a:tblGrid>
              <a:tr h="37428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1900 Census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C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088803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Total Population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75,994,575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19548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Non-Hispanic White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66,809,196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42237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8,833,994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57722"/>
                  </a:ext>
                </a:extLst>
              </a:tr>
              <a:tr h="26176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American Indian, Eskimo, and Aleut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237,196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53039"/>
                  </a:ext>
                </a:extLst>
              </a:tr>
              <a:tr h="26176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Asian and Pacific Islander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114,189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918071"/>
                  </a:ext>
                </a:extLst>
              </a:tr>
              <a:tr h="261765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Lato" panose="020F0502020204030203" pitchFamily="34" charset="0"/>
                        </a:rPr>
                        <a:t>503,189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49010"/>
                  </a:ext>
                </a:extLst>
              </a:tr>
            </a:tbl>
          </a:graphicData>
        </a:graphic>
      </p:graphicFrame>
      <p:pic>
        <p:nvPicPr>
          <p:cNvPr id="4" name="Picture 3" descr="Map of the world with countries shaded in different colors. Arrows point to the United States from Central America, eastern Europe, the Middle East, Korea, China, the Philippines, and Australia.">
            <a:extLst>
              <a:ext uri="{FF2B5EF4-FFF2-40B4-BE49-F238E27FC236}">
                <a16:creationId xmlns:a16="http://schemas.microsoft.com/office/drawing/2014/main" id="{5192C52B-2DFD-4D11-8DBB-6F1CEAEF2B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562" y="1262358"/>
            <a:ext cx="6721868" cy="397318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2996D8-0E66-48F4-8E46-79D949AAB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4646065" y="2738173"/>
            <a:ext cx="1518515" cy="22015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EC5FA57-5609-4990-8BE6-2F7A63532F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603822" y="2987762"/>
            <a:ext cx="1224589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8B33AF-0F18-4C16-AB07-A8ED3501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919411" y="2770366"/>
            <a:ext cx="909000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B54269-6D38-49A9-BAE3-88B94894E7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919411" y="3375920"/>
            <a:ext cx="909000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lack and white photograph of a large group of people packed onto the deck of a ship.">
            <a:extLst>
              <a:ext uri="{FF2B5EF4-FFF2-40B4-BE49-F238E27FC236}">
                <a16:creationId xmlns:a16="http://schemas.microsoft.com/office/drawing/2014/main" id="{65A330DE-BFD4-4384-B031-1D1B2CED8F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29" y="104187"/>
            <a:ext cx="2645252" cy="25404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39E285-EAD5-46E8-83F8-ED79EB9B79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58286" y="2659062"/>
            <a:ext cx="249398" cy="158222"/>
          </a:xfrm>
          <a:prstGeom prst="rect">
            <a:avLst/>
          </a:prstGeom>
          <a:solidFill>
            <a:srgbClr val="EAD9BF"/>
          </a:solidFill>
          <a:ln>
            <a:solidFill>
              <a:srgbClr val="EAD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FD6FA0-7267-44EF-922A-CA546F109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930406" y="2875315"/>
            <a:ext cx="313934" cy="500605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D3262A-3EDB-4F4C-AF9E-7F2A5D9553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8132771" y="4236980"/>
            <a:ext cx="640080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63BE1FB-612D-482E-9702-F4FA23862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4646064" y="2937579"/>
            <a:ext cx="1792056" cy="148521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A8ED14-E13B-4317-8DC5-17E19DBC9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4732020" y="2594854"/>
            <a:ext cx="1241336" cy="22243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lack and white photograph of a Chinese family in 1910s-period clothing.">
            <a:extLst>
              <a:ext uri="{FF2B5EF4-FFF2-40B4-BE49-F238E27FC236}">
                <a16:creationId xmlns:a16="http://schemas.microsoft.com/office/drawing/2014/main" id="{58BC86F1-4CF1-4F4A-8A53-9EC93BDDBF14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609" y="103288"/>
            <a:ext cx="1965960" cy="1335024"/>
          </a:xfrm>
          <a:prstGeom prst="rect">
            <a:avLst/>
          </a:prstGeom>
        </p:spPr>
      </p:pic>
      <p:pic>
        <p:nvPicPr>
          <p:cNvPr id="7" name="Picture 6" descr="Black and white photograph of two women and three girls in peasant-like dresses and headscarves.">
            <a:extLst>
              <a:ext uri="{FF2B5EF4-FFF2-40B4-BE49-F238E27FC236}">
                <a16:creationId xmlns:a16="http://schemas.microsoft.com/office/drawing/2014/main" id="{D431F2BB-DABB-4DFC-A538-4A18251334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792" y="102368"/>
            <a:ext cx="1965960" cy="1333226"/>
          </a:xfrm>
          <a:prstGeom prst="rect">
            <a:avLst/>
          </a:prstGeom>
        </p:spPr>
      </p:pic>
      <p:pic>
        <p:nvPicPr>
          <p:cNvPr id="10" name="Picture 9" descr="Black and white photograph of three bowls sitting in tall grass.">
            <a:extLst>
              <a:ext uri="{FF2B5EF4-FFF2-40B4-BE49-F238E27FC236}">
                <a16:creationId xmlns:a16="http://schemas.microsoft.com/office/drawing/2014/main" id="{11DBDD63-7F8E-4D8C-AA04-02511998DD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1263" y="102368"/>
            <a:ext cx="1965960" cy="1335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13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/>
          <p:nvPr/>
        </p:nvSpPr>
        <p:spPr>
          <a:xfrm>
            <a:off x="338328" y="265176"/>
            <a:ext cx="6344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UNITED STATES TODAY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32EAD0-AF1A-4649-A56E-83F98E92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551E1D-6070-4E3B-8F9A-F2F308DEF5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37653" y="1049660"/>
            <a:ext cx="1792748" cy="1758276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60654-3F54-45BA-A684-34BB4596BAB9}"/>
              </a:ext>
            </a:extLst>
          </p:cNvPr>
          <p:cNvSpPr txBox="1"/>
          <p:nvPr/>
        </p:nvSpPr>
        <p:spPr>
          <a:xfrm>
            <a:off x="137653" y="1089256"/>
            <a:ext cx="173267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1917 – United States purchases U.S. Virgin Islands from Denmark</a:t>
            </a:r>
          </a:p>
          <a:p>
            <a:pPr marL="91440" indent="-914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1978 – Northern Mariana Islands formally governed by United States</a:t>
            </a:r>
          </a:p>
        </p:txBody>
      </p:sp>
      <p:pic>
        <p:nvPicPr>
          <p:cNvPr id="3" name="Picture 2" descr="Modern photo of a man, woman, boy, and two girls dressed in traditional clothes of Pacific Islanders, including grass skirts, leis, and shell necklaces.">
            <a:extLst>
              <a:ext uri="{FF2B5EF4-FFF2-40B4-BE49-F238E27FC236}">
                <a16:creationId xmlns:a16="http://schemas.microsoft.com/office/drawing/2014/main" id="{3DC201B5-0266-4FDA-8CFC-744748D140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53" y="2884094"/>
            <a:ext cx="1792748" cy="2132968"/>
          </a:xfrm>
          <a:prstGeom prst="rect">
            <a:avLst/>
          </a:prstGeom>
        </p:spPr>
      </p:pic>
      <p:grpSp>
        <p:nvGrpSpPr>
          <p:cNvPr id="7" name="Group 6" descr="Map of the world with the following landmasses labeled: 48 contiguous states, Puerto Rico, U.S. Virgin Islands, Alaska, Hawaii, Northern Mariana Islands, Guam, and American Samoa.">
            <a:extLst>
              <a:ext uri="{FF2B5EF4-FFF2-40B4-BE49-F238E27FC236}">
                <a16:creationId xmlns:a16="http://schemas.microsoft.com/office/drawing/2014/main" id="{10FEAADF-5A70-4A53-896A-6755A632E859}"/>
              </a:ext>
            </a:extLst>
          </p:cNvPr>
          <p:cNvGrpSpPr/>
          <p:nvPr/>
        </p:nvGrpSpPr>
        <p:grpSpPr>
          <a:xfrm>
            <a:off x="1662701" y="772776"/>
            <a:ext cx="7694986" cy="4547736"/>
            <a:chOff x="1662701" y="772776"/>
            <a:chExt cx="7694986" cy="454773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FBFD2D-A415-405B-BF2A-401A8CD9B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2701" y="772776"/>
              <a:ext cx="7694986" cy="4547736"/>
            </a:xfrm>
            <a:prstGeom prst="rect">
              <a:avLst/>
            </a:prstGeom>
          </p:spPr>
        </p:pic>
        <p:pic>
          <p:nvPicPr>
            <p:cNvPr id="13" name="Picture 12" descr="A picture containing text, monitor, screen&#10;&#10;Description automatically generated">
              <a:extLst>
                <a:ext uri="{FF2B5EF4-FFF2-40B4-BE49-F238E27FC236}">
                  <a16:creationId xmlns:a16="http://schemas.microsoft.com/office/drawing/2014/main" id="{D4403631-948E-4823-B91B-DC308A124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8528" y="3081106"/>
              <a:ext cx="323850" cy="19367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3F65A9-52F7-4136-99F6-C390635F92BF}"/>
                </a:ext>
              </a:extLst>
            </p:cNvPr>
            <p:cNvSpPr/>
            <p:nvPr/>
          </p:nvSpPr>
          <p:spPr>
            <a:xfrm>
              <a:off x="2325290" y="1974486"/>
              <a:ext cx="557213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Alaska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F896713-BF8C-4C93-835D-C926A04A2FA8}"/>
                </a:ext>
              </a:extLst>
            </p:cNvPr>
            <p:cNvSpPr/>
            <p:nvPr/>
          </p:nvSpPr>
          <p:spPr>
            <a:xfrm>
              <a:off x="2185985" y="3164252"/>
              <a:ext cx="607220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Hawaii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B2C95F-9C68-4D30-AC77-4FCE1F3A2F67}"/>
                </a:ext>
              </a:extLst>
            </p:cNvPr>
            <p:cNvSpPr/>
            <p:nvPr/>
          </p:nvSpPr>
          <p:spPr>
            <a:xfrm>
              <a:off x="3956443" y="2569369"/>
              <a:ext cx="1329930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48 contiguous states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69146C-6C2C-4373-80BF-804D1746FE8B}"/>
                </a:ext>
              </a:extLst>
            </p:cNvPr>
            <p:cNvSpPr/>
            <p:nvPr/>
          </p:nvSpPr>
          <p:spPr>
            <a:xfrm>
              <a:off x="4125510" y="2925342"/>
              <a:ext cx="853679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Puerto Rico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AF68FB-10FC-4ABD-8A1E-44ACC24C21AF}"/>
                </a:ext>
              </a:extLst>
            </p:cNvPr>
            <p:cNvSpPr/>
            <p:nvPr/>
          </p:nvSpPr>
          <p:spPr>
            <a:xfrm>
              <a:off x="8236926" y="3224543"/>
              <a:ext cx="542741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Guam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B4DB60-453B-49D0-BA5F-2250A16DD67B}"/>
                </a:ext>
              </a:extLst>
            </p:cNvPr>
            <p:cNvSpPr/>
            <p:nvPr/>
          </p:nvSpPr>
          <p:spPr>
            <a:xfrm>
              <a:off x="7786688" y="3480520"/>
              <a:ext cx="1198228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American Samoa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E2A137-6125-4A64-AF82-144BC1B7CC9E}"/>
                </a:ext>
              </a:extLst>
            </p:cNvPr>
            <p:cNvSpPr/>
            <p:nvPr/>
          </p:nvSpPr>
          <p:spPr>
            <a:xfrm>
              <a:off x="4268330" y="3164251"/>
              <a:ext cx="1329930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U.S. Virgin Islands</a:t>
              </a:r>
            </a:p>
          </p:txBody>
        </p:sp>
        <p:pic>
          <p:nvPicPr>
            <p:cNvPr id="23" name="Picture 22" descr="A picture containing text, monitor, screen&#10;&#10;Description automatically generated">
              <a:extLst>
                <a:ext uri="{FF2B5EF4-FFF2-40B4-BE49-F238E27FC236}">
                  <a16:creationId xmlns:a16="http://schemas.microsoft.com/office/drawing/2014/main" id="{0A6B0805-22FE-47E1-8AD7-ACDE67839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92559" y="2880283"/>
              <a:ext cx="226731" cy="19288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40995A1-B626-4777-93B7-E720C7C629A9}"/>
                </a:ext>
              </a:extLst>
            </p:cNvPr>
            <p:cNvSpPr/>
            <p:nvPr/>
          </p:nvSpPr>
          <p:spPr>
            <a:xfrm>
              <a:off x="7312415" y="2691569"/>
              <a:ext cx="1610129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Northern Mariana Islands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2664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of the world with countries shaded in different colors. Arrows point to the United States from Mexico, Central America, the Caribbean, China, India, and southeast Asia.">
            <a:extLst>
              <a:ext uri="{FF2B5EF4-FFF2-40B4-BE49-F238E27FC236}">
                <a16:creationId xmlns:a16="http://schemas.microsoft.com/office/drawing/2014/main" id="{E8260E08-A8DA-41A3-A5C4-E417EF241D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562" y="1262358"/>
            <a:ext cx="6721868" cy="3973189"/>
          </a:xfrm>
          <a:prstGeom prst="rect">
            <a:avLst/>
          </a:prstGeom>
        </p:spPr>
      </p:pic>
      <p:graphicFrame>
        <p:nvGraphicFramePr>
          <p:cNvPr id="37" name="Table 36" descr="2010 Census&#10;Total Population: 308,745,538&#10;Non-Hispanic White: 196,817,552&#10;Black: 38,929,219&#10;Hispanic: 50,477,594&#10;American Indian, Eskimo, and Aleut: 2,932,248&#10;Asian and Pacific Islander: 15,214,265&#10;Some other race: 19,107,368&#10;Two or more races: 9,009,073&#10;">
            <a:extLst>
              <a:ext uri="{FF2B5EF4-FFF2-40B4-BE49-F238E27FC236}">
                <a16:creationId xmlns:a16="http://schemas.microsoft.com/office/drawing/2014/main" id="{5F27EC2C-8071-47EC-BEB4-A9B33963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591349"/>
              </p:ext>
            </p:extLst>
          </p:nvPr>
        </p:nvGraphicFramePr>
        <p:xfrm>
          <a:off x="233516" y="2394919"/>
          <a:ext cx="2533651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985">
                  <a:extLst>
                    <a:ext uri="{9D8B030D-6E8A-4147-A177-3AD203B41FA5}">
                      <a16:colId xmlns:a16="http://schemas.microsoft.com/office/drawing/2014/main" val="1456097421"/>
                    </a:ext>
                  </a:extLst>
                </a:gridCol>
                <a:gridCol w="1178666">
                  <a:extLst>
                    <a:ext uri="{9D8B030D-6E8A-4147-A177-3AD203B41FA5}">
                      <a16:colId xmlns:a16="http://schemas.microsoft.com/office/drawing/2014/main" val="1259736981"/>
                    </a:ext>
                  </a:extLst>
                </a:gridCol>
              </a:tblGrid>
              <a:tr h="2195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2010 Census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C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6088803"/>
                  </a:ext>
                </a:extLst>
              </a:tr>
              <a:tr h="1497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Total Population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308,745,538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219548"/>
                  </a:ext>
                </a:extLst>
              </a:tr>
              <a:tr h="2395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Non-Hispanic White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196,817,552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442237"/>
                  </a:ext>
                </a:extLst>
              </a:tr>
              <a:tr h="1497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38,929,219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757722"/>
                  </a:ext>
                </a:extLst>
              </a:tr>
              <a:tr h="2395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American Indian, Eskimo, and Aleut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2,932,248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53039"/>
                  </a:ext>
                </a:extLst>
              </a:tr>
              <a:tr h="23955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Asian and Pacific Islander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15,214,265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918071"/>
                  </a:ext>
                </a:extLst>
              </a:tr>
              <a:tr h="1497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Some Other Race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19,107,368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6111"/>
                  </a:ext>
                </a:extLst>
              </a:tr>
              <a:tr h="1497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Two or More Races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9,009,073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872507"/>
                  </a:ext>
                </a:extLst>
              </a:tr>
              <a:tr h="14972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ato" panose="020F0502020204030203" pitchFamily="34" charset="0"/>
                        </a:rPr>
                        <a:t>50,774,594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49010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E98C34-1EA8-470B-AEC1-38D8E12A5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603822" y="2817829"/>
            <a:ext cx="1224589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BDF154-5CC2-4A32-B16C-87E8FCB6F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149322" y="3134508"/>
            <a:ext cx="1679089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B40B85-6E12-477D-B1C2-2C398EB13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768354" y="3375920"/>
            <a:ext cx="1060057" cy="0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718BFE-5D3C-41C6-A29A-9914DDDBA3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961212" y="2817829"/>
            <a:ext cx="216982" cy="263972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1A1264-BAA3-4745-8BAC-1B1DF80C8F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178194" y="2914650"/>
            <a:ext cx="86309" cy="435008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85C9FA-0489-45E2-AA98-3DB6E935E8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371975" y="2914650"/>
            <a:ext cx="99496" cy="334303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F8873DC-832C-4751-B817-01DEB0525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48926" y="2667001"/>
            <a:ext cx="278606" cy="150828"/>
          </a:xfrm>
          <a:prstGeom prst="rect">
            <a:avLst/>
          </a:prstGeom>
          <a:solidFill>
            <a:srgbClr val="EAD9BF"/>
          </a:solidFill>
          <a:ln>
            <a:solidFill>
              <a:srgbClr val="EAD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dern photo of a family walking on a sidewalk.">
            <a:extLst>
              <a:ext uri="{FF2B5EF4-FFF2-40B4-BE49-F238E27FC236}">
                <a16:creationId xmlns:a16="http://schemas.microsoft.com/office/drawing/2014/main" id="{6F8F45C2-7B51-45BB-B2DF-13CD876A75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>
            <a:off x="226496" y="98630"/>
            <a:ext cx="2532888" cy="2149319"/>
          </a:xfrm>
          <a:prstGeom prst="rect">
            <a:avLst/>
          </a:prstGeom>
        </p:spPr>
      </p:pic>
      <p:pic>
        <p:nvPicPr>
          <p:cNvPr id="3" name="Picture 2" descr="Modern photo of three girls wearing baseball uniforms high-fiving.">
            <a:extLst>
              <a:ext uri="{FF2B5EF4-FFF2-40B4-BE49-F238E27FC236}">
                <a16:creationId xmlns:a16="http://schemas.microsoft.com/office/drawing/2014/main" id="{DA149C6C-2344-46C8-8A2F-98BAC7C934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049" y="98630"/>
            <a:ext cx="1334222" cy="1333249"/>
          </a:xfrm>
          <a:prstGeom prst="rect">
            <a:avLst/>
          </a:prstGeom>
        </p:spPr>
      </p:pic>
      <p:pic>
        <p:nvPicPr>
          <p:cNvPr id="8" name="Picture 7" descr="Modern photo of a boy coloring in a classroom.">
            <a:extLst>
              <a:ext uri="{FF2B5EF4-FFF2-40B4-BE49-F238E27FC236}">
                <a16:creationId xmlns:a16="http://schemas.microsoft.com/office/drawing/2014/main" id="{3020F804-7B9C-48D6-BE27-16C9F5F341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2936" y="98630"/>
            <a:ext cx="1334222" cy="1335024"/>
          </a:xfrm>
          <a:prstGeom prst="rect">
            <a:avLst/>
          </a:prstGeom>
        </p:spPr>
      </p:pic>
      <p:pic>
        <p:nvPicPr>
          <p:cNvPr id="10" name="Picture 9" descr="Modern photo of an elementary school class eating lunch.">
            <a:extLst>
              <a:ext uri="{FF2B5EF4-FFF2-40B4-BE49-F238E27FC236}">
                <a16:creationId xmlns:a16="http://schemas.microsoft.com/office/drawing/2014/main" id="{331893FE-EA47-46FD-AB69-77B0FE46C4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823" y="98630"/>
            <a:ext cx="1335024" cy="1335024"/>
          </a:xfrm>
          <a:prstGeom prst="rect">
            <a:avLst/>
          </a:prstGeom>
        </p:spPr>
      </p:pic>
      <p:pic>
        <p:nvPicPr>
          <p:cNvPr id="12" name="Picture 11" descr="Modern photo of three teenage boys seated on a brick wall.">
            <a:extLst>
              <a:ext uri="{FF2B5EF4-FFF2-40B4-BE49-F238E27FC236}">
                <a16:creationId xmlns:a16="http://schemas.microsoft.com/office/drawing/2014/main" id="{24D33C85-CF6C-491A-A0B6-EAC990B5FE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3512" y="98630"/>
            <a:ext cx="1335024" cy="1333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891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/>
          <p:nvPr/>
        </p:nvSpPr>
        <p:spPr>
          <a:xfrm>
            <a:off x="338328" y="265176"/>
            <a:ext cx="561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AMERICA?</a:t>
            </a:r>
          </a:p>
        </p:txBody>
      </p:sp>
      <p:grpSp>
        <p:nvGrpSpPr>
          <p:cNvPr id="2" name="Group 1" descr="The United States of America:&#10;50 states, 1 federal district, 5 territories, 9 uninhabited Islands, and 1 federal government.">
            <a:extLst>
              <a:ext uri="{FF2B5EF4-FFF2-40B4-BE49-F238E27FC236}">
                <a16:creationId xmlns:a16="http://schemas.microsoft.com/office/drawing/2014/main" id="{AE2AF724-B90A-4194-A5E1-F9C352404049}"/>
              </a:ext>
            </a:extLst>
          </p:cNvPr>
          <p:cNvGrpSpPr/>
          <p:nvPr/>
        </p:nvGrpSpPr>
        <p:grpSpPr>
          <a:xfrm>
            <a:off x="321831" y="966346"/>
            <a:ext cx="4093699" cy="3926880"/>
            <a:chOff x="321831" y="966346"/>
            <a:chExt cx="4093699" cy="3926880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72C58FC-14B4-4FC0-92A5-FBCCA21250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831" y="1324368"/>
              <a:ext cx="4093698" cy="355630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6E0C27-051D-43B2-9EC7-BA182C2E0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21831" y="1324368"/>
              <a:ext cx="4093698" cy="3563212"/>
            </a:xfrm>
            <a:prstGeom prst="rect">
              <a:avLst/>
            </a:prstGeom>
            <a:solidFill>
              <a:srgbClr val="353C62">
                <a:alpha val="70000"/>
              </a:srgbClr>
            </a:solidFill>
            <a:ln>
              <a:solidFill>
                <a:srgbClr val="353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321F144-E77F-44BB-9556-1F6FB4721D26}"/>
                </a:ext>
              </a:extLst>
            </p:cNvPr>
            <p:cNvSpPr txBox="1"/>
            <p:nvPr/>
          </p:nvSpPr>
          <p:spPr>
            <a:xfrm>
              <a:off x="321832" y="966346"/>
              <a:ext cx="4093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Lato" panose="020F0502020204030203" pitchFamily="34" charset="0"/>
                </a:rPr>
                <a:t>The United States of America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4B366B-1CBB-4739-96C2-C86BFA8B26F1}"/>
                </a:ext>
              </a:extLst>
            </p:cNvPr>
            <p:cNvSpPr txBox="1"/>
            <p:nvPr/>
          </p:nvSpPr>
          <p:spPr>
            <a:xfrm>
              <a:off x="366850" y="4400783"/>
              <a:ext cx="40032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One Federal Government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D3E8791-3CA1-482A-B8FA-E62D8CF348C2}"/>
                </a:ext>
              </a:extLst>
            </p:cNvPr>
            <p:cNvGrpSpPr/>
            <p:nvPr/>
          </p:nvGrpSpPr>
          <p:grpSpPr>
            <a:xfrm>
              <a:off x="963640" y="1530286"/>
              <a:ext cx="1325880" cy="1325880"/>
              <a:chOff x="600370" y="1750616"/>
              <a:chExt cx="1371600" cy="13716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62A025A-5DDD-48E1-9CA4-2F0AD25481F5}"/>
                  </a:ext>
                </a:extLst>
              </p:cNvPr>
              <p:cNvSpPr/>
              <p:nvPr/>
            </p:nvSpPr>
            <p:spPr>
              <a:xfrm>
                <a:off x="600370" y="1750616"/>
                <a:ext cx="1371600" cy="1371600"/>
              </a:xfrm>
              <a:prstGeom prst="rect">
                <a:avLst/>
              </a:prstGeom>
              <a:solidFill>
                <a:srgbClr val="D6BD7D"/>
              </a:solidFill>
              <a:ln>
                <a:solidFill>
                  <a:srgbClr val="D6B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F155FD-29DB-4BE8-B2C3-062BF5C5177E}"/>
                  </a:ext>
                </a:extLst>
              </p:cNvPr>
              <p:cNvSpPr txBox="1"/>
              <p:nvPr/>
            </p:nvSpPr>
            <p:spPr>
              <a:xfrm>
                <a:off x="600452" y="2267139"/>
                <a:ext cx="1371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Lato" panose="020F0502020204030203" pitchFamily="34" charset="0"/>
                  </a:rPr>
                  <a:t>50 States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BE12A97-65EE-41F4-BAA3-68263632D6E7}"/>
                </a:ext>
              </a:extLst>
            </p:cNvPr>
            <p:cNvGrpSpPr/>
            <p:nvPr/>
          </p:nvGrpSpPr>
          <p:grpSpPr>
            <a:xfrm>
              <a:off x="2457727" y="1530286"/>
              <a:ext cx="1325880" cy="1325880"/>
              <a:chOff x="2445313" y="2134552"/>
              <a:chExt cx="1371600" cy="137160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85513C2-6AB8-4E7A-88C1-E3D11AC17A46}"/>
                  </a:ext>
                </a:extLst>
              </p:cNvPr>
              <p:cNvSpPr/>
              <p:nvPr/>
            </p:nvSpPr>
            <p:spPr>
              <a:xfrm>
                <a:off x="2445313" y="2134552"/>
                <a:ext cx="1371600" cy="1371600"/>
              </a:xfrm>
              <a:prstGeom prst="rect">
                <a:avLst/>
              </a:prstGeom>
              <a:solidFill>
                <a:srgbClr val="B9202B"/>
              </a:solidFill>
              <a:ln>
                <a:solidFill>
                  <a:srgbClr val="B920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151CD11-5556-4835-A9D9-EAC692687BCA}"/>
                  </a:ext>
                </a:extLst>
              </p:cNvPr>
              <p:cNvSpPr txBox="1"/>
              <p:nvPr/>
            </p:nvSpPr>
            <p:spPr>
              <a:xfrm>
                <a:off x="2445313" y="2527965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1 Federal District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D7B5325-AECA-489A-83C8-D2FAEE344460}"/>
                </a:ext>
              </a:extLst>
            </p:cNvPr>
            <p:cNvGrpSpPr/>
            <p:nvPr/>
          </p:nvGrpSpPr>
          <p:grpSpPr>
            <a:xfrm>
              <a:off x="959798" y="3015405"/>
              <a:ext cx="1325880" cy="1325880"/>
              <a:chOff x="458013" y="3253615"/>
              <a:chExt cx="1371600" cy="13716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F6A0463-864B-4CC7-9461-C871B0CD9242}"/>
                  </a:ext>
                </a:extLst>
              </p:cNvPr>
              <p:cNvSpPr/>
              <p:nvPr/>
            </p:nvSpPr>
            <p:spPr>
              <a:xfrm>
                <a:off x="458013" y="3253615"/>
                <a:ext cx="1371600" cy="1371600"/>
              </a:xfrm>
              <a:prstGeom prst="rect">
                <a:avLst/>
              </a:prstGeom>
              <a:solidFill>
                <a:srgbClr val="B9202B"/>
              </a:solidFill>
              <a:ln>
                <a:solidFill>
                  <a:srgbClr val="B920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D5AE878-420A-47CB-A498-4E64C46A47CB}"/>
                  </a:ext>
                </a:extLst>
              </p:cNvPr>
              <p:cNvSpPr txBox="1"/>
              <p:nvPr/>
            </p:nvSpPr>
            <p:spPr>
              <a:xfrm>
                <a:off x="459896" y="3770138"/>
                <a:ext cx="13678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5 Territories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EBB54F7-878F-4E98-8DDE-F2129D9AF5FF}"/>
                </a:ext>
              </a:extLst>
            </p:cNvPr>
            <p:cNvGrpSpPr/>
            <p:nvPr/>
          </p:nvGrpSpPr>
          <p:grpSpPr>
            <a:xfrm>
              <a:off x="2465101" y="3003272"/>
              <a:ext cx="1325880" cy="1325880"/>
              <a:chOff x="2445881" y="3744772"/>
              <a:chExt cx="1371600" cy="1371600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A12845D-E339-4EA0-B1CF-C984737FDC69}"/>
                  </a:ext>
                </a:extLst>
              </p:cNvPr>
              <p:cNvSpPr/>
              <p:nvPr/>
            </p:nvSpPr>
            <p:spPr>
              <a:xfrm>
                <a:off x="2445881" y="3744772"/>
                <a:ext cx="1371600" cy="1371600"/>
              </a:xfrm>
              <a:prstGeom prst="rect">
                <a:avLst/>
              </a:prstGeom>
              <a:solidFill>
                <a:srgbClr val="D6BD7D"/>
              </a:solidFill>
              <a:ln>
                <a:solidFill>
                  <a:srgbClr val="D6BD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C47A820-BD3B-4FC9-BE68-E7915DF8400F}"/>
                  </a:ext>
                </a:extLst>
              </p:cNvPr>
              <p:cNvSpPr txBox="1"/>
              <p:nvPr/>
            </p:nvSpPr>
            <p:spPr>
              <a:xfrm>
                <a:off x="2446165" y="4008828"/>
                <a:ext cx="1371032" cy="85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Lato" panose="020F0502020204030203" pitchFamily="34" charset="0"/>
                  </a:rPr>
                  <a:t>9 Uninhabited Islands</a:t>
                </a:r>
              </a:p>
            </p:txBody>
          </p:sp>
        </p:grpSp>
      </p:grpSp>
      <p:pic>
        <p:nvPicPr>
          <p:cNvPr id="16" name="Picture 15" descr="A snowcovered mountain reflected in a lake.">
            <a:extLst>
              <a:ext uri="{FF2B5EF4-FFF2-40B4-BE49-F238E27FC236}">
                <a16:creationId xmlns:a16="http://schemas.microsoft.com/office/drawing/2014/main" id="{F0DFE477-904C-46AC-ABEA-4A2F1A3C4B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942748"/>
            <a:ext cx="1373556" cy="1194269"/>
          </a:xfrm>
          <a:prstGeom prst="rect">
            <a:avLst/>
          </a:prstGeom>
        </p:spPr>
      </p:pic>
      <p:pic>
        <p:nvPicPr>
          <p:cNvPr id="10" name="Picture 9" descr="A group of people holding the edges of a large American flag.">
            <a:extLst>
              <a:ext uri="{FF2B5EF4-FFF2-40B4-BE49-F238E27FC236}">
                <a16:creationId xmlns:a16="http://schemas.microsoft.com/office/drawing/2014/main" id="{60A45428-73E3-4AA1-9E53-E4079BCDE2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67449" y="942748"/>
            <a:ext cx="1370749" cy="1184208"/>
          </a:xfrm>
          <a:prstGeom prst="rect">
            <a:avLst/>
          </a:prstGeom>
        </p:spPr>
      </p:pic>
      <p:pic>
        <p:nvPicPr>
          <p:cNvPr id="39" name="Picture 38" descr="The Golden Gate Bridge, a large red-colored suspension bridge over blue water.">
            <a:extLst>
              <a:ext uri="{FF2B5EF4-FFF2-40B4-BE49-F238E27FC236}">
                <a16:creationId xmlns:a16="http://schemas.microsoft.com/office/drawing/2014/main" id="{4B78874A-18F4-4E14-A59D-B7D0BA99A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0822" y="942747"/>
            <a:ext cx="1371600" cy="1184208"/>
          </a:xfrm>
          <a:prstGeom prst="rect">
            <a:avLst/>
          </a:prstGeom>
        </p:spPr>
      </p:pic>
      <p:pic>
        <p:nvPicPr>
          <p:cNvPr id="4" name="Picture 3" descr="Delicate Arch, an orange sandstone arch with snow in the background.">
            <a:extLst>
              <a:ext uri="{FF2B5EF4-FFF2-40B4-BE49-F238E27FC236}">
                <a16:creationId xmlns:a16="http://schemas.microsoft.com/office/drawing/2014/main" id="{A49FD210-EC0B-404F-802D-E01E80E5B5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2266679"/>
            <a:ext cx="1370551" cy="1371600"/>
          </a:xfrm>
          <a:prstGeom prst="rect">
            <a:avLst/>
          </a:prstGeom>
        </p:spPr>
      </p:pic>
      <p:pic>
        <p:nvPicPr>
          <p:cNvPr id="3" name="Picture 2" descr="The U.S. Capitol building dome, a large white domed building with a pink-blossomed tree in the foreground.">
            <a:extLst>
              <a:ext uri="{FF2B5EF4-FFF2-40B4-BE49-F238E27FC236}">
                <a16:creationId xmlns:a16="http://schemas.microsoft.com/office/drawing/2014/main" id="{C2E620A2-B41A-49B4-8EC3-58DE0010EC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282" y="2269698"/>
            <a:ext cx="1373014" cy="1371600"/>
          </a:xfrm>
          <a:prstGeom prst="rect">
            <a:avLst/>
          </a:prstGeom>
        </p:spPr>
      </p:pic>
      <p:pic>
        <p:nvPicPr>
          <p:cNvPr id="14" name="Picture 13" descr="An aerial view of a river meeting the ocean.">
            <a:extLst>
              <a:ext uri="{FF2B5EF4-FFF2-40B4-BE49-F238E27FC236}">
                <a16:creationId xmlns:a16="http://schemas.microsoft.com/office/drawing/2014/main" id="{52876C0F-6347-4827-824C-11B0D70E0F1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400" y="2269698"/>
            <a:ext cx="1371600" cy="1371600"/>
          </a:xfrm>
          <a:prstGeom prst="rect">
            <a:avLst/>
          </a:prstGeom>
        </p:spPr>
      </p:pic>
      <p:pic>
        <p:nvPicPr>
          <p:cNvPr id="18" name="Picture 17" descr="The interior of Grand Central Station, a high-ceilinged hall with a large American flag hanging and filled with people walking.">
            <a:extLst>
              <a:ext uri="{FF2B5EF4-FFF2-40B4-BE49-F238E27FC236}">
                <a16:creationId xmlns:a16="http://schemas.microsoft.com/office/drawing/2014/main" id="{13BE64EE-DCEB-4002-9223-5E5776812D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00" y="3767138"/>
            <a:ext cx="1370842" cy="1371600"/>
          </a:xfrm>
          <a:prstGeom prst="rect">
            <a:avLst/>
          </a:prstGeom>
        </p:spPr>
      </p:pic>
      <p:pic>
        <p:nvPicPr>
          <p:cNvPr id="9" name="Picture 8" descr="An aerial view of a harvester machine in a field.">
            <a:extLst>
              <a:ext uri="{FF2B5EF4-FFF2-40B4-BE49-F238E27FC236}">
                <a16:creationId xmlns:a16="http://schemas.microsoft.com/office/drawing/2014/main" id="{2776ED9E-19E0-4454-9551-3DE199BE0239}"/>
              </a:ext>
            </a:extLst>
          </p:cNvPr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304" y="3767138"/>
            <a:ext cx="1371600" cy="1371600"/>
          </a:xfrm>
          <a:prstGeom prst="rect">
            <a:avLst/>
          </a:prstGeom>
        </p:spPr>
      </p:pic>
      <p:pic>
        <p:nvPicPr>
          <p:cNvPr id="23" name="Picture 22" descr="Lava pours out of a sea cliff into the ocean. There is a large cloud of steam in the background.">
            <a:extLst>
              <a:ext uri="{FF2B5EF4-FFF2-40B4-BE49-F238E27FC236}">
                <a16:creationId xmlns:a16="http://schemas.microsoft.com/office/drawing/2014/main" id="{6B5EDEBF-E01C-4582-A3D3-3C328C075EF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8866" y="3784040"/>
            <a:ext cx="1373014" cy="1371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1BA6955-E031-4E33-8738-1667FE4F31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76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Map of the world with countries shaded in different colors.">
            <a:extLst>
              <a:ext uri="{FF2B5EF4-FFF2-40B4-BE49-F238E27FC236}">
                <a16:creationId xmlns:a16="http://schemas.microsoft.com/office/drawing/2014/main" id="{3E5B2563-A46E-4D1B-8BBB-B2CFF5A167A8}"/>
              </a:ext>
            </a:extLst>
          </p:cNvPr>
          <p:cNvGrpSpPr/>
          <p:nvPr/>
        </p:nvGrpSpPr>
        <p:grpSpPr>
          <a:xfrm>
            <a:off x="-27360" y="-141153"/>
            <a:ext cx="9171360" cy="5421044"/>
            <a:chOff x="-27360" y="-141153"/>
            <a:chExt cx="9171360" cy="542104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7822FE-436E-44C7-A62D-34ACFE66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360" y="-141153"/>
              <a:ext cx="9171360" cy="542104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F4B8B69-765C-4A8E-A9C8-D1438936C10A}"/>
                </a:ext>
              </a:extLst>
            </p:cNvPr>
            <p:cNvSpPr/>
            <p:nvPr/>
          </p:nvSpPr>
          <p:spPr>
            <a:xfrm>
              <a:off x="1550195" y="1757362"/>
              <a:ext cx="278606" cy="242888"/>
            </a:xfrm>
            <a:prstGeom prst="rect">
              <a:avLst/>
            </a:prstGeom>
            <a:solidFill>
              <a:srgbClr val="EAD9BF"/>
            </a:solidFill>
            <a:ln>
              <a:solidFill>
                <a:srgbClr val="EAD9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403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Map of the world with the following landmasses labeled: 48 contiguous states, Puerto Rico, U.S. Virgin Islands, Alaska, Hawaii, Northern Mariana Islands, Guam, and American Samoa.">
            <a:extLst>
              <a:ext uri="{FF2B5EF4-FFF2-40B4-BE49-F238E27FC236}">
                <a16:creationId xmlns:a16="http://schemas.microsoft.com/office/drawing/2014/main" id="{36BEDAEF-2017-4D5B-8265-AE0ABF015DEB}"/>
              </a:ext>
            </a:extLst>
          </p:cNvPr>
          <p:cNvGrpSpPr/>
          <p:nvPr/>
        </p:nvGrpSpPr>
        <p:grpSpPr>
          <a:xfrm>
            <a:off x="-35909" y="-154293"/>
            <a:ext cx="9215818" cy="5447323"/>
            <a:chOff x="-35909" y="-154293"/>
            <a:chExt cx="9215818" cy="5447323"/>
          </a:xfrm>
        </p:grpSpPr>
        <p:pic>
          <p:nvPicPr>
            <p:cNvPr id="20" name="Picture 19" descr="A picture containing text, monitor, screen&#10;&#10;Description automatically generated">
              <a:extLst>
                <a:ext uri="{FF2B5EF4-FFF2-40B4-BE49-F238E27FC236}">
                  <a16:creationId xmlns:a16="http://schemas.microsoft.com/office/drawing/2014/main" id="{CEC90B8F-6688-4F3F-A46B-B916C8A26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5909" y="-154293"/>
              <a:ext cx="9215818" cy="544732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F82E60D-BD1F-43B6-A0C6-EEA601660586}"/>
                </a:ext>
              </a:extLst>
            </p:cNvPr>
            <p:cNvSpPr/>
            <p:nvPr/>
          </p:nvSpPr>
          <p:spPr>
            <a:xfrm>
              <a:off x="739378" y="1281543"/>
              <a:ext cx="557213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Alaska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C89E66-7042-46B2-802A-06117D07CEE4}"/>
                </a:ext>
              </a:extLst>
            </p:cNvPr>
            <p:cNvSpPr/>
            <p:nvPr/>
          </p:nvSpPr>
          <p:spPr>
            <a:xfrm>
              <a:off x="814387" y="2665809"/>
              <a:ext cx="607220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Hawaii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FE2481-9DC4-472F-800D-0D12E012DA9F}"/>
                </a:ext>
              </a:extLst>
            </p:cNvPr>
            <p:cNvSpPr/>
            <p:nvPr/>
          </p:nvSpPr>
          <p:spPr>
            <a:xfrm>
              <a:off x="2727718" y="2062163"/>
              <a:ext cx="1329930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48 contiguous states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7C2B9C-887F-4F62-9A5D-6A79CE3BB296}"/>
                </a:ext>
              </a:extLst>
            </p:cNvPr>
            <p:cNvSpPr/>
            <p:nvPr/>
          </p:nvSpPr>
          <p:spPr>
            <a:xfrm>
              <a:off x="2965843" y="2437207"/>
              <a:ext cx="853679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Puerto Rico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B88438-7109-4078-9D7A-9D37B076DDE1}"/>
                </a:ext>
              </a:extLst>
            </p:cNvPr>
            <p:cNvSpPr/>
            <p:nvPr/>
          </p:nvSpPr>
          <p:spPr>
            <a:xfrm>
              <a:off x="7779722" y="2781629"/>
              <a:ext cx="542741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Guam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5D5F0A-6EDE-4C67-95F6-4034CEF6C344}"/>
                </a:ext>
              </a:extLst>
            </p:cNvPr>
            <p:cNvSpPr/>
            <p:nvPr/>
          </p:nvSpPr>
          <p:spPr>
            <a:xfrm>
              <a:off x="7543802" y="3044750"/>
              <a:ext cx="1198228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American Samoa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C3DA38-D15B-400F-8656-A2761125D315}"/>
                </a:ext>
              </a:extLst>
            </p:cNvPr>
            <p:cNvSpPr/>
            <p:nvPr/>
          </p:nvSpPr>
          <p:spPr>
            <a:xfrm>
              <a:off x="7048093" y="2194317"/>
              <a:ext cx="1610129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Northern Mariana Islands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5551D7-9132-4131-BAFF-AA4E6D81ACE9}"/>
                </a:ext>
              </a:extLst>
            </p:cNvPr>
            <p:cNvSpPr/>
            <p:nvPr/>
          </p:nvSpPr>
          <p:spPr>
            <a:xfrm>
              <a:off x="3103899" y="2733674"/>
              <a:ext cx="1329930" cy="192881"/>
            </a:xfrm>
            <a:prstGeom prst="rect">
              <a:avLst/>
            </a:prstGeom>
            <a:solidFill>
              <a:srgbClr val="3E5A73"/>
            </a:solidFill>
            <a:ln>
              <a:solidFill>
                <a:srgbClr val="3E5A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Lato" panose="020F0502020204030203" pitchFamily="34" charset="0"/>
                </a:rPr>
                <a:t>U.S. Virgin Islands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652F15-8FA3-4121-9975-7266403871F9}"/>
                </a:ext>
              </a:extLst>
            </p:cNvPr>
            <p:cNvSpPr/>
            <p:nvPr/>
          </p:nvSpPr>
          <p:spPr>
            <a:xfrm>
              <a:off x="1550195" y="1757362"/>
              <a:ext cx="278606" cy="242888"/>
            </a:xfrm>
            <a:prstGeom prst="rect">
              <a:avLst/>
            </a:prstGeom>
            <a:solidFill>
              <a:srgbClr val="EAD9BF"/>
            </a:solidFill>
            <a:ln>
              <a:solidFill>
                <a:srgbClr val="EAD9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620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/>
          <p:nvPr/>
        </p:nvSpPr>
        <p:spPr>
          <a:xfrm>
            <a:off x="338328" y="265176"/>
            <a:ext cx="716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ORIGINAL UNITED STATES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78DC15-DD0B-4653-A288-455B54BAC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847877-DC4F-4A4E-8A65-D945ADD014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92442" y="3342095"/>
            <a:ext cx="4342937" cy="1682577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 of the United States with area of the original United States colored in red. ">
            <a:extLst>
              <a:ext uri="{FF2B5EF4-FFF2-40B4-BE49-F238E27FC236}">
                <a16:creationId xmlns:a16="http://schemas.microsoft.com/office/drawing/2014/main" id="{AA81B779-7478-4128-A341-8C8F29C150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0" y="1656876"/>
            <a:ext cx="4413182" cy="27651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B519C7-EE80-4595-A91D-B43E19DFAD10}"/>
              </a:ext>
            </a:extLst>
          </p:cNvPr>
          <p:cNvSpPr txBox="1"/>
          <p:nvPr/>
        </p:nvSpPr>
        <p:spPr>
          <a:xfrm>
            <a:off x="4861883" y="3690940"/>
            <a:ext cx="4173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1776 – thirteen British colonies declare independence and form the United States of America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1788 – Constitution ratified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1790 – Washington, District of Columbia created</a:t>
            </a:r>
          </a:p>
        </p:txBody>
      </p:sp>
      <p:pic>
        <p:nvPicPr>
          <p:cNvPr id="14" name="Picture 13" descr="Painting of a well-to-do family in 1770s-period clothing. There is a man standing in the background painting and looking out at the viewer, an older man holding a child, a girl looking at the viewer, and a woman with two children on her lap. ">
            <a:extLst>
              <a:ext uri="{FF2B5EF4-FFF2-40B4-BE49-F238E27FC236}">
                <a16:creationId xmlns:a16="http://schemas.microsoft.com/office/drawing/2014/main" id="{1213230F-4951-43FF-B903-388F0C4330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442" y="1047032"/>
            <a:ext cx="2103120" cy="2180719"/>
          </a:xfrm>
          <a:prstGeom prst="rect">
            <a:avLst/>
          </a:prstGeom>
        </p:spPr>
      </p:pic>
      <p:pic>
        <p:nvPicPr>
          <p:cNvPr id="7" name="Picture 6" descr="Painting of African American slaves working in a field. Some are unloading hay from a wagon and a group is gathered around a woman with a bucket of water. There are two white children in the foreground.">
            <a:extLst>
              <a:ext uri="{FF2B5EF4-FFF2-40B4-BE49-F238E27FC236}">
                <a16:creationId xmlns:a16="http://schemas.microsoft.com/office/drawing/2014/main" id="{7208BB59-56B8-49A9-A909-689576253D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2259" y="1047031"/>
            <a:ext cx="2103120" cy="2180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0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 of the world with countries shaded in different colors. Arrows point to the United States from the Caribbean, west Africa, the British Isles, and western Europe.">
            <a:extLst>
              <a:ext uri="{FF2B5EF4-FFF2-40B4-BE49-F238E27FC236}">
                <a16:creationId xmlns:a16="http://schemas.microsoft.com/office/drawing/2014/main" id="{0674508C-ED78-4568-B29C-3470C18077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6" y="-11434"/>
            <a:ext cx="8496637" cy="502222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9C974F-2C6C-4CE9-A9B7-F9E10225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3196354" y="1817886"/>
            <a:ext cx="1537487" cy="261767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871D85-D04C-4E84-8CE3-664148F4C3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123526" y="2160574"/>
            <a:ext cx="1200824" cy="506426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88DE19-C5F6-42EF-8464-706C483D2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3196354" y="1603820"/>
            <a:ext cx="1317653" cy="311171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35AED9E-FBFF-444A-8AD9-8CC056DCEC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57401" y="1709727"/>
            <a:ext cx="278606" cy="242888"/>
          </a:xfrm>
          <a:prstGeom prst="rect">
            <a:avLst/>
          </a:prstGeom>
          <a:solidFill>
            <a:srgbClr val="EAD9BF"/>
          </a:solidFill>
          <a:ln>
            <a:solidFill>
              <a:srgbClr val="EAD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 descr="1790 Census&#10;Total Population: 3,929,214&#10;White: 3,172,006&#10;Black: 757,208&#10;Other races not included in this census&#10;">
            <a:extLst>
              <a:ext uri="{FF2B5EF4-FFF2-40B4-BE49-F238E27FC236}">
                <a16:creationId xmlns:a16="http://schemas.microsoft.com/office/drawing/2014/main" id="{1967991F-9391-408B-9222-D02AE890C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20398"/>
              </p:ext>
            </p:extLst>
          </p:nvPr>
        </p:nvGraphicFramePr>
        <p:xfrm>
          <a:off x="228600" y="3226599"/>
          <a:ext cx="2282991" cy="1784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0934">
                  <a:extLst>
                    <a:ext uri="{9D8B030D-6E8A-4147-A177-3AD203B41FA5}">
                      <a16:colId xmlns:a16="http://schemas.microsoft.com/office/drawing/2014/main" val="153929732"/>
                    </a:ext>
                  </a:extLst>
                </a:gridCol>
                <a:gridCol w="1062057">
                  <a:extLst>
                    <a:ext uri="{9D8B030D-6E8A-4147-A177-3AD203B41FA5}">
                      <a16:colId xmlns:a16="http://schemas.microsoft.com/office/drawing/2014/main" val="429058278"/>
                    </a:ext>
                  </a:extLst>
                </a:gridCol>
              </a:tblGrid>
              <a:tr h="4322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1790 Census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C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912525"/>
                  </a:ext>
                </a:extLst>
              </a:tr>
              <a:tr h="2927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Total Population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3,929,214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75132"/>
                  </a:ext>
                </a:extLst>
              </a:tr>
              <a:tr h="2954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3,172,006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15995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757,208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871807"/>
                  </a:ext>
                </a:extLst>
              </a:tr>
              <a:tr h="405962">
                <a:tc gridSpan="2"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850" i="1" dirty="0">
                          <a:latin typeface="Lato" panose="020F0502020204030203" pitchFamily="34" charset="0"/>
                        </a:rPr>
                        <a:t>Other races not included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850" i="1" dirty="0">
                          <a:latin typeface="Lato" panose="020F0502020204030203" pitchFamily="34" charset="0"/>
                        </a:rPr>
                        <a:t>Estimated fewer than 100,000 Native Americans in this area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458844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9F6C5D-7922-4345-84F5-7B17619E53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196354" y="2348177"/>
            <a:ext cx="1537489" cy="760328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0513DE-E848-4301-AC3A-A7BE54C19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971800" y="2228850"/>
            <a:ext cx="118516" cy="387853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42126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/>
          <p:nvPr/>
        </p:nvSpPr>
        <p:spPr>
          <a:xfrm>
            <a:off x="338328" y="265176"/>
            <a:ext cx="670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LOUISIANA PURCHASE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18518-F94B-443C-8E37-7F04928607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9B41F5-6EB8-47C4-93A7-3C68EF77C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92442" y="3342095"/>
            <a:ext cx="4342937" cy="1682577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p of the United States with an area of the original United States colored in red and the Louisiana Purchase in blue. ">
            <a:extLst>
              <a:ext uri="{FF2B5EF4-FFF2-40B4-BE49-F238E27FC236}">
                <a16:creationId xmlns:a16="http://schemas.microsoft.com/office/drawing/2014/main" id="{BE2FF92F-DE44-42E3-8E01-4CEE54CF9F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1" y="1609345"/>
            <a:ext cx="4407408" cy="27614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EF10D0-F95D-4F1D-A86B-DB317EC90AA9}"/>
              </a:ext>
            </a:extLst>
          </p:cNvPr>
          <p:cNvSpPr txBox="1"/>
          <p:nvPr/>
        </p:nvSpPr>
        <p:spPr>
          <a:xfrm>
            <a:off x="4745362" y="3821745"/>
            <a:ext cx="42370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1700s – Mississippi River controlled by Spain and France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1803 – United States purchases 828,000 square miles of land from France</a:t>
            </a:r>
          </a:p>
        </p:txBody>
      </p:sp>
      <p:pic>
        <p:nvPicPr>
          <p:cNvPr id="14" name="Picture 13" descr=": Painting of a woman and girl wearing empire-waist dresses.">
            <a:extLst>
              <a:ext uri="{FF2B5EF4-FFF2-40B4-BE49-F238E27FC236}">
                <a16:creationId xmlns:a16="http://schemas.microsoft.com/office/drawing/2014/main" id="{1405C08F-0182-466B-B1A1-64E3650786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473" y="1019542"/>
            <a:ext cx="1390154" cy="2221992"/>
          </a:xfrm>
          <a:prstGeom prst="rect">
            <a:avLst/>
          </a:prstGeom>
        </p:spPr>
      </p:pic>
      <p:pic>
        <p:nvPicPr>
          <p:cNvPr id="8" name="Picture 7" descr="Painting of a man wearing a buckskin shirt, boots and tri-cornered hat standing next to a Native American woman who is wearing a beaded and fringed buckskin dress and cradleboard on her back, and who is pointing into the distance. ">
            <a:extLst>
              <a:ext uri="{FF2B5EF4-FFF2-40B4-BE49-F238E27FC236}">
                <a16:creationId xmlns:a16="http://schemas.microsoft.com/office/drawing/2014/main" id="{FD61D586-5BCB-4FC4-81CA-9C20599D64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833" y="1019542"/>
            <a:ext cx="1390153" cy="2221992"/>
          </a:xfrm>
          <a:prstGeom prst="rect">
            <a:avLst/>
          </a:prstGeom>
        </p:spPr>
      </p:pic>
      <p:pic>
        <p:nvPicPr>
          <p:cNvPr id="12" name="Picture 11" descr="Illustration of African American men turning a cotton gin. In the background, there is an African American woman carrying a bundle of cotton and two white men wearing suits and hats talking.">
            <a:extLst>
              <a:ext uri="{FF2B5EF4-FFF2-40B4-BE49-F238E27FC236}">
                <a16:creationId xmlns:a16="http://schemas.microsoft.com/office/drawing/2014/main" id="{FA9E2B11-4EFE-4C60-8511-637D3C682B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225" y="1019542"/>
            <a:ext cx="1390154" cy="22245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D0EFBD-7590-4499-AD5A-1582541B0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87447">
            <a:off x="287551" y="3720083"/>
            <a:ext cx="1158591" cy="916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C6E514-22D4-43E4-8142-9DF3796BF7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87447">
            <a:off x="890118" y="4107709"/>
            <a:ext cx="1158591" cy="354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40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Map of the world with countries shaded in different colors. Arrows point to the United States from Mexico and Europe.">
            <a:extLst>
              <a:ext uri="{FF2B5EF4-FFF2-40B4-BE49-F238E27FC236}">
                <a16:creationId xmlns:a16="http://schemas.microsoft.com/office/drawing/2014/main" id="{B17088D5-648B-4417-B095-BBA9C55C7857}"/>
              </a:ext>
            </a:extLst>
          </p:cNvPr>
          <p:cNvGrpSpPr/>
          <p:nvPr/>
        </p:nvGrpSpPr>
        <p:grpSpPr>
          <a:xfrm>
            <a:off x="582626" y="-11434"/>
            <a:ext cx="8496637" cy="5022226"/>
            <a:chOff x="582626" y="-11434"/>
            <a:chExt cx="8496637" cy="50222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A085D8-458F-45BE-865D-3067E83C7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626" y="-11434"/>
              <a:ext cx="8496637" cy="5022226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E7FD2B2-20FB-455B-BEC7-1EA5CE667E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5365" y="1861168"/>
              <a:ext cx="1076241" cy="107646"/>
            </a:xfrm>
            <a:prstGeom prst="straightConnector1">
              <a:avLst/>
            </a:prstGeom>
            <a:ln w="38100">
              <a:solidFill>
                <a:srgbClr val="353C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1A38ADD-5765-41D7-981A-AE0421F78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4881" y="2039193"/>
              <a:ext cx="292662" cy="265688"/>
            </a:xfrm>
            <a:prstGeom prst="straightConnector1">
              <a:avLst/>
            </a:prstGeom>
            <a:ln w="38100">
              <a:solidFill>
                <a:srgbClr val="353C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802132-EE1B-46D3-902C-7178389E93FB}"/>
                </a:ext>
              </a:extLst>
            </p:cNvPr>
            <p:cNvSpPr/>
            <p:nvPr/>
          </p:nvSpPr>
          <p:spPr>
            <a:xfrm>
              <a:off x="2078833" y="1778667"/>
              <a:ext cx="278606" cy="242888"/>
            </a:xfrm>
            <a:prstGeom prst="rect">
              <a:avLst/>
            </a:prstGeom>
            <a:solidFill>
              <a:srgbClr val="EAD9BF"/>
            </a:solidFill>
            <a:ln>
              <a:solidFill>
                <a:srgbClr val="EAD9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 descr="1810 Census&#10;Total Population: 7,239,881&#10;White: 5,862,073&#10;Black: 1,377,808&#10;Other races not included in this census&#10;Unknown number of Plains Indians living in this area">
            <a:extLst>
              <a:ext uri="{FF2B5EF4-FFF2-40B4-BE49-F238E27FC236}">
                <a16:creationId xmlns:a16="http://schemas.microsoft.com/office/drawing/2014/main" id="{32E7A062-951F-492B-A775-4660CC2D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19556"/>
              </p:ext>
            </p:extLst>
          </p:nvPr>
        </p:nvGraphicFramePr>
        <p:xfrm>
          <a:off x="228600" y="3217863"/>
          <a:ext cx="2282991" cy="1784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0934">
                  <a:extLst>
                    <a:ext uri="{9D8B030D-6E8A-4147-A177-3AD203B41FA5}">
                      <a16:colId xmlns:a16="http://schemas.microsoft.com/office/drawing/2014/main" val="718448459"/>
                    </a:ext>
                  </a:extLst>
                </a:gridCol>
                <a:gridCol w="1062057">
                  <a:extLst>
                    <a:ext uri="{9D8B030D-6E8A-4147-A177-3AD203B41FA5}">
                      <a16:colId xmlns:a16="http://schemas.microsoft.com/office/drawing/2014/main" val="543239566"/>
                    </a:ext>
                  </a:extLst>
                </a:gridCol>
              </a:tblGrid>
              <a:tr h="43229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1810 Census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C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22034"/>
                  </a:ext>
                </a:extLst>
              </a:tr>
              <a:tr h="29272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Total Population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7,239,881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2023"/>
                  </a:ext>
                </a:extLst>
              </a:tr>
              <a:tr h="29549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White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5,862,073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69524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1,377,808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556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850" i="1" dirty="0">
                          <a:latin typeface="Lato" panose="020F0502020204030203" pitchFamily="34" charset="0"/>
                        </a:rPr>
                        <a:t>Other races not included</a:t>
                      </a:r>
                    </a:p>
                    <a:p>
                      <a:pPr marL="91440" indent="-91440">
                        <a:buFont typeface="Arial" panose="020B0604020202020204" pitchFamily="34" charset="0"/>
                        <a:buChar char="•"/>
                      </a:pPr>
                      <a:r>
                        <a:rPr lang="en-US" sz="850" i="1" dirty="0">
                          <a:latin typeface="Lato" panose="020F0502020204030203" pitchFamily="34" charset="0"/>
                        </a:rPr>
                        <a:t>Unknown number of Plains Indians living in this area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6329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075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314CC35-053E-1645-83B8-E9EC80A533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9144000" cy="932688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F42696-46C9-6047-A1E0-C00013FE3272}"/>
              </a:ext>
            </a:extLst>
          </p:cNvPr>
          <p:cNvSpPr txBox="1"/>
          <p:nvPr/>
        </p:nvSpPr>
        <p:spPr>
          <a:xfrm>
            <a:off x="338328" y="265176"/>
            <a:ext cx="561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WESTERN EXPANSION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99E63-985D-4444-89F5-884EEE2F4B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9462" y="378912"/>
            <a:ext cx="246353" cy="2309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E957D1-D4E2-44EB-A040-A405F2BA58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92442" y="3342095"/>
            <a:ext cx="4342937" cy="1682577"/>
          </a:xfrm>
          <a:prstGeom prst="rect">
            <a:avLst/>
          </a:prstGeom>
          <a:solidFill>
            <a:srgbClr val="353C62"/>
          </a:solidFill>
          <a:ln>
            <a:solidFill>
              <a:srgbClr val="353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 of the United States with the area of the original United States colored in red, the Louisiana Purchase in blue, and western expansion in green.">
            <a:extLst>
              <a:ext uri="{FF2B5EF4-FFF2-40B4-BE49-F238E27FC236}">
                <a16:creationId xmlns:a16="http://schemas.microsoft.com/office/drawing/2014/main" id="{49E4A35D-BA1E-4C48-9477-E5A1F2AD43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21" y="1567678"/>
            <a:ext cx="4471416" cy="280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138A41-D2BF-4DF4-8C75-1C93C7809835}"/>
              </a:ext>
            </a:extLst>
          </p:cNvPr>
          <p:cNvSpPr txBox="1"/>
          <p:nvPr/>
        </p:nvSpPr>
        <p:spPr>
          <a:xfrm>
            <a:off x="4692441" y="3429330"/>
            <a:ext cx="43429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1821 – Spain cedes Florida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1845 – United States annexes Texas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1846 – United States and United Kingdom agree on Oregon Country border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1848 – Mexico cedes land north of Rio Grande river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Native American tribes forced to live on reservations</a:t>
            </a:r>
          </a:p>
        </p:txBody>
      </p:sp>
      <p:pic>
        <p:nvPicPr>
          <p:cNvPr id="12" name="Picture 11" descr="Illustration of a large group of African American people wearing 1860s-period clothing walking on a dirt road.">
            <a:extLst>
              <a:ext uri="{FF2B5EF4-FFF2-40B4-BE49-F238E27FC236}">
                <a16:creationId xmlns:a16="http://schemas.microsoft.com/office/drawing/2014/main" id="{9B016CCF-275F-4DAD-967F-ECD6E144D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441" y="1032866"/>
            <a:ext cx="1414749" cy="2221992"/>
          </a:xfrm>
          <a:prstGeom prst="rect">
            <a:avLst/>
          </a:prstGeom>
        </p:spPr>
      </p:pic>
      <p:pic>
        <p:nvPicPr>
          <p:cNvPr id="8" name="Picture 7" descr="Painting of a close-combat gun battle. A man in the center is wearing buckskin clothes, a coonskin hat, and has raised his rifle over his head.">
            <a:extLst>
              <a:ext uri="{FF2B5EF4-FFF2-40B4-BE49-F238E27FC236}">
                <a16:creationId xmlns:a16="http://schemas.microsoft.com/office/drawing/2014/main" id="{4AC8A3BA-88CB-4784-A7E4-2A6D0562DF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3729" y="1032866"/>
            <a:ext cx="1367555" cy="2221992"/>
          </a:xfrm>
          <a:prstGeom prst="rect">
            <a:avLst/>
          </a:prstGeom>
        </p:spPr>
      </p:pic>
      <p:pic>
        <p:nvPicPr>
          <p:cNvPr id="3" name="Picture 2" descr="Painting of a group of Native Americans walking, riding horses, and riding in horse-drawn wagons. The people are wrapped in blankets and the horses look tired.">
            <a:extLst>
              <a:ext uri="{FF2B5EF4-FFF2-40B4-BE49-F238E27FC236}">
                <a16:creationId xmlns:a16="http://schemas.microsoft.com/office/drawing/2014/main" id="{19DF9121-27E9-499D-8BEF-DBB9B5A12F0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7823" y="1032866"/>
            <a:ext cx="1367555" cy="22219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718632-9DE3-4DE4-97BC-26EA88BD41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87447">
            <a:off x="257765" y="3620046"/>
            <a:ext cx="1158591" cy="91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9BC55-8C29-4A2E-AA5E-78713DB78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387447">
            <a:off x="912291" y="3959737"/>
            <a:ext cx="1158591" cy="354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 of the world with countries shaded in different colors. Arrows point to the United States from Mexico, the British Isles, and western Europe.">
            <a:extLst>
              <a:ext uri="{FF2B5EF4-FFF2-40B4-BE49-F238E27FC236}">
                <a16:creationId xmlns:a16="http://schemas.microsoft.com/office/drawing/2014/main" id="{E5DC5CC2-C9B0-417F-9F7D-440AFA56A4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6" y="-11434"/>
            <a:ext cx="8496637" cy="5022226"/>
          </a:xfrm>
          <a:prstGeom prst="rect">
            <a:avLst/>
          </a:prstGeom>
        </p:spPr>
      </p:pic>
      <p:graphicFrame>
        <p:nvGraphicFramePr>
          <p:cNvPr id="2" name="Table 1" descr="1850 Census&#10;Total Population: 23,191,876&#10;Non-Hispanic White: 19,553,068&#10;Black: 3,638,808&#10;Hispanic: 116,943&#10;Other races not included in this census&#10;">
            <a:extLst>
              <a:ext uri="{FF2B5EF4-FFF2-40B4-BE49-F238E27FC236}">
                <a16:creationId xmlns:a16="http://schemas.microsoft.com/office/drawing/2014/main" id="{E8CFA749-ADA0-4EB1-B62B-A62D7E6E3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46451"/>
              </p:ext>
            </p:extLst>
          </p:nvPr>
        </p:nvGraphicFramePr>
        <p:xfrm>
          <a:off x="228600" y="3217863"/>
          <a:ext cx="2708465" cy="1680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8475">
                  <a:extLst>
                    <a:ext uri="{9D8B030D-6E8A-4147-A177-3AD203B41FA5}">
                      <a16:colId xmlns:a16="http://schemas.microsoft.com/office/drawing/2014/main" val="718448459"/>
                    </a:ext>
                  </a:extLst>
                </a:gridCol>
                <a:gridCol w="1259990">
                  <a:extLst>
                    <a:ext uri="{9D8B030D-6E8A-4147-A177-3AD203B41FA5}">
                      <a16:colId xmlns:a16="http://schemas.microsoft.com/office/drawing/2014/main" val="543239566"/>
                    </a:ext>
                  </a:extLst>
                </a:gridCol>
              </a:tblGrid>
              <a:tr h="37428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1850 Census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C6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722034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Total Population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23,191,876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942023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Non-Hispanic White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19,553,068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69524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3,638,808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555650"/>
                  </a:ext>
                </a:extLst>
              </a:tr>
              <a:tr h="2650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Hispanic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Lato" panose="020F0502020204030203" pitchFamily="34" charset="0"/>
                        </a:rPr>
                        <a:t>116,943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61934"/>
                  </a:ext>
                </a:extLst>
              </a:tr>
              <a:tr h="245561">
                <a:tc gridSpan="2">
                  <a:txBody>
                    <a:bodyPr/>
                    <a:lstStyle/>
                    <a:p>
                      <a:pPr algn="l"/>
                      <a:r>
                        <a:rPr lang="en-US" sz="850" i="1" dirty="0">
                          <a:latin typeface="Lato" panose="020F0502020204030203" pitchFamily="34" charset="0"/>
                        </a:rPr>
                        <a:t>Other races not included</a:t>
                      </a: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C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21531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EF3456-EEF5-4906-9E14-BC5BF50842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2791753" y="1768963"/>
            <a:ext cx="1974458" cy="343058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08380F-F268-491E-AD3F-022ECF4781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2937065" y="1635816"/>
            <a:ext cx="1528392" cy="304676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FC3BEDC-A0D0-4B5F-82B9-C01465449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64545" y="1725385"/>
            <a:ext cx="278606" cy="242888"/>
          </a:xfrm>
          <a:prstGeom prst="rect">
            <a:avLst/>
          </a:prstGeom>
          <a:solidFill>
            <a:srgbClr val="EAD9BF"/>
          </a:solidFill>
          <a:ln>
            <a:solidFill>
              <a:srgbClr val="EAD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353285-FF1D-49A3-83F5-0D43336B4D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2274790" y="2034540"/>
            <a:ext cx="193619" cy="270341"/>
          </a:xfrm>
          <a:prstGeom prst="straightConnector1">
            <a:avLst/>
          </a:prstGeom>
          <a:ln w="38100">
            <a:solidFill>
              <a:srgbClr val="353C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392876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14341</TotalTime>
  <Words>1283</Words>
  <Application>Microsoft Office PowerPoint</Application>
  <PresentationFormat>Custom</PresentationFormat>
  <Paragraphs>173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</dc:creator>
  <cp:lastModifiedBy>Lawson, Timothy J CIV USARMY HQDA ANC OSA (USA)</cp:lastModifiedBy>
  <cp:revision>188</cp:revision>
  <dcterms:created xsi:type="dcterms:W3CDTF">2019-01-17T14:10:28Z</dcterms:created>
  <dcterms:modified xsi:type="dcterms:W3CDTF">2020-07-02T23:46:17Z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A3D3471F-7EA4-4597-9D5D-EDA8AC4D9084</vt:lpwstr>
  </property>
  <property fmtid="{D5CDD505-2E9C-101B-9397-08002B2CF9AE}" pid="3" name="ArticulatePath">
    <vt:lpwstr>New mock-ups</vt:lpwstr>
  </property>
</Properties>
</file>