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2" r:id="rId2"/>
    <p:sldId id="271" r:id="rId3"/>
    <p:sldId id="301" r:id="rId4"/>
    <p:sldId id="289" r:id="rId5"/>
    <p:sldId id="304" r:id="rId6"/>
    <p:sldId id="293" r:id="rId7"/>
    <p:sldId id="294" r:id="rId8"/>
    <p:sldId id="295" r:id="rId9"/>
    <p:sldId id="291" r:id="rId10"/>
    <p:sldId id="305" r:id="rId11"/>
    <p:sldId id="302" r:id="rId12"/>
    <p:sldId id="283" r:id="rId13"/>
  </p:sldIdLst>
  <p:sldSz cx="9144000" cy="5138738"/>
  <p:notesSz cx="6858000" cy="9144000"/>
  <p:custDataLst>
    <p:tags r:id="rId15"/>
  </p:custDataLst>
  <p:defaultText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63" userDrawn="1">
          <p15:clr>
            <a:srgbClr val="A4A3A4"/>
          </p15:clr>
        </p15:guide>
        <p15:guide id="2" pos="4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C62"/>
    <a:srgbClr val="85AED6"/>
    <a:srgbClr val="214876"/>
    <a:srgbClr val="4B5989"/>
    <a:srgbClr val="002B77"/>
    <a:srgbClr val="00A8C8"/>
    <a:srgbClr val="C1F5FF"/>
    <a:srgbClr val="006398"/>
    <a:srgbClr val="83E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36" autoAdjust="0"/>
    <p:restoredTop sz="86134" autoAdjust="0"/>
  </p:normalViewPr>
  <p:slideViewPr>
    <p:cSldViewPr snapToGrid="0">
      <p:cViewPr varScale="1">
        <p:scale>
          <a:sx n="103" d="100"/>
          <a:sy n="103" d="100"/>
        </p:scale>
        <p:origin x="60" y="258"/>
      </p:cViewPr>
      <p:guideLst>
        <p:guide orient="horz" pos="1763"/>
        <p:guide pos="482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6EFAF3B6-25F9-401B-BC58-5C441BA25DFE}" type="datetimeFigureOut">
              <a:rPr lang="en-US" smtClean="0"/>
              <a:pPr/>
              <a:t>7/2/2020</a:t>
            </a:fld>
            <a:endParaRPr lang="en-US" dirty="0"/>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F053B4BD-CDB2-474B-878E-09814A216951}" type="slidenum">
              <a:rPr lang="en-US" smtClean="0"/>
              <a:pPr/>
              <a:t>‹#›</a:t>
            </a:fld>
            <a:endParaRPr lang="en-US" dirty="0"/>
          </a:p>
        </p:txBody>
      </p:sp>
    </p:spTree>
    <p:extLst>
      <p:ext uri="{BB962C8B-B14F-4D97-AF65-F5344CB8AC3E}">
        <p14:creationId xmlns:p14="http://schemas.microsoft.com/office/powerpoint/2010/main" val="1204381320"/>
      </p:ext>
    </p:extLst>
  </p:cSld>
  <p:clrMap bg1="lt1" tx1="dk1" bg2="lt2" tx2="dk2" accent1="accent1" accent2="accent2" accent3="accent3" accent4="accent4" accent5="accent5" accent6="accent6" hlink="hlink" folHlink="folHlink"/>
  <p:notesStyle>
    <a:lvl1pPr marL="0" algn="l" defTabSz="816022" rtl="0" eaLnBrk="1" latinLnBrk="0" hangingPunct="1">
      <a:defRPr sz="1100" kern="1200">
        <a:solidFill>
          <a:schemeClr val="tx1"/>
        </a:solidFill>
        <a:latin typeface="Arial" panose="020B0604020202020204" pitchFamily="34" charset="0"/>
        <a:ea typeface="+mn-ea"/>
        <a:cs typeface="+mn-cs"/>
      </a:defRPr>
    </a:lvl1pPr>
    <a:lvl2pPr marL="408011" algn="l" defTabSz="816022" rtl="0" eaLnBrk="1" latinLnBrk="0" hangingPunct="1">
      <a:defRPr sz="1100" kern="1200">
        <a:solidFill>
          <a:schemeClr val="tx1"/>
        </a:solidFill>
        <a:latin typeface="Arial" panose="020B0604020202020204" pitchFamily="34" charset="0"/>
        <a:ea typeface="+mn-ea"/>
        <a:cs typeface="+mn-cs"/>
      </a:defRPr>
    </a:lvl2pPr>
    <a:lvl3pPr marL="816022" algn="l" defTabSz="816022" rtl="0" eaLnBrk="1" latinLnBrk="0" hangingPunct="1">
      <a:defRPr sz="1100" kern="1200">
        <a:solidFill>
          <a:schemeClr val="tx1"/>
        </a:solidFill>
        <a:latin typeface="Arial" panose="020B0604020202020204" pitchFamily="34" charset="0"/>
        <a:ea typeface="+mn-ea"/>
        <a:cs typeface="+mn-cs"/>
      </a:defRPr>
    </a:lvl3pPr>
    <a:lvl4pPr marL="1224034" algn="l" defTabSz="816022" rtl="0" eaLnBrk="1" latinLnBrk="0" hangingPunct="1">
      <a:defRPr sz="1100" kern="1200">
        <a:solidFill>
          <a:schemeClr val="tx1"/>
        </a:solidFill>
        <a:latin typeface="Arial" panose="020B0604020202020204" pitchFamily="34" charset="0"/>
        <a:ea typeface="+mn-ea"/>
        <a:cs typeface="+mn-cs"/>
      </a:defRPr>
    </a:lvl4pPr>
    <a:lvl5pPr marL="1632044" algn="l" defTabSz="816022" rtl="0" eaLnBrk="1" latinLnBrk="0" hangingPunct="1">
      <a:defRPr sz="1100" kern="1200">
        <a:solidFill>
          <a:schemeClr val="tx1"/>
        </a:solidFill>
        <a:latin typeface="Arial" panose="020B0604020202020204" pitchFamily="34" charset="0"/>
        <a:ea typeface="+mn-ea"/>
        <a:cs typeface="+mn-cs"/>
      </a:defRPr>
    </a:lvl5pPr>
    <a:lvl6pPr marL="2040055" algn="l" defTabSz="816022" rtl="0" eaLnBrk="1" latinLnBrk="0" hangingPunct="1">
      <a:defRPr sz="1100" kern="1200">
        <a:solidFill>
          <a:schemeClr val="tx1"/>
        </a:solidFill>
        <a:latin typeface="+mn-lt"/>
        <a:ea typeface="+mn-ea"/>
        <a:cs typeface="+mn-cs"/>
      </a:defRPr>
    </a:lvl6pPr>
    <a:lvl7pPr marL="2448066" algn="l" defTabSz="816022" rtl="0" eaLnBrk="1" latinLnBrk="0" hangingPunct="1">
      <a:defRPr sz="1100" kern="1200">
        <a:solidFill>
          <a:schemeClr val="tx1"/>
        </a:solidFill>
        <a:latin typeface="+mn-lt"/>
        <a:ea typeface="+mn-ea"/>
        <a:cs typeface="+mn-cs"/>
      </a:defRPr>
    </a:lvl7pPr>
    <a:lvl8pPr marL="2856077" algn="l" defTabSz="816022" rtl="0" eaLnBrk="1" latinLnBrk="0" hangingPunct="1">
      <a:defRPr sz="1100" kern="1200">
        <a:solidFill>
          <a:schemeClr val="tx1"/>
        </a:solidFill>
        <a:latin typeface="+mn-lt"/>
        <a:ea typeface="+mn-ea"/>
        <a:cs typeface="+mn-cs"/>
      </a:defRPr>
    </a:lvl8pPr>
    <a:lvl9pPr marL="3264088" algn="l" defTabSz="8160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Who were the Tuskegee Airmen?  What did they do?</a:t>
            </a:r>
          </a:p>
          <a:p>
            <a:endParaRPr lang="en-US" dirty="0"/>
          </a:p>
          <a:p>
            <a:r>
              <a:rPr lang="en-US" dirty="0"/>
              <a:t>Class Brainstorm: Why is it important for a military to have an air force or air corps?</a:t>
            </a:r>
          </a:p>
          <a:p>
            <a:r>
              <a:rPr lang="en-US" dirty="0"/>
              <a:t>Answers may include: for reconnaissance, transportation, bombing missions, air-to-air combat, support of land troops</a:t>
            </a:r>
          </a:p>
          <a:p>
            <a:endParaRPr lang="en-US" dirty="0"/>
          </a:p>
          <a:p>
            <a:r>
              <a:rPr lang="en-US" dirty="0"/>
              <a:t>Class Brainstorm: Why was it important for the military to strengthen the U.S. Army Air Corps during World War II?</a:t>
            </a:r>
          </a:p>
          <a:p>
            <a:endParaRPr lang="en-US" dirty="0"/>
          </a:p>
          <a:p>
            <a:r>
              <a:rPr lang="en-US" dirty="0"/>
              <a:t>Discussion may include following ideas:</a:t>
            </a:r>
          </a:p>
          <a:p>
            <a:r>
              <a:rPr lang="en-US" dirty="0"/>
              <a:t>• Technological advancements in the early 20th century made air power an increasingly decisive factor in combat</a:t>
            </a:r>
          </a:p>
          <a:p>
            <a:r>
              <a:rPr lang="en-US" dirty="0"/>
              <a:t>• Aviators supported land invasions by assuming control of the skies, bombing targets behind enemy lines which also required aviators to serve as escorts, and conducting reconnaissance and surveillance missions </a:t>
            </a:r>
          </a:p>
          <a:p>
            <a:r>
              <a:rPr lang="en-US" dirty="0"/>
              <a:t>• United States was geographically isolated from Pacific and European theaters and needed air power to transport troops, equipment, and supplies</a:t>
            </a:r>
          </a:p>
          <a:p>
            <a:endParaRPr lang="en-US" dirty="0"/>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a:t>
            </a:fld>
            <a:endParaRPr lang="en-US" dirty="0"/>
          </a:p>
        </p:txBody>
      </p:sp>
    </p:spTree>
    <p:extLst>
      <p:ext uri="{BB962C8B-B14F-4D97-AF65-F5344CB8AC3E}">
        <p14:creationId xmlns:p14="http://schemas.microsoft.com/office/powerpoint/2010/main" val="375766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Lee “Buddy” Archer</a:t>
            </a:r>
          </a:p>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Archer graduated first in his class from the Tuskegee training program in 1943, and was assigned to the 302nd Fighter Squadron of the 332nd Fighter Group. During World War II he flew 169 combat missions across 11 countries and earned the Distinguished Flying Cross. His most famous mission was on October 12, 1944, when he shot down three German fighters over Hungary within 10 minutes. He later flew missions during the Korean War and retired from the military in 1970 with the rank of lieutenant colonel. Archer is interred at Arlington National Cemetery.</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dirty="0"/>
          </a:p>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Photo: </a:t>
            </a:r>
            <a:r>
              <a:rPr lang="en-US" i="1" dirty="0"/>
              <a:t>Lee A. Archer.</a:t>
            </a:r>
            <a:r>
              <a:rPr lang="en-US" i="0" dirty="0"/>
              <a:t> Photograph. Smithsonian. https://airandspace.si.edu/multimedia-gallery/99-15459640jpg?id=3001 </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dirty="0"/>
          </a:p>
          <a:p>
            <a:r>
              <a:rPr lang="en-US" sz="1100" kern="1200" dirty="0">
                <a:solidFill>
                  <a:schemeClr val="tx1"/>
                </a:solidFill>
                <a:effectLst/>
                <a:ea typeface="+mn-ea"/>
                <a:cs typeface="+mn-cs"/>
              </a:rPr>
              <a:t>Clarence D. “Lucky” Lester</a:t>
            </a:r>
          </a:p>
          <a:p>
            <a:r>
              <a:rPr lang="en-US" sz="1100" kern="1200" dirty="0">
                <a:solidFill>
                  <a:schemeClr val="tx1"/>
                </a:solidFill>
                <a:effectLst/>
                <a:ea typeface="+mn-ea"/>
                <a:cs typeface="+mn-cs"/>
              </a:rPr>
              <a:t>Lester completed 90 combat missions during World War II. During one famous mission on July 18, 1944 over northern Italy, Lester shot down three enemy aircraft. He remained in the military until his retired in 1969 with the rank of colonel. Lester is interred at Arlington National Cemetery.</a:t>
            </a:r>
          </a:p>
          <a:p>
            <a:endParaRPr lang="en-US" sz="1100" kern="1200" dirty="0">
              <a:solidFill>
                <a:schemeClr val="tx1"/>
              </a:solidFill>
              <a:effectLst/>
              <a:ea typeface="+mn-ea"/>
              <a:cs typeface="+mn-cs"/>
            </a:endParaRPr>
          </a:p>
          <a:p>
            <a:r>
              <a:rPr lang="en-US" sz="1100" kern="1200" dirty="0">
                <a:solidFill>
                  <a:schemeClr val="tx1"/>
                </a:solidFill>
                <a:effectLst/>
                <a:ea typeface="+mn-ea"/>
                <a:cs typeface="+mn-cs"/>
              </a:rPr>
              <a:t>Photo: </a:t>
            </a:r>
            <a:r>
              <a:rPr lang="en-US" sz="1100" i="1" kern="1200" dirty="0">
                <a:solidFill>
                  <a:schemeClr val="tx1"/>
                </a:solidFill>
                <a:effectLst/>
                <a:ea typeface="+mn-ea"/>
                <a:cs typeface="+mn-cs"/>
              </a:rPr>
              <a:t>“Lucky” Lester.</a:t>
            </a:r>
            <a:r>
              <a:rPr lang="en-US" sz="1100" i="0" kern="1200" dirty="0">
                <a:solidFill>
                  <a:schemeClr val="tx1"/>
                </a:solidFill>
                <a:effectLst/>
                <a:ea typeface="+mn-ea"/>
                <a:cs typeface="+mn-cs"/>
              </a:rPr>
              <a:t> Photograph. Smithsonian. https://airandspace.si.edu/multimedia-gallery/99-15470640jpg?id=3015</a:t>
            </a:r>
            <a:endParaRPr lang="en-US" sz="1100" kern="1200" dirty="0">
              <a:solidFill>
                <a:schemeClr val="tx1"/>
              </a:solidFill>
              <a:effectLst/>
              <a:ea typeface="+mn-ea"/>
              <a:cs typeface="+mn-cs"/>
            </a:endParaRPr>
          </a:p>
          <a:p>
            <a:r>
              <a:rPr lang="en-US" sz="1100" kern="1200" dirty="0">
                <a:solidFill>
                  <a:schemeClr val="tx1"/>
                </a:solidFill>
                <a:effectLst/>
                <a:ea typeface="+mn-ea"/>
                <a:cs typeface="+mn-cs"/>
              </a:rPr>
              <a:t> </a:t>
            </a:r>
          </a:p>
          <a:p>
            <a:r>
              <a:rPr lang="en-US" sz="1100" kern="1200" dirty="0">
                <a:solidFill>
                  <a:schemeClr val="tx1"/>
                </a:solidFill>
                <a:effectLst/>
                <a:ea typeface="+mn-ea"/>
                <a:cs typeface="+mn-cs"/>
              </a:rPr>
              <a:t>C. Alfred “Chief” Anderson</a:t>
            </a:r>
          </a:p>
          <a:p>
            <a:r>
              <a:rPr lang="en-US" sz="1100" kern="1200" dirty="0">
                <a:solidFill>
                  <a:schemeClr val="tx1"/>
                </a:solidFill>
                <a:effectLst/>
                <a:ea typeface="+mn-ea"/>
                <a:cs typeface="+mn-cs"/>
              </a:rPr>
              <a:t>Anderson earned his pilot’s license in 1929, one of the first African Americans to do so. In 1940, he was recruited to be the Chief Civilian Flight Instructor at Tuskegee, and in 1941 he became the Chief Instructor for aviation cadets of the 99</a:t>
            </a:r>
            <a:r>
              <a:rPr lang="en-US" sz="1100" kern="1200" baseline="30000" dirty="0">
                <a:solidFill>
                  <a:schemeClr val="tx1"/>
                </a:solidFill>
                <a:effectLst/>
                <a:ea typeface="+mn-ea"/>
                <a:cs typeface="+mn-cs"/>
              </a:rPr>
              <a:t>th</a:t>
            </a:r>
            <a:r>
              <a:rPr lang="en-US" sz="1100" kern="1200" dirty="0">
                <a:solidFill>
                  <a:schemeClr val="tx1"/>
                </a:solidFill>
                <a:effectLst/>
                <a:ea typeface="+mn-ea"/>
                <a:cs typeface="+mn-cs"/>
              </a:rPr>
              <a:t> Pursuit Squadron. When first lady Eleanor Roosevelt toured Tuskegee in 1941, Anderson took her for a flight around the campus. This event attracted a lot of positive attention for the aviation program at Tuskegee and the skills of African American pilots. In 2014, the United States Postal Service released a stamp featuring a portrait of Anderson.</a:t>
            </a:r>
          </a:p>
          <a:p>
            <a:endParaRPr lang="en-US" dirty="0"/>
          </a:p>
          <a:p>
            <a:r>
              <a:rPr lang="en-US" dirty="0"/>
              <a:t>Photo: </a:t>
            </a:r>
            <a:r>
              <a:rPr lang="en-US" i="1" dirty="0"/>
              <a:t>“Chief” Anderson took First Lady Eleanor Roosevelt flying. </a:t>
            </a:r>
            <a:r>
              <a:rPr lang="en-US" i="0" dirty="0"/>
              <a:t>Photograph. 1941. Smithsonian. https://pioneersofflight.si.edu/content/first-lady-eleanor-roosevelt-and-flight-instructor-c-alfred-%E2%80%9Cchief%E2%80%9D-anderson</a:t>
            </a:r>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10</a:t>
            </a:fld>
            <a:endParaRPr lang="en-US" dirty="0"/>
          </a:p>
        </p:txBody>
      </p:sp>
    </p:spTree>
    <p:extLst>
      <p:ext uri="{BB962C8B-B14F-4D97-AF65-F5344CB8AC3E}">
        <p14:creationId xmlns:p14="http://schemas.microsoft.com/office/powerpoint/2010/main" val="270656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dirty="0"/>
              <a:t>After World War II, the Army Air Forces disbanded the 477th Bombardment Group. When the U.S. Air Force was created in 1947, the 332nd Fighter Group was the only active African American unit. In July 1948, President Truman ordered that the military become integrated and on July 1, 1949, the Air Force disbanded the 332nd Fighter Group and integrated the squadrons into previously all-white units. Individual Tuskegee Airmen continued to serve in the Air Force, many with distinction, and their skill and bravery helped pave the way for African American aviators to serve across all branches of the U.S. armed forces. </a:t>
            </a:r>
          </a:p>
          <a:p>
            <a:pPr fontAlgn="ctr"/>
            <a:endParaRPr lang="en-US" dirty="0"/>
          </a:p>
          <a:p>
            <a:pPr fontAlgn="ctr"/>
            <a:r>
              <a:rPr lang="en-US" dirty="0"/>
              <a:t>Photo: </a:t>
            </a:r>
            <a:r>
              <a:rPr lang="en-US" sz="1100" b="0" i="1" kern="1200" dirty="0">
                <a:solidFill>
                  <a:schemeClr val="tx1"/>
                </a:solidFill>
                <a:effectLst/>
                <a:ea typeface="+mn-ea"/>
                <a:cs typeface="+mn-cs"/>
              </a:rPr>
              <a:t>Fliers of a P-51 Mustang Group of the 15th Air Force in Italy "shoot the breeze" in the shadow of one of the Mustangs they fly. </a:t>
            </a:r>
            <a:r>
              <a:rPr lang="en-US" sz="1100" b="0" i="0" kern="1200" dirty="0">
                <a:solidFill>
                  <a:schemeClr val="tx1"/>
                </a:solidFill>
                <a:effectLst/>
                <a:ea typeface="+mn-ea"/>
                <a:cs typeface="+mn-cs"/>
              </a:rPr>
              <a:t>Photograph. August 1944. National Archives. https://catalog.archives.gov/id/535843</a:t>
            </a:r>
            <a:endParaRPr lang="en-US" sz="1100" b="0" i="1" kern="1200" dirty="0">
              <a:solidFill>
                <a:schemeClr val="tx1"/>
              </a:solidFill>
              <a:effectLst/>
              <a:ea typeface="+mn-ea"/>
              <a:cs typeface="+mn-cs"/>
            </a:endParaRPr>
          </a:p>
          <a:p>
            <a:r>
              <a:rPr lang="en-US" sz="1100" b="0" i="0" kern="1200" dirty="0">
                <a:solidFill>
                  <a:schemeClr val="tx1"/>
                </a:solidFill>
                <a:effectLst/>
                <a:ea typeface="+mn-ea"/>
                <a:cs typeface="+mn-cs"/>
              </a:rPr>
              <a:t/>
            </a:r>
            <a:br>
              <a:rPr lang="en-US" sz="1100" b="0" i="0" kern="1200" dirty="0">
                <a:solidFill>
                  <a:schemeClr val="tx1"/>
                </a:solidFill>
                <a:effectLst/>
                <a:ea typeface="+mn-ea"/>
                <a:cs typeface="+mn-cs"/>
              </a:rPr>
            </a:br>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11</a:t>
            </a:fld>
            <a:endParaRPr lang="en-US" dirty="0"/>
          </a:p>
        </p:txBody>
      </p:sp>
    </p:spTree>
    <p:extLst>
      <p:ext uri="{BB962C8B-B14F-4D97-AF65-F5344CB8AC3E}">
        <p14:creationId xmlns:p14="http://schemas.microsoft.com/office/powerpoint/2010/main" val="3241696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been introduced to the Tuskegee Airmen, what connections can you make to other things you have learned in class? </a:t>
            </a:r>
          </a:p>
          <a:p>
            <a:endParaRPr lang="en-US" dirty="0"/>
          </a:p>
          <a:p>
            <a:r>
              <a:rPr lang="en-US" dirty="0"/>
              <a:t>Photo: </a:t>
            </a:r>
            <a:r>
              <a:rPr lang="en-US" sz="1100" i="1" kern="1200" dirty="0">
                <a:solidFill>
                  <a:schemeClr val="tx1"/>
                </a:solidFill>
                <a:effectLst/>
                <a:ea typeface="+mn-ea"/>
                <a:cs typeface="+mn-cs"/>
              </a:rPr>
              <a:t>"Basic and advanced flying school for Negro Air Corps cadets, Tuskegee, Alabama... In the center is Capt. Roy F. Morse, Air Corps... He is teaching the cadets how to send and receive code.“ </a:t>
            </a:r>
            <a:r>
              <a:rPr lang="en-US" sz="1100" i="0" kern="1200" dirty="0">
                <a:solidFill>
                  <a:schemeClr val="tx1"/>
                </a:solidFill>
                <a:effectLst/>
                <a:ea typeface="+mn-ea"/>
                <a:cs typeface="+mn-cs"/>
              </a:rPr>
              <a:t>Photograph. January 1942. National Archives.</a:t>
            </a:r>
            <a:r>
              <a:rPr lang="en-US" i="1" dirty="0"/>
              <a:t> </a:t>
            </a:r>
            <a:r>
              <a:rPr lang="en-US" dirty="0"/>
              <a:t>https://www.archives.gov/files/research/african-americans/ww2-pictures/images/african-americans-wwii-168.jpg</a:t>
            </a:r>
          </a:p>
          <a:p>
            <a:endParaRPr lang="en-US" dirty="0"/>
          </a:p>
          <a:p>
            <a:r>
              <a:rPr lang="en-US" dirty="0"/>
              <a:t>Photo: </a:t>
            </a:r>
            <a:r>
              <a:rPr lang="en-US" sz="1100" b="0" i="1" kern="1200" dirty="0">
                <a:solidFill>
                  <a:schemeClr val="tx1"/>
                </a:solidFill>
                <a:effectLst/>
                <a:ea typeface="+mn-ea"/>
                <a:cs typeface="+mn-cs"/>
              </a:rPr>
              <a:t>The first graduates of the Advanced Flying School on a BT-13 basic training aircraft. </a:t>
            </a:r>
            <a:r>
              <a:rPr lang="en-US" sz="1100" b="0" i="0" kern="1200" dirty="0">
                <a:solidFill>
                  <a:schemeClr val="tx1"/>
                </a:solidFill>
                <a:effectLst/>
                <a:ea typeface="+mn-ea"/>
                <a:cs typeface="+mn-cs"/>
              </a:rPr>
              <a:t>Photograph. Maxwell Air Force Base, AL: Air Force Historical Research Agency, ca. 1941-1942. National Parks Service. https://www.nps.gov/museum/exhibits/tuskegee_airmen/training_for_war/TA096_first_graduates_MaxwellAFB.html</a:t>
            </a:r>
          </a:p>
          <a:p>
            <a:endParaRPr lang="en-US" sz="1100" b="0" i="0" kern="1200" dirty="0">
              <a:solidFill>
                <a:schemeClr val="tx1"/>
              </a:solidFill>
              <a:effectLst/>
              <a:ea typeface="+mn-ea"/>
              <a:cs typeface="+mn-cs"/>
            </a:endParaRPr>
          </a:p>
          <a:p>
            <a:r>
              <a:rPr lang="en-US" sz="1100" b="0" i="0" kern="1200" dirty="0">
                <a:solidFill>
                  <a:schemeClr val="tx1"/>
                </a:solidFill>
                <a:effectLst/>
                <a:ea typeface="+mn-ea"/>
                <a:cs typeface="+mn-cs"/>
              </a:rPr>
              <a:t>Photo: </a:t>
            </a:r>
            <a:r>
              <a:rPr lang="en-US" sz="1100" b="0" i="1" kern="1200" dirty="0">
                <a:solidFill>
                  <a:schemeClr val="tx1"/>
                </a:solidFill>
                <a:effectLst/>
                <a:ea typeface="+mn-ea"/>
                <a:cs typeface="+mn-cs"/>
              </a:rPr>
              <a:t>Army Air Corps Cadets report to Capt. Benjamin Oliver Davis, Jr., commandant of cadets, Tuskegee Field, Alabama. </a:t>
            </a:r>
            <a:r>
              <a:rPr lang="en-US" sz="1100" b="0" i="0" kern="1200" dirty="0">
                <a:solidFill>
                  <a:schemeClr val="tx1"/>
                </a:solidFill>
                <a:effectLst/>
                <a:ea typeface="+mn-ea"/>
                <a:cs typeface="+mn-cs"/>
              </a:rPr>
              <a:t>Photograph. National Archives: September 1941. National Parks Service. https://www.nps.gov/museum/exhibits/tuskegee_airmen/selected_individuals/Benjamin_Davis/NARA-111-SC-122434-Cadets-BODavis.html</a:t>
            </a:r>
            <a:endParaRPr lang="en-US" i="1" dirty="0"/>
          </a:p>
        </p:txBody>
      </p:sp>
      <p:sp>
        <p:nvSpPr>
          <p:cNvPr id="4" name="Slide Number Placeholder 3"/>
          <p:cNvSpPr>
            <a:spLocks noGrp="1"/>
          </p:cNvSpPr>
          <p:nvPr>
            <p:ph type="sldNum" sz="quarter" idx="5"/>
          </p:nvPr>
        </p:nvSpPr>
        <p:spPr/>
        <p:txBody>
          <a:bodyPr/>
          <a:lstStyle/>
          <a:p>
            <a:fld id="{F053B4BD-CDB2-474B-878E-09814A216951}" type="slidenum">
              <a:rPr lang="en-US" smtClean="0"/>
              <a:t>12</a:t>
            </a:fld>
            <a:endParaRPr lang="en-US" dirty="0"/>
          </a:p>
        </p:txBody>
      </p:sp>
    </p:spTree>
    <p:extLst>
      <p:ext uri="{BB962C8B-B14F-4D97-AF65-F5344CB8AC3E}">
        <p14:creationId xmlns:p14="http://schemas.microsoft.com/office/powerpoint/2010/main" val="428070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The Tuskegee Airmen are one of the most famed groups of African American military personnel in history. From 1941 to 1946, 996 African American pilots completed their training in Tuskegee, Alabama – 355 saw service overseas during World War II, with 84 losing their lives. Despite facing segregation and discrimination, the Tuskegee Airmen provided distinguished service to the United States and many were, and continue to be, recognized and celebrated for their skills and valor. A number of Tuskegee Airmen are buried at Arlington National Cemetery and there are several parks and exhibits dedicated to their memory nationwide. </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dirty="0"/>
          </a:p>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Photo: </a:t>
            </a:r>
            <a:r>
              <a:rPr lang="en-US" dirty="0" err="1"/>
              <a:t>Frissell</a:t>
            </a:r>
            <a:r>
              <a:rPr lang="en-US" dirty="0"/>
              <a:t>, Toni. </a:t>
            </a:r>
            <a:r>
              <a:rPr lang="en-US" sz="1100" b="0" i="1" kern="1200" dirty="0">
                <a:solidFill>
                  <a:schemeClr val="tx1"/>
                </a:solidFill>
                <a:effectLst/>
                <a:ea typeface="+mn-ea"/>
                <a:cs typeface="+mn-cs"/>
              </a:rPr>
              <a:t>[Photograph of several Tuskegee airmen at </a:t>
            </a:r>
            <a:r>
              <a:rPr lang="en-US" sz="1100" b="0" i="1" kern="1200" dirty="0" err="1">
                <a:solidFill>
                  <a:schemeClr val="tx1"/>
                </a:solidFill>
                <a:effectLst/>
                <a:ea typeface="+mn-ea"/>
                <a:cs typeface="+mn-cs"/>
              </a:rPr>
              <a:t>Ramitelli</a:t>
            </a:r>
            <a:r>
              <a:rPr lang="en-US" sz="1100" b="0" i="1" kern="1200" dirty="0">
                <a:solidFill>
                  <a:schemeClr val="tx1"/>
                </a:solidFill>
                <a:effectLst/>
                <a:ea typeface="+mn-ea"/>
                <a:cs typeface="+mn-cs"/>
              </a:rPr>
              <a:t>, Italy, March 1945]</a:t>
            </a:r>
            <a:r>
              <a:rPr lang="en-US" sz="1100" b="0" i="0" kern="1200" dirty="0">
                <a:solidFill>
                  <a:schemeClr val="tx1"/>
                </a:solidFill>
                <a:effectLst/>
                <a:ea typeface="+mn-ea"/>
                <a:cs typeface="+mn-cs"/>
              </a:rPr>
              <a:t>. Photograph. March 1945. Library of Congress. </a:t>
            </a:r>
            <a:r>
              <a:rPr lang="en-US" sz="1100" i="0" u="sng" kern="1200" dirty="0">
                <a:solidFill>
                  <a:schemeClr val="tx1"/>
                </a:solidFill>
                <a:effectLst/>
                <a:ea typeface="+mn-ea"/>
                <a:cs typeface="+mn-cs"/>
              </a:rPr>
              <a:t>https://www.loc.gov/item/2007675064/</a:t>
            </a:r>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2</a:t>
            </a:fld>
            <a:endParaRPr lang="en-US" dirty="0"/>
          </a:p>
        </p:txBody>
      </p:sp>
    </p:spTree>
    <p:extLst>
      <p:ext uri="{BB962C8B-B14F-4D97-AF65-F5344CB8AC3E}">
        <p14:creationId xmlns:p14="http://schemas.microsoft.com/office/powerpoint/2010/main" val="120373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ea typeface="+mn-ea"/>
                <a:cs typeface="+mn-cs"/>
              </a:rPr>
              <a:t>To define a few terms used throughout the lesson:</a:t>
            </a:r>
          </a:p>
          <a:p>
            <a:pPr lvl="0"/>
            <a:endParaRPr lang="en-US" sz="1100" kern="1200" dirty="0">
              <a:solidFill>
                <a:schemeClr val="tx1"/>
              </a:solidFill>
              <a:effectLst/>
              <a:ea typeface="+mn-ea"/>
              <a:cs typeface="+mn-cs"/>
            </a:endParaRPr>
          </a:p>
          <a:p>
            <a:pPr lvl="0"/>
            <a:r>
              <a:rPr lang="en-US" sz="1100" kern="1200" dirty="0">
                <a:solidFill>
                  <a:schemeClr val="tx1"/>
                </a:solidFill>
                <a:effectLst/>
                <a:ea typeface="+mn-ea"/>
                <a:cs typeface="+mn-cs"/>
              </a:rPr>
              <a:t>Tuskegee: Tuskegee University is a historically Black university, founded in 1881. The U.S. government had begun funding a Civilian Pilot Training Program at Tuskegee in 1939, and in 1941 the War Department began building a military airfield near the university.  Tuskegee became the training center of all African American air personnel during World War II.</a:t>
            </a:r>
          </a:p>
          <a:p>
            <a:pPr lvl="0"/>
            <a:endParaRPr lang="en-US" sz="1100" kern="1200" dirty="0">
              <a:solidFill>
                <a:schemeClr val="tx1"/>
              </a:solidFill>
              <a:effectLst/>
              <a:ea typeface="+mn-ea"/>
              <a:cs typeface="+mn-cs"/>
            </a:endParaRPr>
          </a:p>
          <a:p>
            <a:pPr lvl="0"/>
            <a:r>
              <a:rPr lang="en-US" sz="1100" kern="1200" dirty="0">
                <a:solidFill>
                  <a:schemeClr val="tx1"/>
                </a:solidFill>
                <a:effectLst/>
                <a:ea typeface="+mn-ea"/>
                <a:cs typeface="+mn-cs"/>
              </a:rPr>
              <a:t>Photo: Aerial view of Tuskegee Army Air Field from an altitude of 4,000 feet. Photograph. Maxwell Air Force Base, AL: Air Force Historical Research Agency, May 8, 1944. National Parks Service. https://www.nps.gov/museum/exhibits/tuskegee/lgimage/air19.htm</a:t>
            </a:r>
          </a:p>
          <a:p>
            <a:pPr lvl="0"/>
            <a:endParaRPr lang="en-US" sz="1100" kern="1200" dirty="0">
              <a:solidFill>
                <a:schemeClr val="tx1"/>
              </a:solidFill>
              <a:effectLst/>
              <a:ea typeface="+mn-ea"/>
              <a:cs typeface="+mn-cs"/>
            </a:endParaRPr>
          </a:p>
          <a:p>
            <a:pPr lvl="0"/>
            <a:r>
              <a:rPr lang="en-US" sz="1100" kern="1200" dirty="0">
                <a:solidFill>
                  <a:schemeClr val="tx1"/>
                </a:solidFill>
                <a:effectLst/>
                <a:ea typeface="+mn-ea"/>
                <a:cs typeface="+mn-cs"/>
              </a:rPr>
              <a:t>Army Air Corps/Army Air Forces/Air Force: The U.S. Army Air Corps was organized in 1926. To allow for more administrative control, it was reorganized as the Army Air Forces in 1941. In 1947, the U.S. Air Force was created as an independent service branch within the United States military. </a:t>
            </a:r>
          </a:p>
          <a:p>
            <a:pPr lvl="0"/>
            <a:endParaRPr lang="en-US" sz="1100" kern="1200" dirty="0">
              <a:solidFill>
                <a:schemeClr val="tx1"/>
              </a:solidFill>
              <a:effectLst/>
              <a:ea typeface="+mn-ea"/>
              <a:cs typeface="+mn-cs"/>
            </a:endParaRPr>
          </a:p>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Illustration: </a:t>
            </a:r>
            <a:r>
              <a:rPr kumimoji="0" lang="en-US" sz="1100" b="0" i="1" u="none" strike="noStrike" kern="1200" cap="none" spc="0" normalizeH="0" baseline="0" noProof="0" dirty="0">
                <a:ln>
                  <a:noFill/>
                </a:ln>
                <a:solidFill>
                  <a:prstClr val="black"/>
                </a:solidFill>
                <a:effectLst/>
                <a:uLnTx/>
                <a:uFillTx/>
                <a:ea typeface="+mn-ea"/>
                <a:cs typeface="+mn-cs"/>
              </a:rPr>
              <a:t>Logo of Army Air Corps. </a:t>
            </a:r>
            <a:r>
              <a:rPr kumimoji="0" lang="en-US" sz="1100" b="0" i="0" u="none" strike="noStrike" kern="1200" cap="none" spc="0" normalizeH="0" baseline="0" noProof="0" dirty="0">
                <a:ln>
                  <a:noFill/>
                </a:ln>
                <a:solidFill>
                  <a:prstClr val="black"/>
                </a:solidFill>
                <a:effectLst/>
                <a:uLnTx/>
                <a:uFillTx/>
                <a:ea typeface="+mn-ea"/>
                <a:cs typeface="+mn-cs"/>
              </a:rPr>
              <a:t>Illustration.</a:t>
            </a:r>
            <a:r>
              <a:rPr kumimoji="0" lang="en-US" sz="1100" b="0" i="1" u="none" strike="noStrike" kern="1200" cap="none" spc="0" normalizeH="0" baseline="0" noProof="0" dirty="0">
                <a:ln>
                  <a:noFill/>
                </a:ln>
                <a:solidFill>
                  <a:prstClr val="black"/>
                </a:solidFill>
                <a:effectLst/>
                <a:uLnTx/>
                <a:uFillTx/>
                <a:ea typeface="+mn-ea"/>
                <a:cs typeface="+mn-cs"/>
              </a:rPr>
              <a:t> </a:t>
            </a:r>
            <a:r>
              <a:rPr kumimoji="0" lang="en-US" sz="1100" b="0" i="0" u="none" strike="noStrike" kern="1200" cap="none" spc="0" normalizeH="0" baseline="0" noProof="0" dirty="0">
                <a:ln>
                  <a:noFill/>
                </a:ln>
                <a:solidFill>
                  <a:prstClr val="black"/>
                </a:solidFill>
                <a:effectLst/>
                <a:uLnTx/>
                <a:uFillTx/>
                <a:ea typeface="+mn-ea"/>
                <a:cs typeface="+mn-cs"/>
              </a:rPr>
              <a:t>U.S. Army. https://www.army.mil/aviation/aircorps/index.html</a:t>
            </a:r>
          </a:p>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Illustration: </a:t>
            </a:r>
            <a:r>
              <a:rPr kumimoji="0" lang="en-US" sz="1100" b="0" i="1" u="none" strike="noStrike" kern="1200" cap="none" spc="0" normalizeH="0" baseline="0" noProof="0" dirty="0">
                <a:ln>
                  <a:noFill/>
                </a:ln>
                <a:solidFill>
                  <a:prstClr val="black"/>
                </a:solidFill>
                <a:effectLst/>
                <a:uLnTx/>
                <a:uFillTx/>
                <a:ea typeface="+mn-ea"/>
                <a:cs typeface="+mn-cs"/>
              </a:rPr>
              <a:t>Logo of Army Air Forces.</a:t>
            </a:r>
            <a:r>
              <a:rPr kumimoji="0" lang="en-US" sz="1100" b="0" i="0" u="none" strike="noStrike" kern="1200" cap="none" spc="0" normalizeH="0" baseline="0" noProof="0" dirty="0">
                <a:ln>
                  <a:noFill/>
                </a:ln>
                <a:solidFill>
                  <a:prstClr val="black"/>
                </a:solidFill>
                <a:effectLst/>
                <a:uLnTx/>
                <a:uFillTx/>
                <a:ea typeface="+mn-ea"/>
                <a:cs typeface="+mn-cs"/>
              </a:rPr>
              <a:t> Illustration. U.S. Army. https://www.army.mil/aviation/airforces/index.html</a:t>
            </a:r>
          </a:p>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Illustration: </a:t>
            </a:r>
            <a:r>
              <a:rPr kumimoji="0" lang="en-US" sz="1100" b="0" i="1" u="none" strike="noStrike" kern="1200" cap="none" spc="0" normalizeH="0" baseline="0" noProof="0" dirty="0">
                <a:ln>
                  <a:noFill/>
                </a:ln>
                <a:solidFill>
                  <a:prstClr val="black"/>
                </a:solidFill>
                <a:effectLst/>
                <a:uLnTx/>
                <a:uFillTx/>
                <a:ea typeface="+mn-ea"/>
                <a:cs typeface="+mn-cs"/>
              </a:rPr>
              <a:t>Department of the Air Force Logo-GIF.</a:t>
            </a:r>
            <a:r>
              <a:rPr kumimoji="0" lang="en-US" sz="1100" b="0" i="0" u="none" strike="noStrike" kern="1200" cap="none" spc="0" normalizeH="0" baseline="0" noProof="0" dirty="0">
                <a:ln>
                  <a:noFill/>
                </a:ln>
                <a:solidFill>
                  <a:prstClr val="black"/>
                </a:solidFill>
                <a:effectLst/>
                <a:uLnTx/>
                <a:uFillTx/>
                <a:ea typeface="+mn-ea"/>
                <a:cs typeface="+mn-cs"/>
              </a:rPr>
              <a:t> Illustration. U.S. Air Force. https://www.af.mil/News/Art/igphoto/2001275686/</a:t>
            </a:r>
            <a:endParaRPr kumimoji="0" lang="en-US" sz="1100" b="0" i="1" u="none" strike="noStrike" kern="1200" cap="none" spc="0" normalizeH="0" baseline="0" noProof="0" dirty="0">
              <a:ln>
                <a:noFill/>
              </a:ln>
              <a:solidFill>
                <a:prstClr val="black"/>
              </a:solidFill>
              <a:effectLst/>
              <a:uLnTx/>
              <a:uFillTx/>
              <a:ea typeface="+mn-ea"/>
              <a:cs typeface="+mn-cs"/>
            </a:endParaRPr>
          </a:p>
          <a:p>
            <a:pPr lvl="0"/>
            <a:endParaRPr lang="en-US" sz="1100" kern="1200" dirty="0">
              <a:solidFill>
                <a:schemeClr val="tx1"/>
              </a:solidFill>
              <a:effectLst/>
              <a:ea typeface="+mn-ea"/>
              <a:cs typeface="+mn-cs"/>
            </a:endParaRPr>
          </a:p>
          <a:p>
            <a:pPr lvl="0"/>
            <a:r>
              <a:rPr lang="en-US" sz="1100" kern="1200" dirty="0">
                <a:solidFill>
                  <a:schemeClr val="tx1"/>
                </a:solidFill>
                <a:effectLst/>
                <a:ea typeface="+mn-ea"/>
                <a:cs typeface="+mn-cs"/>
              </a:rPr>
              <a:t>Squadron: basic unit of air forces, composed pilots and flight crews</a:t>
            </a:r>
          </a:p>
          <a:p>
            <a:pPr lvl="0"/>
            <a:r>
              <a:rPr lang="en-US" sz="1100" kern="1200" dirty="0">
                <a:solidFill>
                  <a:schemeClr val="tx1"/>
                </a:solidFill>
                <a:effectLst/>
                <a:ea typeface="+mn-ea"/>
                <a:cs typeface="+mn-cs"/>
              </a:rPr>
              <a:t>Group: primary combat unit of the Army Air Forces, consisting of three to four squadrons</a:t>
            </a:r>
          </a:p>
          <a:p>
            <a:endParaRPr lang="en-US" dirty="0"/>
          </a:p>
          <a:p>
            <a:r>
              <a:rPr lang="en-US" dirty="0"/>
              <a:t>Photo: </a:t>
            </a:r>
            <a:r>
              <a:rPr lang="en-US" dirty="0" err="1"/>
              <a:t>Frissell</a:t>
            </a:r>
            <a:r>
              <a:rPr lang="en-US" dirty="0"/>
              <a:t>, Toni. </a:t>
            </a:r>
            <a:r>
              <a:rPr lang="en-US" sz="1100" b="0" i="1" kern="1200" dirty="0">
                <a:solidFill>
                  <a:schemeClr val="tx1"/>
                </a:solidFill>
                <a:effectLst/>
                <a:ea typeface="+mn-ea"/>
                <a:cs typeface="+mn-cs"/>
              </a:rPr>
              <a:t>[An unidentified Tuskegee airman sitting on a P-5/D, "Creamer's Dream" airplane, </a:t>
            </a:r>
            <a:r>
              <a:rPr lang="en-US" sz="1100" b="0" i="1" kern="1200" dirty="0" err="1">
                <a:solidFill>
                  <a:schemeClr val="tx1"/>
                </a:solidFill>
                <a:effectLst/>
                <a:ea typeface="+mn-ea"/>
                <a:cs typeface="+mn-cs"/>
              </a:rPr>
              <a:t>Ramitelli</a:t>
            </a:r>
            <a:r>
              <a:rPr lang="en-US" sz="1100" b="0" i="1" kern="1200" dirty="0">
                <a:solidFill>
                  <a:schemeClr val="tx1"/>
                </a:solidFill>
                <a:effectLst/>
                <a:ea typeface="+mn-ea"/>
                <a:cs typeface="+mn-cs"/>
              </a:rPr>
              <a:t>, Italy, March 1945]. </a:t>
            </a:r>
            <a:r>
              <a:rPr lang="en-US" sz="1100" b="0" i="0" kern="1200" dirty="0">
                <a:solidFill>
                  <a:schemeClr val="tx1"/>
                </a:solidFill>
                <a:effectLst/>
                <a:ea typeface="+mn-ea"/>
                <a:cs typeface="+mn-cs"/>
              </a:rPr>
              <a:t>Photograph. March 1945. Library of Congress. https://www.loc.gov/item/2017646151/</a:t>
            </a:r>
          </a:p>
        </p:txBody>
      </p:sp>
      <p:sp>
        <p:nvSpPr>
          <p:cNvPr id="4" name="Slide Number Placeholder 3"/>
          <p:cNvSpPr>
            <a:spLocks noGrp="1"/>
          </p:cNvSpPr>
          <p:nvPr>
            <p:ph type="sldNum" sz="quarter" idx="5"/>
          </p:nvPr>
        </p:nvSpPr>
        <p:spPr/>
        <p:txBody>
          <a:bodyPr/>
          <a:lstStyle/>
          <a:p>
            <a:fld id="{F053B4BD-CDB2-474B-878E-09814A216951}" type="slidenum">
              <a:rPr lang="en-US" smtClean="0"/>
              <a:t>3</a:t>
            </a:fld>
            <a:endParaRPr lang="en-US" dirty="0"/>
          </a:p>
        </p:txBody>
      </p:sp>
    </p:spTree>
    <p:extLst>
      <p:ext uri="{BB962C8B-B14F-4D97-AF65-F5344CB8AC3E}">
        <p14:creationId xmlns:p14="http://schemas.microsoft.com/office/powerpoint/2010/main" val="428071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emergence of aviation as a technological and cultural phenomenon in the early twentieth century afforded special prestige to civilian and military aviators. Before World War II, the military barred African Americans from enlisting in the Army Air Corps, as high-ranking officers in the military perpetuated the belief that African Americans lacked the necessary skills to serve as military aviators. However, African American men and women actively challenged this perception by earning their pilot’s license and forming flying clubs that sponsored air shows. </a:t>
            </a:r>
          </a:p>
          <a:p>
            <a:endParaRPr lang="en-US" dirty="0"/>
          </a:p>
          <a:p>
            <a:r>
              <a:rPr lang="en-US" dirty="0"/>
              <a:t>After intense pressure by prominent African American newspapers and civil rights leaders, the War Department, the predecessor to the Department of Defense, announced their intention to form a “Negro pursuit squadron” on January 16, 1941. In June of 1941, the War Department selected Tuskegee University, a historically Black university in Alabama, as the site for training. From 1941 to 1946, 996 African American pilots completed training in Tuskegee. </a:t>
            </a:r>
          </a:p>
          <a:p>
            <a:endParaRPr lang="en-US" dirty="0"/>
          </a:p>
          <a:p>
            <a:r>
              <a:rPr lang="en-US" dirty="0"/>
              <a:t>Photo: </a:t>
            </a:r>
            <a:r>
              <a:rPr lang="en-US" i="1" dirty="0"/>
              <a:t>Aviation cadets study a radial aircraft engine during one of their ground school courses. Photograph</a:t>
            </a:r>
            <a:r>
              <a:rPr lang="en-US" dirty="0"/>
              <a:t>. Maxwell Air Force Base, AL: Air Force Historical Research Agency, June 1942. National Parks Service. https://www.nps.gov/museum/exhibits/tuskegee_airmen/planes_pilots/TA093_AviationCadets_RadialEngine_MaxwellAFB.html</a:t>
            </a:r>
          </a:p>
        </p:txBody>
      </p:sp>
      <p:sp>
        <p:nvSpPr>
          <p:cNvPr id="4" name="Slide Number Placeholder 3"/>
          <p:cNvSpPr>
            <a:spLocks noGrp="1"/>
          </p:cNvSpPr>
          <p:nvPr>
            <p:ph type="sldNum" sz="quarter" idx="5"/>
          </p:nvPr>
        </p:nvSpPr>
        <p:spPr/>
        <p:txBody>
          <a:bodyPr/>
          <a:lstStyle/>
          <a:p>
            <a:fld id="{F053B4BD-CDB2-474B-878E-09814A216951}" type="slidenum">
              <a:rPr lang="en-US" smtClean="0"/>
              <a:t>4</a:t>
            </a:fld>
            <a:endParaRPr lang="en-US" dirty="0"/>
          </a:p>
        </p:txBody>
      </p:sp>
    </p:spTree>
    <p:extLst>
      <p:ext uri="{BB962C8B-B14F-4D97-AF65-F5344CB8AC3E}">
        <p14:creationId xmlns:p14="http://schemas.microsoft.com/office/powerpoint/2010/main" val="75089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graduates of the training program was Benjamin O. Davis Jr. who earned his wings in March 1942. Later that year he was assigned to be the commanding officer of the 99th Pursuit Squadron. </a:t>
            </a:r>
          </a:p>
          <a:p>
            <a:endParaRPr lang="en-US" dirty="0"/>
          </a:p>
          <a:p>
            <a:r>
              <a:rPr lang="en-US" dirty="0"/>
              <a:t>In April of 1943, the 99th deployed to North Africa, which was at that time a major seat of the war. They flew their first combat mission over the Mediterranean Sea on June 2, 1943 and in July they provided air support for the Allied invasion of Sicily, Italy.</a:t>
            </a:r>
          </a:p>
          <a:p>
            <a:endParaRPr lang="en-US" dirty="0"/>
          </a:p>
          <a:p>
            <a:r>
              <a:rPr lang="en-US" dirty="0"/>
              <a:t>Photo: </a:t>
            </a:r>
            <a:r>
              <a:rPr lang="en-US" i="1" dirty="0"/>
              <a:t>[First graduating class of African American pilots in U.S. Army Air Corps, at Advanced Flying School, Tuskegee, Alabama: G.S. Roberts, B.O. Davis, C.H. </a:t>
            </a:r>
            <a:r>
              <a:rPr lang="en-US" i="1" dirty="0" err="1"/>
              <a:t>DeBow</a:t>
            </a:r>
            <a:r>
              <a:rPr lang="en-US" i="1" dirty="0"/>
              <a:t>, R.M. Long, Mac Ross, and L.R. Curtis]. </a:t>
            </a:r>
            <a:r>
              <a:rPr lang="en-US" i="0" dirty="0"/>
              <a:t>Photograph. March 7, 1942. Library of Congress. https://www.loc.gov/item/92521044/</a:t>
            </a:r>
            <a:endParaRPr lang="en-US" i="1" dirty="0"/>
          </a:p>
        </p:txBody>
      </p:sp>
      <p:sp>
        <p:nvSpPr>
          <p:cNvPr id="4" name="Slide Number Placeholder 3"/>
          <p:cNvSpPr>
            <a:spLocks noGrp="1"/>
          </p:cNvSpPr>
          <p:nvPr>
            <p:ph type="sldNum" sz="quarter" idx="5"/>
          </p:nvPr>
        </p:nvSpPr>
        <p:spPr/>
        <p:txBody>
          <a:bodyPr/>
          <a:lstStyle/>
          <a:p>
            <a:fld id="{F053B4BD-CDB2-474B-878E-09814A216951}" type="slidenum">
              <a:rPr lang="en-US" smtClean="0"/>
              <a:t>5</a:t>
            </a:fld>
            <a:endParaRPr lang="en-US" dirty="0"/>
          </a:p>
        </p:txBody>
      </p:sp>
    </p:spTree>
    <p:extLst>
      <p:ext uri="{BB962C8B-B14F-4D97-AF65-F5344CB8AC3E}">
        <p14:creationId xmlns:p14="http://schemas.microsoft.com/office/powerpoint/2010/main" val="292343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African Americans were eligible to enlist as military aviators, the facilities and services of the military remained segregated, and the men who participated in the program faced several challenges during their training. </a:t>
            </a:r>
          </a:p>
          <a:p>
            <a:endParaRPr lang="en-US" dirty="0"/>
          </a:p>
          <a:p>
            <a:r>
              <a:rPr lang="en-US" dirty="0"/>
              <a:t>Racism and restrictive Jim Crow laws in Alabama made it dangerous for African American cadets to venture around the city of Tuskegee. White residents of the town petitioned their senators to block the Army’s plan to build an airfield dedicated to training African Americans. </a:t>
            </a:r>
          </a:p>
          <a:p>
            <a:endParaRPr lang="en-US" dirty="0"/>
          </a:p>
          <a:p>
            <a:r>
              <a:rPr lang="en-US" dirty="0"/>
              <a:t>The Tuskegee Airmen were also given worn down aircraft and reports of their service were sometimes manipulated to make it appear they were less successful in battle than squadrons with white pilots. </a:t>
            </a:r>
            <a:endParaRPr lang="en-US" dirty="0">
              <a:highlight>
                <a:srgbClr val="FFFF00"/>
              </a:highlight>
            </a:endParaRPr>
          </a:p>
          <a:p>
            <a:endParaRPr lang="en-US" dirty="0">
              <a:highlight>
                <a:srgbClr val="FFFF00"/>
              </a:highlight>
            </a:endParaRPr>
          </a:p>
          <a:p>
            <a:r>
              <a:rPr lang="en-US" dirty="0">
                <a:highlight>
                  <a:srgbClr val="FFFF00"/>
                </a:highlight>
              </a:rPr>
              <a:t>Photo: </a:t>
            </a:r>
            <a:r>
              <a:rPr lang="en-US" sz="1100" b="0" i="1" kern="1200" dirty="0">
                <a:solidFill>
                  <a:schemeClr val="tx1"/>
                </a:solidFill>
                <a:effectLst/>
                <a:highlight>
                  <a:srgbClr val="FFFF00"/>
                </a:highlight>
                <a:ea typeface="+mn-ea"/>
                <a:cs typeface="+mn-cs"/>
              </a:rPr>
              <a:t>Maj. James A. Ellison, commandant of the Tuskegee Army Flying School, returns the salute of Mac Ross, one of the first graduates, as he passes down the line during review of the first class. </a:t>
            </a:r>
            <a:r>
              <a:rPr lang="en-US" sz="1100" b="0" i="0" kern="1200" dirty="0">
                <a:solidFill>
                  <a:schemeClr val="tx1"/>
                </a:solidFill>
                <a:effectLst/>
                <a:highlight>
                  <a:srgbClr val="FFFF00"/>
                </a:highlight>
                <a:ea typeface="+mn-ea"/>
                <a:cs typeface="+mn-cs"/>
              </a:rPr>
              <a:t>Photograph. U.S. Air Force. https://www.af.mil/About-Us/The-Book/Duty-Badges/igphoto/2000569176/mediaid/55646/</a:t>
            </a:r>
            <a:endParaRPr lang="en-US" i="1" dirty="0">
              <a:highlight>
                <a:srgbClr val="FFFF00"/>
              </a:highlight>
            </a:endParaRPr>
          </a:p>
        </p:txBody>
      </p:sp>
      <p:sp>
        <p:nvSpPr>
          <p:cNvPr id="4" name="Slide Number Placeholder 3"/>
          <p:cNvSpPr>
            <a:spLocks noGrp="1"/>
          </p:cNvSpPr>
          <p:nvPr>
            <p:ph type="sldNum" sz="quarter" idx="5"/>
          </p:nvPr>
        </p:nvSpPr>
        <p:spPr/>
        <p:txBody>
          <a:bodyPr/>
          <a:lstStyle/>
          <a:p>
            <a:fld id="{F053B4BD-CDB2-474B-878E-09814A216951}" type="slidenum">
              <a:rPr lang="en-US" smtClean="0"/>
              <a:t>6</a:t>
            </a:fld>
            <a:endParaRPr lang="en-US" dirty="0"/>
          </a:p>
        </p:txBody>
      </p:sp>
    </p:spTree>
    <p:extLst>
      <p:ext uri="{BB962C8B-B14F-4D97-AF65-F5344CB8AC3E}">
        <p14:creationId xmlns:p14="http://schemas.microsoft.com/office/powerpoint/2010/main" val="294895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these challenges, the Tuskegee Airmen stationed in the United States actively confronted the racists policies of the military. </a:t>
            </a:r>
          </a:p>
          <a:p>
            <a:endParaRPr lang="en-US" dirty="0"/>
          </a:p>
          <a:p>
            <a:r>
              <a:rPr lang="en-US" dirty="0"/>
              <a:t>One incident involved the 477th Bombardment Group, an all-Black unit activated in 1944.  In 1945, the 477th was stationed at Freeman Field in Indiana, which had segregated public facilities. White commanding officers at the base demoted African American officers to “trainees” and then used this as grounds to deny them access to a newly renovated Officer’s Club. On April 5, 1945, a group of African American officers decided to challenge this policy and walked into the club. The next day they were all arrested. </a:t>
            </a:r>
          </a:p>
          <a:p>
            <a:endParaRPr lang="en-US" dirty="0"/>
          </a:p>
          <a:p>
            <a:r>
              <a:rPr lang="en-US" dirty="0"/>
              <a:t>News of this injustice spread through the press and even reached the U.S. Congress, and a few weeks later the Army Chief of Staff ordered that the officers be released. As a result of the incident, the white commanding officer of the 477th was replaced by Colonel Benjamin O. Davis Jr. </a:t>
            </a:r>
          </a:p>
          <a:p>
            <a:endParaRPr lang="en-US" dirty="0"/>
          </a:p>
          <a:p>
            <a:r>
              <a:rPr lang="en-US" dirty="0"/>
              <a:t>Photo: </a:t>
            </a:r>
            <a:r>
              <a:rPr lang="en-US" i="1" dirty="0"/>
              <a:t>[Review of officers during the Freeman Field mutiny, Freeman Field, Indiana]. </a:t>
            </a:r>
            <a:r>
              <a:rPr lang="en-US" i="0" dirty="0"/>
              <a:t>Photograph. April 1945. Library of Congress. https://www.loc.gov/item/2004681714/</a:t>
            </a:r>
            <a:endParaRPr lang="en-US" i="1" dirty="0"/>
          </a:p>
        </p:txBody>
      </p:sp>
      <p:sp>
        <p:nvSpPr>
          <p:cNvPr id="4" name="Slide Number Placeholder 3"/>
          <p:cNvSpPr>
            <a:spLocks noGrp="1"/>
          </p:cNvSpPr>
          <p:nvPr>
            <p:ph type="sldNum" sz="quarter" idx="5"/>
          </p:nvPr>
        </p:nvSpPr>
        <p:spPr/>
        <p:txBody>
          <a:bodyPr/>
          <a:lstStyle/>
          <a:p>
            <a:fld id="{F053B4BD-CDB2-474B-878E-09814A216951}" type="slidenum">
              <a:rPr lang="en-US" smtClean="0"/>
              <a:t>7</a:t>
            </a:fld>
            <a:endParaRPr lang="en-US" dirty="0"/>
          </a:p>
        </p:txBody>
      </p:sp>
    </p:spTree>
    <p:extLst>
      <p:ext uri="{BB962C8B-B14F-4D97-AF65-F5344CB8AC3E}">
        <p14:creationId xmlns:p14="http://schemas.microsoft.com/office/powerpoint/2010/main" val="2134653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WWII, the Tuskegee Airmen proved that African Americans could capably serve as military aviators. </a:t>
            </a:r>
          </a:p>
          <a:p>
            <a:endParaRPr lang="en-US" dirty="0"/>
          </a:p>
          <a:p>
            <a:r>
              <a:rPr lang="en-US" dirty="0"/>
              <a:t>When first deployed to North Africa, the 99th Fighter Squadron (formerly 99th Pursuit Squadron) flew patrol missions across the Mediterranean Sea, and while stationed in Italy they provided aerial support for American infantry troops. The 332nd Fighter Group patrolled the southern coasts of Italy and escorted bomber planes on long-range missions. </a:t>
            </a:r>
          </a:p>
          <a:p>
            <a:endParaRPr lang="en-US" dirty="0"/>
          </a:p>
          <a:p>
            <a:r>
              <a:rPr lang="en-US" dirty="0"/>
              <a:t>During their service, the Tuskegee Airmen flew almost 1600 missions. They destroyed over 100 enemy aircraft in the air, as well as 150 more on the ground. They earned three Distinguished Unit Citations, and individual pilots received several awards, to include the Silver Star, the Bronze Star, the Air Medal, and the Purple Heart.</a:t>
            </a:r>
          </a:p>
          <a:p>
            <a:endParaRPr lang="en-US" dirty="0"/>
          </a:p>
          <a:p>
            <a:r>
              <a:rPr lang="en-US" dirty="0"/>
              <a:t>Photo: </a:t>
            </a:r>
            <a:r>
              <a:rPr lang="en-US" dirty="0" err="1"/>
              <a:t>Frissell</a:t>
            </a:r>
            <a:r>
              <a:rPr lang="en-US" dirty="0"/>
              <a:t>, Toni. </a:t>
            </a:r>
            <a:r>
              <a:rPr lang="en-US" sz="1100" i="1" kern="1200" dirty="0">
                <a:solidFill>
                  <a:schemeClr val="tx1"/>
                </a:solidFill>
                <a:effectLst/>
                <a:ea typeface="+mn-ea"/>
                <a:cs typeface="+mn-cs"/>
              </a:rPr>
              <a:t>[Members of the Army Air Force 332nd Fighter Group in a briefing room, </a:t>
            </a:r>
            <a:r>
              <a:rPr lang="en-US" sz="1100" i="1" kern="1200" dirty="0" err="1">
                <a:solidFill>
                  <a:schemeClr val="tx1"/>
                </a:solidFill>
                <a:effectLst/>
                <a:ea typeface="+mn-ea"/>
                <a:cs typeface="+mn-cs"/>
              </a:rPr>
              <a:t>Ramitelli</a:t>
            </a:r>
            <a:r>
              <a:rPr lang="en-US" sz="1100" i="1" kern="1200" dirty="0">
                <a:solidFill>
                  <a:schemeClr val="tx1"/>
                </a:solidFill>
                <a:effectLst/>
                <a:ea typeface="+mn-ea"/>
                <a:cs typeface="+mn-cs"/>
              </a:rPr>
              <a:t>, Italy]</a:t>
            </a:r>
            <a:r>
              <a:rPr lang="en-US" sz="1100" i="0" kern="1200" dirty="0">
                <a:solidFill>
                  <a:schemeClr val="tx1"/>
                </a:solidFill>
                <a:effectLst/>
                <a:ea typeface="+mn-ea"/>
                <a:cs typeface="+mn-cs"/>
              </a:rPr>
              <a:t>. Photograph. March 1945. Library of Congress. </a:t>
            </a:r>
            <a:r>
              <a:rPr lang="en-US" i="0" u="none" dirty="0">
                <a:solidFill>
                  <a:schemeClr val="tx1"/>
                </a:solidFill>
              </a:rPr>
              <a:t>https://www.loc.gov/item/2016645635/ </a:t>
            </a:r>
          </a:p>
        </p:txBody>
      </p:sp>
      <p:sp>
        <p:nvSpPr>
          <p:cNvPr id="4" name="Slide Number Placeholder 3"/>
          <p:cNvSpPr>
            <a:spLocks noGrp="1"/>
          </p:cNvSpPr>
          <p:nvPr>
            <p:ph type="sldNum" sz="quarter" idx="5"/>
          </p:nvPr>
        </p:nvSpPr>
        <p:spPr/>
        <p:txBody>
          <a:bodyPr/>
          <a:lstStyle/>
          <a:p>
            <a:fld id="{F053B4BD-CDB2-474B-878E-09814A216951}" type="slidenum">
              <a:rPr lang="en-US" smtClean="0"/>
              <a:t>8</a:t>
            </a:fld>
            <a:endParaRPr lang="en-US" dirty="0"/>
          </a:p>
        </p:txBody>
      </p:sp>
    </p:spTree>
    <p:extLst>
      <p:ext uri="{BB962C8B-B14F-4D97-AF65-F5344CB8AC3E}">
        <p14:creationId xmlns:p14="http://schemas.microsoft.com/office/powerpoint/2010/main" val="58803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Benjamin O. Davis Jr.</a:t>
            </a:r>
          </a:p>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Davis began his Army career as an infantry officer, but entered the Advanced Flying School at Tuskegee in 1941 and graduated with his pilot wings in 1942. During World War II, Davis commanded the 99th Fighter Squadron, 332nd Fighter Group and 477th Composite Group. He received a Silver Star and a Distinguished Flying Cross for his heroic actions in Europe. When President Truman released his plan to integrate the military forces, Davis helped draft a plan to implement the order within the Air. In 1954, Davis became the first African American general in the U.S. Air Force (following in the footsteps of his father, who was the first African American general in the U.S. Army). Davis is interred at Arlington National Cemetery.</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dirty="0"/>
          </a:p>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Photo: </a:t>
            </a:r>
            <a:r>
              <a:rPr lang="en-US" sz="1100" b="0" i="1" kern="1200" dirty="0">
                <a:solidFill>
                  <a:schemeClr val="tx1"/>
                </a:solidFill>
                <a:effectLst/>
                <a:ea typeface="+mn-ea"/>
                <a:cs typeface="+mn-cs"/>
              </a:rPr>
              <a:t>General Benjamin O. Davis pins the Distinguished Flying Cross on his son, Lt. Col. Benjamin O. Davis, Jr. at </a:t>
            </a:r>
            <a:r>
              <a:rPr lang="en-US" sz="1100" b="0" i="1" kern="1200" dirty="0" err="1">
                <a:solidFill>
                  <a:schemeClr val="tx1"/>
                </a:solidFill>
                <a:effectLst/>
                <a:ea typeface="+mn-ea"/>
                <a:cs typeface="+mn-cs"/>
              </a:rPr>
              <a:t>Ramitelli</a:t>
            </a:r>
            <a:r>
              <a:rPr lang="en-US" sz="1100" b="0" i="1" kern="1200" dirty="0">
                <a:solidFill>
                  <a:schemeClr val="tx1"/>
                </a:solidFill>
                <a:effectLst/>
                <a:ea typeface="+mn-ea"/>
                <a:cs typeface="+mn-cs"/>
              </a:rPr>
              <a:t> Airfield, Italy. </a:t>
            </a:r>
            <a:r>
              <a:rPr lang="en-US" sz="1100" b="0" i="0" kern="1200" dirty="0">
                <a:solidFill>
                  <a:schemeClr val="tx1"/>
                </a:solidFill>
                <a:effectLst/>
                <a:ea typeface="+mn-ea"/>
                <a:cs typeface="+mn-cs"/>
              </a:rPr>
              <a:t>Photograph. Maxwell Air Force Base, AL: Air Force Historical Research Agency, September 1944. National Parks Service. https://www.nps.gov/museum/exhibits/tuskegee_airmen/selected_individuals/Benjamin_Davis/TUSK041.html</a:t>
            </a:r>
          </a:p>
          <a:p>
            <a:endParaRPr lang="en-US" dirty="0"/>
          </a:p>
          <a:p>
            <a:r>
              <a:rPr lang="en-US" dirty="0"/>
              <a:t>Daniel “</a:t>
            </a:r>
            <a:r>
              <a:rPr lang="en-US" dirty="0" err="1"/>
              <a:t>Chappie</a:t>
            </a:r>
            <a:r>
              <a:rPr lang="en-US" dirty="0"/>
              <a:t>” James Jr.</a:t>
            </a:r>
          </a:p>
          <a:p>
            <a:r>
              <a:rPr lang="en-US" dirty="0"/>
              <a:t>James had already completed the Civilian Pilot Training Program at Tuskegee and was a civilian instructor pilot for the Army Air Corps before he went through the program as a cadet, graduating in 1943. James was not assigned overseas during World War II, but he flew 101 combat missions during the Korean War and 78 combat missions during the Vietnam War. On September 1, 1975 James was assigned as Commander in Chief of North American Air Defense Command and became the first African American four-star general in the U.S. Air Force. James is interred at Arlington National Cemetery. </a:t>
            </a:r>
          </a:p>
          <a:p>
            <a:endParaRPr lang="en-US" dirty="0"/>
          </a:p>
          <a:p>
            <a:r>
              <a:rPr lang="en-US" dirty="0"/>
              <a:t>Photo: </a:t>
            </a:r>
            <a:r>
              <a:rPr lang="en-US" sz="1100" b="0" i="1" kern="1200" dirty="0">
                <a:solidFill>
                  <a:schemeClr val="tx1"/>
                </a:solidFill>
                <a:effectLst/>
                <a:ea typeface="+mn-ea"/>
                <a:cs typeface="+mn-cs"/>
              </a:rPr>
              <a:t>Daniel “</a:t>
            </a:r>
            <a:r>
              <a:rPr lang="en-US" sz="1100" b="0" i="1" kern="1200" dirty="0" err="1">
                <a:solidFill>
                  <a:schemeClr val="tx1"/>
                </a:solidFill>
                <a:effectLst/>
                <a:ea typeface="+mn-ea"/>
                <a:cs typeface="+mn-cs"/>
              </a:rPr>
              <a:t>Chappie</a:t>
            </a:r>
            <a:r>
              <a:rPr lang="en-US" sz="1100" b="0" i="1" kern="1200" dirty="0">
                <a:solidFill>
                  <a:schemeClr val="tx1"/>
                </a:solidFill>
                <a:effectLst/>
                <a:ea typeface="+mn-ea"/>
                <a:cs typeface="+mn-cs"/>
              </a:rPr>
              <a:t>” James Jr. with his McDonnell Douglas F-4C Phantom during the Vietnam War. </a:t>
            </a:r>
            <a:r>
              <a:rPr lang="en-US" sz="1100" b="0" i="0" kern="1200" dirty="0">
                <a:solidFill>
                  <a:schemeClr val="tx1"/>
                </a:solidFill>
                <a:effectLst/>
                <a:ea typeface="+mn-ea"/>
                <a:cs typeface="+mn-cs"/>
              </a:rPr>
              <a:t>Photograph. Smithsonian. https://airandspace.si.edu/multimedia-gallery/6549hjpg</a:t>
            </a:r>
            <a:endParaRPr lang="en-US" i="1" dirty="0"/>
          </a:p>
        </p:txBody>
      </p:sp>
      <p:sp>
        <p:nvSpPr>
          <p:cNvPr id="4" name="Slide Number Placeholder 3"/>
          <p:cNvSpPr>
            <a:spLocks noGrp="1"/>
          </p:cNvSpPr>
          <p:nvPr>
            <p:ph type="sldNum" sz="quarter" idx="5"/>
          </p:nvPr>
        </p:nvSpPr>
        <p:spPr/>
        <p:txBody>
          <a:bodyPr/>
          <a:lstStyle/>
          <a:p>
            <a:fld id="{F053B4BD-CDB2-474B-878E-09814A216951}" type="slidenum">
              <a:rPr lang="en-US" smtClean="0"/>
              <a:t>9</a:t>
            </a:fld>
            <a:endParaRPr lang="en-US" dirty="0"/>
          </a:p>
        </p:txBody>
      </p:sp>
    </p:spTree>
    <p:extLst>
      <p:ext uri="{BB962C8B-B14F-4D97-AF65-F5344CB8AC3E}">
        <p14:creationId xmlns:p14="http://schemas.microsoft.com/office/powerpoint/2010/main" val="193159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7652-F190-421F-A197-8E41E5076373}"/>
              </a:ext>
            </a:extLst>
          </p:cNvPr>
          <p:cNvSpPr>
            <a:spLocks noGrp="1"/>
          </p:cNvSpPr>
          <p:nvPr>
            <p:ph type="ctrTitle"/>
          </p:nvPr>
        </p:nvSpPr>
        <p:spPr>
          <a:xfrm>
            <a:off x="1143000" y="840994"/>
            <a:ext cx="6858000" cy="1789042"/>
          </a:xfrm>
        </p:spPr>
        <p:txBody>
          <a:bodyPr anchor="b"/>
          <a:lstStyle>
            <a:lvl1pPr algn="ctr">
              <a:defRPr sz="5300"/>
            </a:lvl1pPr>
          </a:lstStyle>
          <a:p>
            <a:r>
              <a:rPr lang="en-US"/>
              <a:t>Click to edit Master title style</a:t>
            </a:r>
          </a:p>
        </p:txBody>
      </p:sp>
      <p:sp>
        <p:nvSpPr>
          <p:cNvPr id="3" name="Subtitle 2">
            <a:extLst>
              <a:ext uri="{FF2B5EF4-FFF2-40B4-BE49-F238E27FC236}">
                <a16:creationId xmlns:a16="http://schemas.microsoft.com/office/drawing/2014/main" id="{53D3834D-B790-42B2-9BE7-19CBD2B0957F}"/>
              </a:ext>
            </a:extLst>
          </p:cNvPr>
          <p:cNvSpPr>
            <a:spLocks noGrp="1"/>
          </p:cNvSpPr>
          <p:nvPr>
            <p:ph type="subTitle" idx="1"/>
          </p:nvPr>
        </p:nvSpPr>
        <p:spPr>
          <a:xfrm>
            <a:off x="1143000" y="2699027"/>
            <a:ext cx="6858000" cy="1240672"/>
          </a:xfrm>
        </p:spPr>
        <p:txBody>
          <a:bodyPr/>
          <a:lstStyle>
            <a:lvl1pPr marL="0" indent="0" algn="ctr">
              <a:buNone/>
              <a:defRPr sz="2100"/>
            </a:lvl1pPr>
            <a:lvl2pPr marL="408011" indent="0" algn="ctr">
              <a:buNone/>
              <a:defRPr sz="1800"/>
            </a:lvl2pPr>
            <a:lvl3pPr marL="816022" indent="0" algn="ctr">
              <a:buNone/>
              <a:defRPr sz="1600"/>
            </a:lvl3pPr>
            <a:lvl4pPr marL="1224034" indent="0" algn="ctr">
              <a:buNone/>
              <a:defRPr sz="1400"/>
            </a:lvl4pPr>
            <a:lvl5pPr marL="1632044" indent="0" algn="ctr">
              <a:buNone/>
              <a:defRPr sz="1400"/>
            </a:lvl5pPr>
            <a:lvl6pPr marL="2040055" indent="0" algn="ctr">
              <a:buNone/>
              <a:defRPr sz="1400"/>
            </a:lvl6pPr>
            <a:lvl7pPr marL="2448066" indent="0" algn="ctr">
              <a:buNone/>
              <a:defRPr sz="1400"/>
            </a:lvl7pPr>
            <a:lvl8pPr marL="2856077" indent="0" algn="ctr">
              <a:buNone/>
              <a:defRPr sz="1400"/>
            </a:lvl8pPr>
            <a:lvl9pPr marL="3264088" indent="0" algn="ctr">
              <a:buNone/>
              <a:defRPr sz="1400"/>
            </a:lvl9pPr>
          </a:lstStyle>
          <a:p>
            <a:r>
              <a:rPr lang="en-US"/>
              <a:t>Click to edit Master subtitle style</a:t>
            </a:r>
          </a:p>
        </p:txBody>
      </p:sp>
      <p:sp>
        <p:nvSpPr>
          <p:cNvPr id="4" name="Date Placeholder 3">
            <a:extLst>
              <a:ext uri="{FF2B5EF4-FFF2-40B4-BE49-F238E27FC236}">
                <a16:creationId xmlns:a16="http://schemas.microsoft.com/office/drawing/2014/main" id="{B9EA410B-4FF6-480D-9312-024DBB7A58AD}"/>
              </a:ext>
            </a:extLst>
          </p:cNvPr>
          <p:cNvSpPr>
            <a:spLocks noGrp="1"/>
          </p:cNvSpPr>
          <p:nvPr>
            <p:ph type="dt" sz="half" idx="10"/>
          </p:nvPr>
        </p:nvSpPr>
        <p:spPr/>
        <p:txBody>
          <a:bodyPr/>
          <a:lstStyle/>
          <a:p>
            <a:fld id="{B8D1720D-2188-46C8-AC29-212D77BD5894}" type="datetimeFigureOut">
              <a:rPr lang="en-US" smtClean="0"/>
              <a:t>7/2/2020</a:t>
            </a:fld>
            <a:endParaRPr lang="en-US" dirty="0"/>
          </a:p>
        </p:txBody>
      </p:sp>
      <p:sp>
        <p:nvSpPr>
          <p:cNvPr id="5" name="Footer Placeholder 4">
            <a:extLst>
              <a:ext uri="{FF2B5EF4-FFF2-40B4-BE49-F238E27FC236}">
                <a16:creationId xmlns:a16="http://schemas.microsoft.com/office/drawing/2014/main" id="{9E0C125B-A5D0-4D33-A597-9E3E83478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C41B69-1EB0-4A02-ABFF-6E862387BB19}"/>
              </a:ext>
            </a:extLst>
          </p:cNvPr>
          <p:cNvSpPr>
            <a:spLocks noGrp="1"/>
          </p:cNvSpPr>
          <p:nvPr>
            <p:ph type="sldNum" sz="quarter" idx="12"/>
          </p:nvPr>
        </p:nvSpPr>
        <p:spPr/>
        <p:txBody>
          <a:bodyPr/>
          <a:lstStyle/>
          <a:p>
            <a:fld id="{AA29CF9D-5D84-4C0E-B2A4-2DEB9C394089}" type="slidenum">
              <a:rPr lang="en-US" smtClean="0"/>
              <a:t>‹#›</a:t>
            </a:fld>
            <a:endParaRPr lang="en-US" dirty="0"/>
          </a:p>
        </p:txBody>
      </p:sp>
    </p:spTree>
    <p:extLst>
      <p:ext uri="{BB962C8B-B14F-4D97-AF65-F5344CB8AC3E}">
        <p14:creationId xmlns:p14="http://schemas.microsoft.com/office/powerpoint/2010/main" val="265299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1552-4639-418B-B2C9-619E338AA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1FFFA1-1F2F-4485-A9B0-8C11B3346E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DBF0C-0C4A-4F4D-81D8-1DF648BCA97D}"/>
              </a:ext>
            </a:extLst>
          </p:cNvPr>
          <p:cNvSpPr>
            <a:spLocks noGrp="1"/>
          </p:cNvSpPr>
          <p:nvPr>
            <p:ph type="dt" sz="half" idx="10"/>
          </p:nvPr>
        </p:nvSpPr>
        <p:spPr/>
        <p:txBody>
          <a:bodyPr/>
          <a:lstStyle/>
          <a:p>
            <a:fld id="{B8D1720D-2188-46C8-AC29-212D77BD5894}" type="datetimeFigureOut">
              <a:rPr lang="en-US" smtClean="0"/>
              <a:t>7/2/2020</a:t>
            </a:fld>
            <a:endParaRPr lang="en-US" dirty="0"/>
          </a:p>
        </p:txBody>
      </p:sp>
      <p:sp>
        <p:nvSpPr>
          <p:cNvPr id="5" name="Footer Placeholder 4">
            <a:extLst>
              <a:ext uri="{FF2B5EF4-FFF2-40B4-BE49-F238E27FC236}">
                <a16:creationId xmlns:a16="http://schemas.microsoft.com/office/drawing/2014/main" id="{9B9E2474-BD86-4601-BB00-81F0FCEAF8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C4A380-B331-4503-8612-E29028AC2B60}"/>
              </a:ext>
            </a:extLst>
          </p:cNvPr>
          <p:cNvSpPr>
            <a:spLocks noGrp="1"/>
          </p:cNvSpPr>
          <p:nvPr>
            <p:ph type="sldNum" sz="quarter" idx="12"/>
          </p:nvPr>
        </p:nvSpPr>
        <p:spPr/>
        <p:txBody>
          <a:bodyPr/>
          <a:lstStyle/>
          <a:p>
            <a:fld id="{AA29CF9D-5D84-4C0E-B2A4-2DEB9C394089}" type="slidenum">
              <a:rPr lang="en-US" smtClean="0"/>
              <a:t>‹#›</a:t>
            </a:fld>
            <a:endParaRPr lang="en-US" dirty="0"/>
          </a:p>
        </p:txBody>
      </p:sp>
    </p:spTree>
    <p:extLst>
      <p:ext uri="{BB962C8B-B14F-4D97-AF65-F5344CB8AC3E}">
        <p14:creationId xmlns:p14="http://schemas.microsoft.com/office/powerpoint/2010/main" val="140369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574F3-65FA-4125-9EB7-569F30FB2B2A}"/>
              </a:ext>
            </a:extLst>
          </p:cNvPr>
          <p:cNvSpPr>
            <a:spLocks noGrp="1"/>
          </p:cNvSpPr>
          <p:nvPr>
            <p:ph type="title" orient="vert"/>
          </p:nvPr>
        </p:nvSpPr>
        <p:spPr>
          <a:xfrm>
            <a:off x="6543677" y="273591"/>
            <a:ext cx="1971675" cy="435484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E97C48-0139-4967-B146-89F47ED1D20C}"/>
              </a:ext>
            </a:extLst>
          </p:cNvPr>
          <p:cNvSpPr>
            <a:spLocks noGrp="1"/>
          </p:cNvSpPr>
          <p:nvPr>
            <p:ph type="body" orient="vert" idx="1"/>
          </p:nvPr>
        </p:nvSpPr>
        <p:spPr>
          <a:xfrm>
            <a:off x="628652" y="273591"/>
            <a:ext cx="5800725" cy="43548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CFE1A-B609-4DED-B0F3-10BD051A8AEB}"/>
              </a:ext>
            </a:extLst>
          </p:cNvPr>
          <p:cNvSpPr>
            <a:spLocks noGrp="1"/>
          </p:cNvSpPr>
          <p:nvPr>
            <p:ph type="dt" sz="half" idx="10"/>
          </p:nvPr>
        </p:nvSpPr>
        <p:spPr/>
        <p:txBody>
          <a:bodyPr/>
          <a:lstStyle/>
          <a:p>
            <a:fld id="{B8D1720D-2188-46C8-AC29-212D77BD5894}" type="datetimeFigureOut">
              <a:rPr lang="en-US" smtClean="0"/>
              <a:t>7/2/2020</a:t>
            </a:fld>
            <a:endParaRPr lang="en-US" dirty="0"/>
          </a:p>
        </p:txBody>
      </p:sp>
      <p:sp>
        <p:nvSpPr>
          <p:cNvPr id="5" name="Footer Placeholder 4">
            <a:extLst>
              <a:ext uri="{FF2B5EF4-FFF2-40B4-BE49-F238E27FC236}">
                <a16:creationId xmlns:a16="http://schemas.microsoft.com/office/drawing/2014/main" id="{9C2EA306-1540-47D2-93DA-9588A69D99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58508B-C36C-4CEC-BFD2-96342AB999BE}"/>
              </a:ext>
            </a:extLst>
          </p:cNvPr>
          <p:cNvSpPr>
            <a:spLocks noGrp="1"/>
          </p:cNvSpPr>
          <p:nvPr>
            <p:ph type="sldNum" sz="quarter" idx="12"/>
          </p:nvPr>
        </p:nvSpPr>
        <p:spPr/>
        <p:txBody>
          <a:bodyPr/>
          <a:lstStyle/>
          <a:p>
            <a:fld id="{AA29CF9D-5D84-4C0E-B2A4-2DEB9C394089}" type="slidenum">
              <a:rPr lang="en-US" smtClean="0"/>
              <a:t>‹#›</a:t>
            </a:fld>
            <a:endParaRPr lang="en-US" dirty="0"/>
          </a:p>
        </p:txBody>
      </p:sp>
    </p:spTree>
    <p:extLst>
      <p:ext uri="{BB962C8B-B14F-4D97-AF65-F5344CB8AC3E}">
        <p14:creationId xmlns:p14="http://schemas.microsoft.com/office/powerpoint/2010/main" val="91252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F648-E2EF-43F0-8573-8FCB2EC1F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06769-1615-4A63-BDBB-59DA1278FB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46E1F-F9AC-48A4-8C7D-A5FAE7A7229B}"/>
              </a:ext>
            </a:extLst>
          </p:cNvPr>
          <p:cNvSpPr>
            <a:spLocks noGrp="1"/>
          </p:cNvSpPr>
          <p:nvPr>
            <p:ph type="dt" sz="half" idx="10"/>
          </p:nvPr>
        </p:nvSpPr>
        <p:spPr/>
        <p:txBody>
          <a:bodyPr/>
          <a:lstStyle/>
          <a:p>
            <a:fld id="{B8D1720D-2188-46C8-AC29-212D77BD5894}" type="datetimeFigureOut">
              <a:rPr lang="en-US" smtClean="0"/>
              <a:t>7/2/2020</a:t>
            </a:fld>
            <a:endParaRPr lang="en-US" dirty="0"/>
          </a:p>
        </p:txBody>
      </p:sp>
      <p:sp>
        <p:nvSpPr>
          <p:cNvPr id="5" name="Footer Placeholder 4">
            <a:extLst>
              <a:ext uri="{FF2B5EF4-FFF2-40B4-BE49-F238E27FC236}">
                <a16:creationId xmlns:a16="http://schemas.microsoft.com/office/drawing/2014/main" id="{D62C5738-402E-4371-883A-BA6F18E047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4F3F4B-A9F4-4E1D-81B5-259B347B0B0E}"/>
              </a:ext>
            </a:extLst>
          </p:cNvPr>
          <p:cNvSpPr>
            <a:spLocks noGrp="1"/>
          </p:cNvSpPr>
          <p:nvPr>
            <p:ph type="sldNum" sz="quarter" idx="12"/>
          </p:nvPr>
        </p:nvSpPr>
        <p:spPr/>
        <p:txBody>
          <a:bodyPr/>
          <a:lstStyle/>
          <a:p>
            <a:fld id="{AA29CF9D-5D84-4C0E-B2A4-2DEB9C394089}" type="slidenum">
              <a:rPr lang="en-US" smtClean="0"/>
              <a:t>‹#›</a:t>
            </a:fld>
            <a:endParaRPr lang="en-US" dirty="0"/>
          </a:p>
        </p:txBody>
      </p:sp>
    </p:spTree>
    <p:extLst>
      <p:ext uri="{BB962C8B-B14F-4D97-AF65-F5344CB8AC3E}">
        <p14:creationId xmlns:p14="http://schemas.microsoft.com/office/powerpoint/2010/main" val="69083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20FC-8BE2-4590-A132-36B353160291}"/>
              </a:ext>
            </a:extLst>
          </p:cNvPr>
          <p:cNvSpPr>
            <a:spLocks noGrp="1"/>
          </p:cNvSpPr>
          <p:nvPr>
            <p:ph type="title"/>
          </p:nvPr>
        </p:nvSpPr>
        <p:spPr>
          <a:xfrm>
            <a:off x="623888" y="1281118"/>
            <a:ext cx="7886700" cy="2137572"/>
          </a:xfrm>
        </p:spPr>
        <p:txBody>
          <a:bodyPr anchor="b"/>
          <a:lstStyle>
            <a:lvl1pPr>
              <a:defRPr sz="5300"/>
            </a:lvl1pPr>
          </a:lstStyle>
          <a:p>
            <a:r>
              <a:rPr lang="en-US"/>
              <a:t>Click to edit Master title style</a:t>
            </a:r>
          </a:p>
        </p:txBody>
      </p:sp>
      <p:sp>
        <p:nvSpPr>
          <p:cNvPr id="3" name="Text Placeholder 2">
            <a:extLst>
              <a:ext uri="{FF2B5EF4-FFF2-40B4-BE49-F238E27FC236}">
                <a16:creationId xmlns:a16="http://schemas.microsoft.com/office/drawing/2014/main" id="{000E78CD-05A7-494B-A186-FF88F8AF84EF}"/>
              </a:ext>
            </a:extLst>
          </p:cNvPr>
          <p:cNvSpPr>
            <a:spLocks noGrp="1"/>
          </p:cNvSpPr>
          <p:nvPr>
            <p:ph type="body" idx="1"/>
          </p:nvPr>
        </p:nvSpPr>
        <p:spPr>
          <a:xfrm>
            <a:off x="623888" y="3438913"/>
            <a:ext cx="7886700" cy="1124099"/>
          </a:xfrm>
        </p:spPr>
        <p:txBody>
          <a:bodyPr/>
          <a:lstStyle>
            <a:lvl1pPr marL="0" indent="0">
              <a:buNone/>
              <a:defRPr sz="2100">
                <a:solidFill>
                  <a:schemeClr val="tx1">
                    <a:tint val="75000"/>
                  </a:schemeClr>
                </a:solidFill>
              </a:defRPr>
            </a:lvl1pPr>
            <a:lvl2pPr marL="408011" indent="0">
              <a:buNone/>
              <a:defRPr sz="1800">
                <a:solidFill>
                  <a:schemeClr val="tx1">
                    <a:tint val="75000"/>
                  </a:schemeClr>
                </a:solidFill>
              </a:defRPr>
            </a:lvl2pPr>
            <a:lvl3pPr marL="816022" indent="0">
              <a:buNone/>
              <a:defRPr sz="1600">
                <a:solidFill>
                  <a:schemeClr val="tx1">
                    <a:tint val="75000"/>
                  </a:schemeClr>
                </a:solidFill>
              </a:defRPr>
            </a:lvl3pPr>
            <a:lvl4pPr marL="1224034" indent="0">
              <a:buNone/>
              <a:defRPr sz="1400">
                <a:solidFill>
                  <a:schemeClr val="tx1">
                    <a:tint val="75000"/>
                  </a:schemeClr>
                </a:solidFill>
              </a:defRPr>
            </a:lvl4pPr>
            <a:lvl5pPr marL="1632044" indent="0">
              <a:buNone/>
              <a:defRPr sz="1400">
                <a:solidFill>
                  <a:schemeClr val="tx1">
                    <a:tint val="75000"/>
                  </a:schemeClr>
                </a:solidFill>
              </a:defRPr>
            </a:lvl5pPr>
            <a:lvl6pPr marL="2040055" indent="0">
              <a:buNone/>
              <a:defRPr sz="1400">
                <a:solidFill>
                  <a:schemeClr val="tx1">
                    <a:tint val="75000"/>
                  </a:schemeClr>
                </a:solidFill>
              </a:defRPr>
            </a:lvl6pPr>
            <a:lvl7pPr marL="2448066" indent="0">
              <a:buNone/>
              <a:defRPr sz="1400">
                <a:solidFill>
                  <a:schemeClr val="tx1">
                    <a:tint val="75000"/>
                  </a:schemeClr>
                </a:solidFill>
              </a:defRPr>
            </a:lvl7pPr>
            <a:lvl8pPr marL="2856077" indent="0">
              <a:buNone/>
              <a:defRPr sz="1400">
                <a:solidFill>
                  <a:schemeClr val="tx1">
                    <a:tint val="75000"/>
                  </a:schemeClr>
                </a:solidFill>
              </a:defRPr>
            </a:lvl8pPr>
            <a:lvl9pPr marL="3264088"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CBBCC-324B-427E-96B1-D54F0F037F3E}"/>
              </a:ext>
            </a:extLst>
          </p:cNvPr>
          <p:cNvSpPr>
            <a:spLocks noGrp="1"/>
          </p:cNvSpPr>
          <p:nvPr>
            <p:ph type="dt" sz="half" idx="10"/>
          </p:nvPr>
        </p:nvSpPr>
        <p:spPr/>
        <p:txBody>
          <a:bodyPr/>
          <a:lstStyle/>
          <a:p>
            <a:fld id="{B8D1720D-2188-46C8-AC29-212D77BD5894}" type="datetimeFigureOut">
              <a:rPr lang="en-US" smtClean="0"/>
              <a:t>7/2/2020</a:t>
            </a:fld>
            <a:endParaRPr lang="en-US" dirty="0"/>
          </a:p>
        </p:txBody>
      </p:sp>
      <p:sp>
        <p:nvSpPr>
          <p:cNvPr id="5" name="Footer Placeholder 4">
            <a:extLst>
              <a:ext uri="{FF2B5EF4-FFF2-40B4-BE49-F238E27FC236}">
                <a16:creationId xmlns:a16="http://schemas.microsoft.com/office/drawing/2014/main" id="{BD057882-F621-4D26-B96E-2B61481269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95C09F-C659-44D2-BDEC-CE415366FA97}"/>
              </a:ext>
            </a:extLst>
          </p:cNvPr>
          <p:cNvSpPr>
            <a:spLocks noGrp="1"/>
          </p:cNvSpPr>
          <p:nvPr>
            <p:ph type="sldNum" sz="quarter" idx="12"/>
          </p:nvPr>
        </p:nvSpPr>
        <p:spPr/>
        <p:txBody>
          <a:bodyPr/>
          <a:lstStyle/>
          <a:p>
            <a:fld id="{AA29CF9D-5D84-4C0E-B2A4-2DEB9C394089}" type="slidenum">
              <a:rPr lang="en-US" smtClean="0"/>
              <a:t>‹#›</a:t>
            </a:fld>
            <a:endParaRPr lang="en-US" dirty="0"/>
          </a:p>
        </p:txBody>
      </p:sp>
    </p:spTree>
    <p:extLst>
      <p:ext uri="{BB962C8B-B14F-4D97-AF65-F5344CB8AC3E}">
        <p14:creationId xmlns:p14="http://schemas.microsoft.com/office/powerpoint/2010/main" val="134509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F31-A561-49C1-8838-D47A5E43EB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04786-26D9-4919-B5C9-1FB3CF0BB245}"/>
              </a:ext>
            </a:extLst>
          </p:cNvPr>
          <p:cNvSpPr>
            <a:spLocks noGrp="1"/>
          </p:cNvSpPr>
          <p:nvPr>
            <p:ph sz="half" idx="1"/>
          </p:nvPr>
        </p:nvSpPr>
        <p:spPr>
          <a:xfrm>
            <a:off x="6286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F5117-F2A6-448B-8E4F-7151E0E8518B}"/>
              </a:ext>
            </a:extLst>
          </p:cNvPr>
          <p:cNvSpPr>
            <a:spLocks noGrp="1"/>
          </p:cNvSpPr>
          <p:nvPr>
            <p:ph sz="half" idx="2"/>
          </p:nvPr>
        </p:nvSpPr>
        <p:spPr>
          <a:xfrm>
            <a:off x="46291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5FB002-5C33-4650-A3DB-3985F6E21BB4}"/>
              </a:ext>
            </a:extLst>
          </p:cNvPr>
          <p:cNvSpPr>
            <a:spLocks noGrp="1"/>
          </p:cNvSpPr>
          <p:nvPr>
            <p:ph type="dt" sz="half" idx="10"/>
          </p:nvPr>
        </p:nvSpPr>
        <p:spPr/>
        <p:txBody>
          <a:bodyPr/>
          <a:lstStyle/>
          <a:p>
            <a:fld id="{B8D1720D-2188-46C8-AC29-212D77BD5894}" type="datetimeFigureOut">
              <a:rPr lang="en-US" smtClean="0"/>
              <a:t>7/2/2020</a:t>
            </a:fld>
            <a:endParaRPr lang="en-US" dirty="0"/>
          </a:p>
        </p:txBody>
      </p:sp>
      <p:sp>
        <p:nvSpPr>
          <p:cNvPr id="6" name="Footer Placeholder 5">
            <a:extLst>
              <a:ext uri="{FF2B5EF4-FFF2-40B4-BE49-F238E27FC236}">
                <a16:creationId xmlns:a16="http://schemas.microsoft.com/office/drawing/2014/main" id="{D8844C05-FC31-4303-8D2E-C28CC52A98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5D0673-B577-4246-BAB0-9C6129A134B4}"/>
              </a:ext>
            </a:extLst>
          </p:cNvPr>
          <p:cNvSpPr>
            <a:spLocks noGrp="1"/>
          </p:cNvSpPr>
          <p:nvPr>
            <p:ph type="sldNum" sz="quarter" idx="12"/>
          </p:nvPr>
        </p:nvSpPr>
        <p:spPr/>
        <p:txBody>
          <a:bodyPr/>
          <a:lstStyle/>
          <a:p>
            <a:fld id="{AA29CF9D-5D84-4C0E-B2A4-2DEB9C394089}" type="slidenum">
              <a:rPr lang="en-US" smtClean="0"/>
              <a:t>‹#›</a:t>
            </a:fld>
            <a:endParaRPr lang="en-US" dirty="0"/>
          </a:p>
        </p:txBody>
      </p:sp>
    </p:spTree>
    <p:extLst>
      <p:ext uri="{BB962C8B-B14F-4D97-AF65-F5344CB8AC3E}">
        <p14:creationId xmlns:p14="http://schemas.microsoft.com/office/powerpoint/2010/main" val="361488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9E2-36D2-40A7-8684-99F58F6DFFBC}"/>
              </a:ext>
            </a:extLst>
          </p:cNvPr>
          <p:cNvSpPr>
            <a:spLocks noGrp="1"/>
          </p:cNvSpPr>
          <p:nvPr>
            <p:ph type="title"/>
          </p:nvPr>
        </p:nvSpPr>
        <p:spPr>
          <a:xfrm>
            <a:off x="629841" y="273591"/>
            <a:ext cx="7886700" cy="9932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A96B27-6CE2-45B5-957D-6DE077220C8D}"/>
              </a:ext>
            </a:extLst>
          </p:cNvPr>
          <p:cNvSpPr>
            <a:spLocks noGrp="1"/>
          </p:cNvSpPr>
          <p:nvPr>
            <p:ph type="body" idx="1"/>
          </p:nvPr>
        </p:nvSpPr>
        <p:spPr>
          <a:xfrm>
            <a:off x="629843" y="1259706"/>
            <a:ext cx="3868340"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4" name="Content Placeholder 3">
            <a:extLst>
              <a:ext uri="{FF2B5EF4-FFF2-40B4-BE49-F238E27FC236}">
                <a16:creationId xmlns:a16="http://schemas.microsoft.com/office/drawing/2014/main" id="{9774BE1E-2219-4939-8521-1E49A572836A}"/>
              </a:ext>
            </a:extLst>
          </p:cNvPr>
          <p:cNvSpPr>
            <a:spLocks noGrp="1"/>
          </p:cNvSpPr>
          <p:nvPr>
            <p:ph sz="half" idx="2"/>
          </p:nvPr>
        </p:nvSpPr>
        <p:spPr>
          <a:xfrm>
            <a:off x="629843" y="1877068"/>
            <a:ext cx="3868340"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5C215A-34C0-4449-A7DA-1BC4FEFACDB0}"/>
              </a:ext>
            </a:extLst>
          </p:cNvPr>
          <p:cNvSpPr>
            <a:spLocks noGrp="1"/>
          </p:cNvSpPr>
          <p:nvPr>
            <p:ph type="body" sz="quarter" idx="3"/>
          </p:nvPr>
        </p:nvSpPr>
        <p:spPr>
          <a:xfrm>
            <a:off x="4629151" y="1259706"/>
            <a:ext cx="3887392"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6" name="Content Placeholder 5">
            <a:extLst>
              <a:ext uri="{FF2B5EF4-FFF2-40B4-BE49-F238E27FC236}">
                <a16:creationId xmlns:a16="http://schemas.microsoft.com/office/drawing/2014/main" id="{86C67F36-7057-442C-A2B5-AE604952B259}"/>
              </a:ext>
            </a:extLst>
          </p:cNvPr>
          <p:cNvSpPr>
            <a:spLocks noGrp="1"/>
          </p:cNvSpPr>
          <p:nvPr>
            <p:ph sz="quarter" idx="4"/>
          </p:nvPr>
        </p:nvSpPr>
        <p:spPr>
          <a:xfrm>
            <a:off x="4629151" y="1877068"/>
            <a:ext cx="3887392"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B86499-0A06-45A1-8DC6-003D18D8F109}"/>
              </a:ext>
            </a:extLst>
          </p:cNvPr>
          <p:cNvSpPr>
            <a:spLocks noGrp="1"/>
          </p:cNvSpPr>
          <p:nvPr>
            <p:ph type="dt" sz="half" idx="10"/>
          </p:nvPr>
        </p:nvSpPr>
        <p:spPr/>
        <p:txBody>
          <a:bodyPr/>
          <a:lstStyle/>
          <a:p>
            <a:fld id="{B8D1720D-2188-46C8-AC29-212D77BD5894}" type="datetimeFigureOut">
              <a:rPr lang="en-US" smtClean="0"/>
              <a:t>7/2/2020</a:t>
            </a:fld>
            <a:endParaRPr lang="en-US" dirty="0"/>
          </a:p>
        </p:txBody>
      </p:sp>
      <p:sp>
        <p:nvSpPr>
          <p:cNvPr id="8" name="Footer Placeholder 7">
            <a:extLst>
              <a:ext uri="{FF2B5EF4-FFF2-40B4-BE49-F238E27FC236}">
                <a16:creationId xmlns:a16="http://schemas.microsoft.com/office/drawing/2014/main" id="{3DA8CFD8-1C62-47EE-8D78-BD8E98008C3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A4BA813-5EA2-4C83-813A-9589999365BE}"/>
              </a:ext>
            </a:extLst>
          </p:cNvPr>
          <p:cNvSpPr>
            <a:spLocks noGrp="1"/>
          </p:cNvSpPr>
          <p:nvPr>
            <p:ph type="sldNum" sz="quarter" idx="12"/>
          </p:nvPr>
        </p:nvSpPr>
        <p:spPr/>
        <p:txBody>
          <a:bodyPr/>
          <a:lstStyle/>
          <a:p>
            <a:fld id="{AA29CF9D-5D84-4C0E-B2A4-2DEB9C394089}" type="slidenum">
              <a:rPr lang="en-US" smtClean="0"/>
              <a:t>‹#›</a:t>
            </a:fld>
            <a:endParaRPr lang="en-US" dirty="0"/>
          </a:p>
        </p:txBody>
      </p:sp>
    </p:spTree>
    <p:extLst>
      <p:ext uri="{BB962C8B-B14F-4D97-AF65-F5344CB8AC3E}">
        <p14:creationId xmlns:p14="http://schemas.microsoft.com/office/powerpoint/2010/main" val="230440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E218-31BE-4F90-AD5D-EBE0C8C0C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BCC848-1A7B-4B9B-9103-DB9984557497}"/>
              </a:ext>
            </a:extLst>
          </p:cNvPr>
          <p:cNvSpPr>
            <a:spLocks noGrp="1"/>
          </p:cNvSpPr>
          <p:nvPr>
            <p:ph type="dt" sz="half" idx="10"/>
          </p:nvPr>
        </p:nvSpPr>
        <p:spPr/>
        <p:txBody>
          <a:bodyPr/>
          <a:lstStyle/>
          <a:p>
            <a:fld id="{B8D1720D-2188-46C8-AC29-212D77BD5894}" type="datetimeFigureOut">
              <a:rPr lang="en-US" smtClean="0"/>
              <a:t>7/2/2020</a:t>
            </a:fld>
            <a:endParaRPr lang="en-US" dirty="0"/>
          </a:p>
        </p:txBody>
      </p:sp>
      <p:sp>
        <p:nvSpPr>
          <p:cNvPr id="4" name="Footer Placeholder 3">
            <a:extLst>
              <a:ext uri="{FF2B5EF4-FFF2-40B4-BE49-F238E27FC236}">
                <a16:creationId xmlns:a16="http://schemas.microsoft.com/office/drawing/2014/main" id="{F2282245-BD87-477E-9635-1FCED1F1F1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F860FB9-C7B9-473A-A3AA-1E5ADCC5E80B}"/>
              </a:ext>
            </a:extLst>
          </p:cNvPr>
          <p:cNvSpPr>
            <a:spLocks noGrp="1"/>
          </p:cNvSpPr>
          <p:nvPr>
            <p:ph type="sldNum" sz="quarter" idx="12"/>
          </p:nvPr>
        </p:nvSpPr>
        <p:spPr/>
        <p:txBody>
          <a:bodyPr/>
          <a:lstStyle/>
          <a:p>
            <a:fld id="{AA29CF9D-5D84-4C0E-B2A4-2DEB9C394089}" type="slidenum">
              <a:rPr lang="en-US" smtClean="0"/>
              <a:t>‹#›</a:t>
            </a:fld>
            <a:endParaRPr lang="en-US" dirty="0"/>
          </a:p>
        </p:txBody>
      </p:sp>
    </p:spTree>
    <p:extLst>
      <p:ext uri="{BB962C8B-B14F-4D97-AF65-F5344CB8AC3E}">
        <p14:creationId xmlns:p14="http://schemas.microsoft.com/office/powerpoint/2010/main" val="150306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35F68-2529-492B-80FD-1E7D9D1DAD8C}"/>
              </a:ext>
            </a:extLst>
          </p:cNvPr>
          <p:cNvSpPr>
            <a:spLocks noGrp="1"/>
          </p:cNvSpPr>
          <p:nvPr>
            <p:ph type="dt" sz="half" idx="10"/>
          </p:nvPr>
        </p:nvSpPr>
        <p:spPr/>
        <p:txBody>
          <a:bodyPr/>
          <a:lstStyle/>
          <a:p>
            <a:fld id="{B8D1720D-2188-46C8-AC29-212D77BD5894}" type="datetimeFigureOut">
              <a:rPr lang="en-US" smtClean="0"/>
              <a:t>7/2/2020</a:t>
            </a:fld>
            <a:endParaRPr lang="en-US" dirty="0"/>
          </a:p>
        </p:txBody>
      </p:sp>
      <p:sp>
        <p:nvSpPr>
          <p:cNvPr id="3" name="Footer Placeholder 2">
            <a:extLst>
              <a:ext uri="{FF2B5EF4-FFF2-40B4-BE49-F238E27FC236}">
                <a16:creationId xmlns:a16="http://schemas.microsoft.com/office/drawing/2014/main" id="{5115D771-6F1F-47F8-8461-B090129BB7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D7D261-C0CA-4E10-A18E-AAEF441CA4C0}"/>
              </a:ext>
            </a:extLst>
          </p:cNvPr>
          <p:cNvSpPr>
            <a:spLocks noGrp="1"/>
          </p:cNvSpPr>
          <p:nvPr>
            <p:ph type="sldNum" sz="quarter" idx="12"/>
          </p:nvPr>
        </p:nvSpPr>
        <p:spPr/>
        <p:txBody>
          <a:bodyPr/>
          <a:lstStyle/>
          <a:p>
            <a:fld id="{AA29CF9D-5D84-4C0E-B2A4-2DEB9C394089}" type="slidenum">
              <a:rPr lang="en-US" smtClean="0"/>
              <a:t>‹#›</a:t>
            </a:fld>
            <a:endParaRPr lang="en-US" dirty="0"/>
          </a:p>
        </p:txBody>
      </p:sp>
    </p:spTree>
    <p:extLst>
      <p:ext uri="{BB962C8B-B14F-4D97-AF65-F5344CB8AC3E}">
        <p14:creationId xmlns:p14="http://schemas.microsoft.com/office/powerpoint/2010/main" val="80767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746E-D648-473E-A63A-22CC83412C81}"/>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Content Placeholder 2">
            <a:extLst>
              <a:ext uri="{FF2B5EF4-FFF2-40B4-BE49-F238E27FC236}">
                <a16:creationId xmlns:a16="http://schemas.microsoft.com/office/drawing/2014/main" id="{CAF7E829-5514-436B-ACFC-E9FA0669B5F8}"/>
              </a:ext>
            </a:extLst>
          </p:cNvPr>
          <p:cNvSpPr>
            <a:spLocks noGrp="1"/>
          </p:cNvSpPr>
          <p:nvPr>
            <p:ph idx="1"/>
          </p:nvPr>
        </p:nvSpPr>
        <p:spPr>
          <a:xfrm>
            <a:off x="3887391" y="739885"/>
            <a:ext cx="4629151" cy="3651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CF36D-E283-44B2-B52B-4862C2F58C73}"/>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6A68634A-9284-45D3-B51B-FF8A114EF85D}"/>
              </a:ext>
            </a:extLst>
          </p:cNvPr>
          <p:cNvSpPr>
            <a:spLocks noGrp="1"/>
          </p:cNvSpPr>
          <p:nvPr>
            <p:ph type="dt" sz="half" idx="10"/>
          </p:nvPr>
        </p:nvSpPr>
        <p:spPr/>
        <p:txBody>
          <a:bodyPr/>
          <a:lstStyle/>
          <a:p>
            <a:fld id="{B8D1720D-2188-46C8-AC29-212D77BD5894}" type="datetimeFigureOut">
              <a:rPr lang="en-US" smtClean="0"/>
              <a:t>7/2/2020</a:t>
            </a:fld>
            <a:endParaRPr lang="en-US" dirty="0"/>
          </a:p>
        </p:txBody>
      </p:sp>
      <p:sp>
        <p:nvSpPr>
          <p:cNvPr id="6" name="Footer Placeholder 5">
            <a:extLst>
              <a:ext uri="{FF2B5EF4-FFF2-40B4-BE49-F238E27FC236}">
                <a16:creationId xmlns:a16="http://schemas.microsoft.com/office/drawing/2014/main" id="{E7AF2344-BEA6-4163-AAFC-A90BF92F4F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882405-5B47-4036-997B-5C3603A59BE6}"/>
              </a:ext>
            </a:extLst>
          </p:cNvPr>
          <p:cNvSpPr>
            <a:spLocks noGrp="1"/>
          </p:cNvSpPr>
          <p:nvPr>
            <p:ph type="sldNum" sz="quarter" idx="12"/>
          </p:nvPr>
        </p:nvSpPr>
        <p:spPr/>
        <p:txBody>
          <a:bodyPr/>
          <a:lstStyle/>
          <a:p>
            <a:fld id="{AA29CF9D-5D84-4C0E-B2A4-2DEB9C394089}" type="slidenum">
              <a:rPr lang="en-US" smtClean="0"/>
              <a:t>‹#›</a:t>
            </a:fld>
            <a:endParaRPr lang="en-US" dirty="0"/>
          </a:p>
        </p:txBody>
      </p:sp>
    </p:spTree>
    <p:extLst>
      <p:ext uri="{BB962C8B-B14F-4D97-AF65-F5344CB8AC3E}">
        <p14:creationId xmlns:p14="http://schemas.microsoft.com/office/powerpoint/2010/main" val="203467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CEA60-1A9A-4502-AFEB-AA64ED6AFCDE}"/>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Picture Placeholder 2">
            <a:extLst>
              <a:ext uri="{FF2B5EF4-FFF2-40B4-BE49-F238E27FC236}">
                <a16:creationId xmlns:a16="http://schemas.microsoft.com/office/drawing/2014/main" id="{3BB8E3B2-667D-445D-A67E-BCD672DBAABA}"/>
              </a:ext>
            </a:extLst>
          </p:cNvPr>
          <p:cNvSpPr>
            <a:spLocks noGrp="1"/>
          </p:cNvSpPr>
          <p:nvPr>
            <p:ph type="pic" idx="1"/>
          </p:nvPr>
        </p:nvSpPr>
        <p:spPr>
          <a:xfrm>
            <a:off x="3887391" y="739885"/>
            <a:ext cx="4629151" cy="3651835"/>
          </a:xfrm>
        </p:spPr>
        <p:txBody>
          <a:bodyPr/>
          <a:lstStyle>
            <a:lvl1pPr marL="0" indent="0">
              <a:buNone/>
              <a:defRPr sz="2900"/>
            </a:lvl1pPr>
            <a:lvl2pPr marL="408011" indent="0">
              <a:buNone/>
              <a:defRPr sz="2500"/>
            </a:lvl2pPr>
            <a:lvl3pPr marL="816022" indent="0">
              <a:buNone/>
              <a:defRPr sz="2100"/>
            </a:lvl3pPr>
            <a:lvl4pPr marL="1224034" indent="0">
              <a:buNone/>
              <a:defRPr sz="1800"/>
            </a:lvl4pPr>
            <a:lvl5pPr marL="1632044" indent="0">
              <a:buNone/>
              <a:defRPr sz="1800"/>
            </a:lvl5pPr>
            <a:lvl6pPr marL="2040055" indent="0">
              <a:buNone/>
              <a:defRPr sz="1800"/>
            </a:lvl6pPr>
            <a:lvl7pPr marL="2448066" indent="0">
              <a:buNone/>
              <a:defRPr sz="1800"/>
            </a:lvl7pPr>
            <a:lvl8pPr marL="2856077" indent="0">
              <a:buNone/>
              <a:defRPr sz="1800"/>
            </a:lvl8pPr>
            <a:lvl9pPr marL="3264088" indent="0">
              <a:buNone/>
              <a:defRPr sz="1800"/>
            </a:lvl9pPr>
          </a:lstStyle>
          <a:p>
            <a:endParaRPr lang="en-US" dirty="0"/>
          </a:p>
        </p:txBody>
      </p:sp>
      <p:sp>
        <p:nvSpPr>
          <p:cNvPr id="4" name="Text Placeholder 3">
            <a:extLst>
              <a:ext uri="{FF2B5EF4-FFF2-40B4-BE49-F238E27FC236}">
                <a16:creationId xmlns:a16="http://schemas.microsoft.com/office/drawing/2014/main" id="{77206E49-F866-45CE-8C8F-F3AA9F4D82C2}"/>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E817789A-78BD-440A-BAEF-37F4AE31B8A8}"/>
              </a:ext>
            </a:extLst>
          </p:cNvPr>
          <p:cNvSpPr>
            <a:spLocks noGrp="1"/>
          </p:cNvSpPr>
          <p:nvPr>
            <p:ph type="dt" sz="half" idx="10"/>
          </p:nvPr>
        </p:nvSpPr>
        <p:spPr/>
        <p:txBody>
          <a:bodyPr/>
          <a:lstStyle/>
          <a:p>
            <a:fld id="{B8D1720D-2188-46C8-AC29-212D77BD5894}" type="datetimeFigureOut">
              <a:rPr lang="en-US" smtClean="0"/>
              <a:t>7/2/2020</a:t>
            </a:fld>
            <a:endParaRPr lang="en-US" dirty="0"/>
          </a:p>
        </p:txBody>
      </p:sp>
      <p:sp>
        <p:nvSpPr>
          <p:cNvPr id="6" name="Footer Placeholder 5">
            <a:extLst>
              <a:ext uri="{FF2B5EF4-FFF2-40B4-BE49-F238E27FC236}">
                <a16:creationId xmlns:a16="http://schemas.microsoft.com/office/drawing/2014/main" id="{2727525B-F948-4BF5-9DA6-4ABB04E03B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3F0CA6-17B0-414B-9814-50651925A8C6}"/>
              </a:ext>
            </a:extLst>
          </p:cNvPr>
          <p:cNvSpPr>
            <a:spLocks noGrp="1"/>
          </p:cNvSpPr>
          <p:nvPr>
            <p:ph type="sldNum" sz="quarter" idx="12"/>
          </p:nvPr>
        </p:nvSpPr>
        <p:spPr/>
        <p:txBody>
          <a:bodyPr/>
          <a:lstStyle/>
          <a:p>
            <a:fld id="{AA29CF9D-5D84-4C0E-B2A4-2DEB9C394089}" type="slidenum">
              <a:rPr lang="en-US" smtClean="0"/>
              <a:t>‹#›</a:t>
            </a:fld>
            <a:endParaRPr lang="en-US" dirty="0"/>
          </a:p>
        </p:txBody>
      </p:sp>
    </p:spTree>
    <p:extLst>
      <p:ext uri="{BB962C8B-B14F-4D97-AF65-F5344CB8AC3E}">
        <p14:creationId xmlns:p14="http://schemas.microsoft.com/office/powerpoint/2010/main" val="389237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2F786-93A8-4969-ADC4-B14EA11835F8}"/>
              </a:ext>
            </a:extLst>
          </p:cNvPr>
          <p:cNvSpPr>
            <a:spLocks noGrp="1"/>
          </p:cNvSpPr>
          <p:nvPr>
            <p:ph type="title"/>
          </p:nvPr>
        </p:nvSpPr>
        <p:spPr>
          <a:xfrm>
            <a:off x="628652" y="273591"/>
            <a:ext cx="7886700" cy="993252"/>
          </a:xfrm>
          <a:prstGeom prst="rect">
            <a:avLst/>
          </a:prstGeom>
        </p:spPr>
        <p:txBody>
          <a:bodyPr vert="horz" lIns="81602" tIns="40801" rIns="81602" bIns="40801"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1A0E30-DF00-4961-8F72-9FF89274B618}"/>
              </a:ext>
            </a:extLst>
          </p:cNvPr>
          <p:cNvSpPr>
            <a:spLocks noGrp="1"/>
          </p:cNvSpPr>
          <p:nvPr>
            <p:ph type="body" idx="1"/>
          </p:nvPr>
        </p:nvSpPr>
        <p:spPr>
          <a:xfrm>
            <a:off x="628652" y="1367952"/>
            <a:ext cx="7886700" cy="3260482"/>
          </a:xfrm>
          <a:prstGeom prst="rect">
            <a:avLst/>
          </a:prstGeom>
        </p:spPr>
        <p:txBody>
          <a:bodyPr vert="horz" lIns="81602" tIns="40801" rIns="81602" bIns="40801"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80C7A6-9CAC-430F-9BF6-05D7ADFA4578}"/>
              </a:ext>
            </a:extLst>
          </p:cNvPr>
          <p:cNvSpPr>
            <a:spLocks noGrp="1"/>
          </p:cNvSpPr>
          <p:nvPr>
            <p:ph type="dt" sz="half" idx="2"/>
          </p:nvPr>
        </p:nvSpPr>
        <p:spPr>
          <a:xfrm>
            <a:off x="628651" y="4762851"/>
            <a:ext cx="2057400" cy="273590"/>
          </a:xfrm>
          <a:prstGeom prst="rect">
            <a:avLst/>
          </a:prstGeom>
        </p:spPr>
        <p:txBody>
          <a:bodyPr vert="horz" lIns="81602" tIns="40801" rIns="81602" bIns="40801" rtlCol="0" anchor="ctr"/>
          <a:lstStyle>
            <a:lvl1pPr algn="l">
              <a:defRPr sz="1100">
                <a:solidFill>
                  <a:schemeClr val="tx1">
                    <a:tint val="75000"/>
                  </a:schemeClr>
                </a:solidFill>
                <a:latin typeface="Arial" panose="020B0604020202020204" pitchFamily="34" charset="0"/>
              </a:defRPr>
            </a:lvl1pPr>
          </a:lstStyle>
          <a:p>
            <a:fld id="{B8D1720D-2188-46C8-AC29-212D77BD5894}" type="datetimeFigureOut">
              <a:rPr lang="en-US" smtClean="0"/>
              <a:pPr/>
              <a:t>7/2/2020</a:t>
            </a:fld>
            <a:endParaRPr lang="en-US" dirty="0"/>
          </a:p>
        </p:txBody>
      </p:sp>
      <p:sp>
        <p:nvSpPr>
          <p:cNvPr id="5" name="Footer Placeholder 4">
            <a:extLst>
              <a:ext uri="{FF2B5EF4-FFF2-40B4-BE49-F238E27FC236}">
                <a16:creationId xmlns:a16="http://schemas.microsoft.com/office/drawing/2014/main" id="{855F0086-8EF3-48B2-ABF2-099D71DAB00C}"/>
              </a:ext>
            </a:extLst>
          </p:cNvPr>
          <p:cNvSpPr>
            <a:spLocks noGrp="1"/>
          </p:cNvSpPr>
          <p:nvPr>
            <p:ph type="ftr" sz="quarter" idx="3"/>
          </p:nvPr>
        </p:nvSpPr>
        <p:spPr>
          <a:xfrm>
            <a:off x="3028952" y="4762851"/>
            <a:ext cx="3086100" cy="273590"/>
          </a:xfrm>
          <a:prstGeom prst="rect">
            <a:avLst/>
          </a:prstGeom>
        </p:spPr>
        <p:txBody>
          <a:bodyPr vert="horz" lIns="81602" tIns="40801" rIns="81602" bIns="40801" rtlCol="0" anchor="ctr"/>
          <a:lstStyle>
            <a:lvl1pPr algn="ctr">
              <a:defRPr sz="110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0EF5ECA-C6EE-4016-A6F4-20319C8FF88F}"/>
              </a:ext>
            </a:extLst>
          </p:cNvPr>
          <p:cNvSpPr>
            <a:spLocks noGrp="1"/>
          </p:cNvSpPr>
          <p:nvPr>
            <p:ph type="sldNum" sz="quarter" idx="4"/>
          </p:nvPr>
        </p:nvSpPr>
        <p:spPr>
          <a:xfrm>
            <a:off x="6457951" y="4762851"/>
            <a:ext cx="2057400" cy="273590"/>
          </a:xfrm>
          <a:prstGeom prst="rect">
            <a:avLst/>
          </a:prstGeom>
        </p:spPr>
        <p:txBody>
          <a:bodyPr vert="horz" lIns="81602" tIns="40801" rIns="81602" bIns="40801" rtlCol="0" anchor="ctr"/>
          <a:lstStyle>
            <a:lvl1pPr algn="r">
              <a:defRPr sz="1100">
                <a:solidFill>
                  <a:schemeClr val="tx1">
                    <a:tint val="75000"/>
                  </a:schemeClr>
                </a:solidFill>
                <a:latin typeface="Arial" panose="020B0604020202020204" pitchFamily="34" charset="0"/>
              </a:defRPr>
            </a:lvl1pPr>
          </a:lstStyle>
          <a:p>
            <a:fld id="{AA29CF9D-5D84-4C0E-B2A4-2DEB9C394089}" type="slidenum">
              <a:rPr lang="en-US" smtClean="0"/>
              <a:pPr/>
              <a:t>‹#›</a:t>
            </a:fld>
            <a:endParaRPr lang="en-US" dirty="0"/>
          </a:p>
        </p:txBody>
      </p:sp>
    </p:spTree>
    <p:extLst>
      <p:ext uri="{BB962C8B-B14F-4D97-AF65-F5344CB8AC3E}">
        <p14:creationId xmlns:p14="http://schemas.microsoft.com/office/powerpoint/2010/main" val="188684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16022" rtl="0" eaLnBrk="1" latinLnBrk="0" hangingPunct="1">
        <a:lnSpc>
          <a:spcPct val="90000"/>
        </a:lnSpc>
        <a:spcBef>
          <a:spcPct val="0"/>
        </a:spcBef>
        <a:buNone/>
        <a:defRPr sz="3900" kern="1200">
          <a:solidFill>
            <a:schemeClr val="tx1"/>
          </a:solidFill>
          <a:latin typeface="Arial" panose="020B0604020202020204" pitchFamily="34" charset="0"/>
          <a:ea typeface="+mj-ea"/>
          <a:cs typeface="+mj-cs"/>
        </a:defRPr>
      </a:lvl1pPr>
    </p:titleStyle>
    <p:bodyStyle>
      <a:lvl1pPr marL="204006" indent="-204006" algn="l" defTabSz="816022" rtl="0" eaLnBrk="1" latinLnBrk="0" hangingPunct="1">
        <a:lnSpc>
          <a:spcPct val="90000"/>
        </a:lnSpc>
        <a:spcBef>
          <a:spcPts val="893"/>
        </a:spcBef>
        <a:buFont typeface="Arial" panose="020B0604020202020204" pitchFamily="34" charset="0"/>
        <a:buChar char="•"/>
        <a:defRPr sz="2500" kern="1200">
          <a:solidFill>
            <a:schemeClr val="tx1"/>
          </a:solidFill>
          <a:latin typeface="Arial" panose="020B0604020202020204" pitchFamily="34" charset="0"/>
          <a:ea typeface="+mn-ea"/>
          <a:cs typeface="+mn-cs"/>
        </a:defRPr>
      </a:lvl1pPr>
      <a:lvl2pPr marL="612016" indent="-204006" algn="l" defTabSz="816022" rtl="0" eaLnBrk="1" latinLnBrk="0" hangingPunct="1">
        <a:lnSpc>
          <a:spcPct val="90000"/>
        </a:lnSpc>
        <a:spcBef>
          <a:spcPts val="446"/>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1020028" indent="-204006" algn="l" defTabSz="816022" rtl="0" eaLnBrk="1" latinLnBrk="0" hangingPunct="1">
        <a:lnSpc>
          <a:spcPct val="90000"/>
        </a:lnSpc>
        <a:spcBef>
          <a:spcPts val="446"/>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428038"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1836050"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24406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07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0083"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8094"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0.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emf"/><Relationship Id="rId5" Type="http://schemas.openxmlformats.org/officeDocument/2006/relationships/image" Target="../media/image2.emf"/><Relationship Id="rId10" Type="http://schemas.openxmlformats.org/officeDocument/2006/relationships/image" Target="../media/image22.jpeg"/><Relationship Id="rId4" Type="http://schemas.openxmlformats.org/officeDocument/2006/relationships/image" Target="../media/image1.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3.tiff"/><Relationship Id="rId5" Type="http://schemas.openxmlformats.org/officeDocument/2006/relationships/image" Target="../media/image5.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2.xml"/><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4.emf"/><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xml"/><Relationship Id="rId7" Type="http://schemas.openxmlformats.org/officeDocument/2006/relationships/image" Target="../media/image4.emf"/><Relationship Id="rId12"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emf"/><Relationship Id="rId11" Type="http://schemas.openxmlformats.org/officeDocument/2006/relationships/image" Target="../media/image11.gif"/><Relationship Id="rId5" Type="http://schemas.openxmlformats.org/officeDocument/2006/relationships/image" Target="../media/image2.emf"/><Relationship Id="rId10"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jpeg"/><Relationship Id="rId5" Type="http://schemas.openxmlformats.org/officeDocument/2006/relationships/image" Target="../media/image5.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4.jpeg"/><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jpeg"/><Relationship Id="rId5" Type="http://schemas.openxmlformats.org/officeDocument/2006/relationships/image" Target="../media/image5.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6.jpe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7.jpeg"/><Relationship Id="rId5" Type="http://schemas.openxmlformats.org/officeDocument/2006/relationships/image" Target="../media/image5.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9.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2D36A5-B528-0C48-BF6C-121C913CBEF2}"/>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9144000" cy="5138738"/>
          </a:xfrm>
          <a:prstGeom prst="rect">
            <a:avLst/>
          </a:prstGeom>
        </p:spPr>
      </p:pic>
      <p:sp>
        <p:nvSpPr>
          <p:cNvPr id="8" name="Rectangle 7">
            <a:extLst>
              <a:ext uri="{FF2B5EF4-FFF2-40B4-BE49-F238E27FC236}">
                <a16:creationId xmlns:a16="http://schemas.microsoft.com/office/drawing/2014/main" id="{001A0673-F3B4-1846-BA48-374D1DC1DECE}"/>
              </a:ext>
              <a:ext uri="{C183D7F6-B498-43B3-948B-1728B52AA6E4}">
                <adec:decorative xmlns:adec="http://schemas.microsoft.com/office/drawing/2017/decorative" xmlns="" val="1"/>
              </a:ext>
            </a:extLst>
          </p:cNvPr>
          <p:cNvSpPr/>
          <p:nvPr/>
        </p:nvSpPr>
        <p:spPr>
          <a:xfrm>
            <a:off x="0" y="-1"/>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a:extLst>
              <a:ext uri="{FF2B5EF4-FFF2-40B4-BE49-F238E27FC236}">
                <a16:creationId xmlns:a16="http://schemas.microsoft.com/office/drawing/2014/main" id="{731AF07F-223B-C346-A62B-D8540C4F5B67}"/>
              </a:ext>
              <a:ext uri="{C183D7F6-B498-43B3-948B-1728B52AA6E4}">
                <adec:decorative xmlns:adec="http://schemas.microsoft.com/office/drawing/2017/decorative" xmlns="" val="1"/>
              </a:ext>
            </a:extLst>
          </p:cNvPr>
          <p:cNvSpPr txBox="1"/>
          <p:nvPr/>
        </p:nvSpPr>
        <p:spPr>
          <a:xfrm>
            <a:off x="1733005" y="4750490"/>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13" name="Picture 12">
            <a:extLst>
              <a:ext uri="{FF2B5EF4-FFF2-40B4-BE49-F238E27FC236}">
                <a16:creationId xmlns:a16="http://schemas.microsoft.com/office/drawing/2014/main" id="{E1D6911D-B64F-1E4C-932F-C5D1CF3707AA}"/>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33" y="4735471"/>
            <a:ext cx="220826" cy="260226"/>
          </a:xfrm>
          <a:prstGeom prst="rect">
            <a:avLst/>
          </a:prstGeom>
        </p:spPr>
      </p:pic>
      <p:pic>
        <p:nvPicPr>
          <p:cNvPr id="14" name="Picture 13">
            <a:extLst>
              <a:ext uri="{FF2B5EF4-FFF2-40B4-BE49-F238E27FC236}">
                <a16:creationId xmlns:a16="http://schemas.microsoft.com/office/drawing/2014/main" id="{C8D753C2-A975-7B40-9D23-C2CCF56A44AA}"/>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7949197" y="2046356"/>
            <a:ext cx="254000" cy="228600"/>
          </a:xfrm>
          <a:prstGeom prst="rect">
            <a:avLst/>
          </a:prstGeom>
        </p:spPr>
      </p:pic>
      <p:pic>
        <p:nvPicPr>
          <p:cNvPr id="15" name="Picture 14">
            <a:extLst>
              <a:ext uri="{FF2B5EF4-FFF2-40B4-BE49-F238E27FC236}">
                <a16:creationId xmlns:a16="http://schemas.microsoft.com/office/drawing/2014/main" id="{E088168A-4DEB-DF4F-8A1B-B76A5AFDB613}"/>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1016248" y="2046356"/>
            <a:ext cx="254000" cy="228600"/>
          </a:xfrm>
          <a:prstGeom prst="rect">
            <a:avLst/>
          </a:prstGeom>
        </p:spPr>
      </p:pic>
      <p:sp>
        <p:nvSpPr>
          <p:cNvPr id="16" name="Title 15">
            <a:extLst>
              <a:ext uri="{FF2B5EF4-FFF2-40B4-BE49-F238E27FC236}">
                <a16:creationId xmlns:a16="http://schemas.microsoft.com/office/drawing/2014/main" id="{5A890F08-9132-6345-A498-DEC57185DA05}"/>
              </a:ext>
            </a:extLst>
          </p:cNvPr>
          <p:cNvSpPr txBox="1">
            <a:spLocks noGrp="1"/>
          </p:cNvSpPr>
          <p:nvPr>
            <p:ph type="title" idx="4294967295"/>
          </p:nvPr>
        </p:nvSpPr>
        <p:spPr>
          <a:xfrm>
            <a:off x="724078" y="1886955"/>
            <a:ext cx="783131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Tuskegee Airmen</a:t>
            </a:r>
          </a:p>
        </p:txBody>
      </p:sp>
    </p:spTree>
    <p:custDataLst>
      <p:tags r:id="rId1"/>
    </p:custDataLst>
    <p:extLst>
      <p:ext uri="{BB962C8B-B14F-4D97-AF65-F5344CB8AC3E}">
        <p14:creationId xmlns:p14="http://schemas.microsoft.com/office/powerpoint/2010/main" val="154832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AD2592-6FD4-AA41-9D69-97A6FE03DD42}"/>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9144000" cy="5138738"/>
          </a:xfrm>
          <a:prstGeom prst="rect">
            <a:avLst/>
          </a:prstGeom>
        </p:spPr>
      </p:pic>
      <p:sp>
        <p:nvSpPr>
          <p:cNvPr id="15" name="Rectangle 14">
            <a:extLst>
              <a:ext uri="{FF2B5EF4-FFF2-40B4-BE49-F238E27FC236}">
                <a16:creationId xmlns:a16="http://schemas.microsoft.com/office/drawing/2014/main" id="{3583874B-D35B-4840-9939-F4573312F9AA}"/>
              </a:ext>
              <a:ext uri="{C183D7F6-B498-43B3-948B-1728B52AA6E4}">
                <adec:decorative xmlns:adec="http://schemas.microsoft.com/office/drawing/2017/decorative" xmlns="" val="1"/>
              </a:ext>
            </a:extLst>
          </p:cNvPr>
          <p:cNvSpPr/>
          <p:nvPr/>
        </p:nvSpPr>
        <p:spPr>
          <a:xfrm>
            <a:off x="0" y="9525"/>
            <a:ext cx="9144000" cy="5138738"/>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895E2981-9A0B-A742-B93B-B78F68DE0165}"/>
              </a:ext>
              <a:ext uri="{C183D7F6-B498-43B3-948B-1728B52AA6E4}">
                <adec:decorative xmlns:adec="http://schemas.microsoft.com/office/drawing/2017/decorative" xmlns="" val="1"/>
              </a:ext>
            </a:extLst>
          </p:cNvPr>
          <p:cNvSpPr txBox="1"/>
          <p:nvPr/>
        </p:nvSpPr>
        <p:spPr>
          <a:xfrm>
            <a:off x="1733005" y="4831968"/>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 name="Picture 1">
            <a:extLst>
              <a:ext uri="{FF2B5EF4-FFF2-40B4-BE49-F238E27FC236}">
                <a16:creationId xmlns:a16="http://schemas.microsoft.com/office/drawing/2014/main" id="{B2123E9E-5079-F54D-8A6D-ED0AA0F2B342}"/>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33" y="4807896"/>
            <a:ext cx="220826" cy="260226"/>
          </a:xfrm>
          <a:prstGeom prst="rect">
            <a:avLst/>
          </a:prstGeom>
        </p:spPr>
      </p:pic>
      <p:pic>
        <p:nvPicPr>
          <p:cNvPr id="3" name="Picture 2">
            <a:extLst>
              <a:ext uri="{FF2B5EF4-FFF2-40B4-BE49-F238E27FC236}">
                <a16:creationId xmlns:a16="http://schemas.microsoft.com/office/drawing/2014/main" id="{5481724D-DF3D-664F-9179-FA1E23D794D8}"/>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7735379" y="355555"/>
            <a:ext cx="254000" cy="228600"/>
          </a:xfrm>
          <a:prstGeom prst="rect">
            <a:avLst/>
          </a:prstGeom>
        </p:spPr>
      </p:pic>
      <p:pic>
        <p:nvPicPr>
          <p:cNvPr id="4" name="Picture 3">
            <a:extLst>
              <a:ext uri="{FF2B5EF4-FFF2-40B4-BE49-F238E27FC236}">
                <a16:creationId xmlns:a16="http://schemas.microsoft.com/office/drawing/2014/main" id="{D87557C4-5BF5-E64A-A83B-DDC92E2C95B3}"/>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802430" y="355555"/>
            <a:ext cx="254000" cy="228600"/>
          </a:xfrm>
          <a:prstGeom prst="rect">
            <a:avLst/>
          </a:prstGeom>
        </p:spPr>
      </p:pic>
      <p:sp>
        <p:nvSpPr>
          <p:cNvPr id="30" name="Title 29">
            <a:extLst>
              <a:ext uri="{FF2B5EF4-FFF2-40B4-BE49-F238E27FC236}">
                <a16:creationId xmlns:a16="http://schemas.microsoft.com/office/drawing/2014/main" id="{34A300EC-0ECB-674F-BFB5-60E56B65BC15}"/>
              </a:ext>
            </a:extLst>
          </p:cNvPr>
          <p:cNvSpPr txBox="1">
            <a:spLocks noGrp="1"/>
          </p:cNvSpPr>
          <p:nvPr>
            <p:ph type="title" idx="4294967295"/>
          </p:nvPr>
        </p:nvSpPr>
        <p:spPr>
          <a:xfrm>
            <a:off x="510260" y="243779"/>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NOTABLE MEMBERS</a:t>
            </a:r>
          </a:p>
        </p:txBody>
      </p:sp>
      <p:sp>
        <p:nvSpPr>
          <p:cNvPr id="20" name="TextBox 19">
            <a:extLst>
              <a:ext uri="{FF2B5EF4-FFF2-40B4-BE49-F238E27FC236}">
                <a16:creationId xmlns:a16="http://schemas.microsoft.com/office/drawing/2014/main" id="{FD1C3D84-0E1F-443B-8DE2-3D7682158071}"/>
              </a:ext>
            </a:extLst>
          </p:cNvPr>
          <p:cNvSpPr txBox="1"/>
          <p:nvPr/>
        </p:nvSpPr>
        <p:spPr>
          <a:xfrm>
            <a:off x="258721" y="3011053"/>
            <a:ext cx="2714625" cy="1354217"/>
          </a:xfrm>
          <a:prstGeom prst="rect">
            <a:avLst/>
          </a:prstGeom>
          <a:noFill/>
        </p:spPr>
        <p:txBody>
          <a:bodyPr wrap="square" rtlCol="0">
            <a:spAutoFit/>
          </a:bodyPr>
          <a:lstStyle/>
          <a:p>
            <a:r>
              <a:rPr lang="en-US" sz="1800" dirty="0">
                <a:solidFill>
                  <a:srgbClr val="FFFFFF"/>
                </a:solidFill>
                <a:latin typeface="Arial" panose="020B0604020202020204" pitchFamily="34" charset="0"/>
                <a:cs typeface="Arial" panose="020B0604020202020204" pitchFamily="34" charset="0"/>
              </a:rPr>
              <a:t>Lee “Buddy” Archer</a:t>
            </a:r>
          </a:p>
          <a:p>
            <a:r>
              <a:rPr lang="en-US" i="1" dirty="0">
                <a:solidFill>
                  <a:schemeClr val="bg1"/>
                </a:solidFill>
                <a:latin typeface="Arial" panose="020B0604020202020204" pitchFamily="34" charset="0"/>
                <a:cs typeface="Arial" panose="020B0604020202020204" pitchFamily="34" charset="0"/>
              </a:rPr>
              <a:t>Flew 169 combat missions across 11 countries; shot down three German fighters during one mission</a:t>
            </a:r>
          </a:p>
        </p:txBody>
      </p:sp>
      <p:pic>
        <p:nvPicPr>
          <p:cNvPr id="14" name="Picture 13" descr="A profile of Lee Archer in his uniform sitting in the cockpit of a plane. Black and white photograph.">
            <a:extLst>
              <a:ext uri="{FF2B5EF4-FFF2-40B4-BE49-F238E27FC236}">
                <a16:creationId xmlns:a16="http://schemas.microsoft.com/office/drawing/2014/main" id="{6BA41392-B725-4CA5-9A03-24FCC5CE319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3026" y="1054702"/>
            <a:ext cx="2377440" cy="1883378"/>
          </a:xfrm>
          <a:prstGeom prst="rect">
            <a:avLst/>
          </a:prstGeom>
        </p:spPr>
      </p:pic>
      <p:sp>
        <p:nvSpPr>
          <p:cNvPr id="22" name="TextBox 21">
            <a:extLst>
              <a:ext uri="{FF2B5EF4-FFF2-40B4-BE49-F238E27FC236}">
                <a16:creationId xmlns:a16="http://schemas.microsoft.com/office/drawing/2014/main" id="{F2003E03-75E7-4330-8139-6A09040D46A0}"/>
              </a:ext>
            </a:extLst>
          </p:cNvPr>
          <p:cNvSpPr txBox="1"/>
          <p:nvPr/>
        </p:nvSpPr>
        <p:spPr>
          <a:xfrm>
            <a:off x="409572" y="2570434"/>
            <a:ext cx="2384655" cy="36933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World War II-era photo of Lee Archer. (Smithsonian)</a:t>
            </a:r>
          </a:p>
        </p:txBody>
      </p:sp>
      <p:pic>
        <p:nvPicPr>
          <p:cNvPr id="17" name="Picture 16" descr="Clarence Lester in the cockpit of a World War Two jet while a serviceman stands on the wing wipes the windshield. Black and white photograph.">
            <a:extLst>
              <a:ext uri="{FF2B5EF4-FFF2-40B4-BE49-F238E27FC236}">
                <a16:creationId xmlns:a16="http://schemas.microsoft.com/office/drawing/2014/main" id="{42ED1898-E409-4E54-B55A-315A88CDDD8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383280" y="1059250"/>
            <a:ext cx="2377440" cy="1880882"/>
          </a:xfrm>
          <a:prstGeom prst="rect">
            <a:avLst/>
          </a:prstGeom>
        </p:spPr>
      </p:pic>
      <p:sp>
        <p:nvSpPr>
          <p:cNvPr id="23" name="TextBox 22">
            <a:extLst>
              <a:ext uri="{FF2B5EF4-FFF2-40B4-BE49-F238E27FC236}">
                <a16:creationId xmlns:a16="http://schemas.microsoft.com/office/drawing/2014/main" id="{A7800AE5-508F-428F-9EEA-663317F48EE4}"/>
              </a:ext>
            </a:extLst>
          </p:cNvPr>
          <p:cNvSpPr txBox="1"/>
          <p:nvPr/>
        </p:nvSpPr>
        <p:spPr>
          <a:xfrm>
            <a:off x="3379518" y="2559968"/>
            <a:ext cx="2377440" cy="36933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World War II-era photo of Clarence Lester. (Smithsonian)</a:t>
            </a:r>
          </a:p>
        </p:txBody>
      </p:sp>
      <p:sp>
        <p:nvSpPr>
          <p:cNvPr id="7" name="TextBox 6"/>
          <p:cNvSpPr txBox="1"/>
          <p:nvPr/>
        </p:nvSpPr>
        <p:spPr>
          <a:xfrm>
            <a:off x="3320414" y="3011394"/>
            <a:ext cx="2714625" cy="1384995"/>
          </a:xfrm>
          <a:prstGeom prst="rect">
            <a:avLst/>
          </a:prstGeom>
          <a:noFill/>
        </p:spPr>
        <p:txBody>
          <a:bodyPr wrap="square" rtlCol="0">
            <a:spAutoFit/>
          </a:bodyPr>
          <a:lstStyle/>
          <a:p>
            <a:r>
              <a:rPr lang="en-US" sz="1800" dirty="0">
                <a:solidFill>
                  <a:srgbClr val="FFFFFF"/>
                </a:solidFill>
                <a:latin typeface="Arial" panose="020B0604020202020204" pitchFamily="34" charset="0"/>
                <a:cs typeface="Arial" panose="020B0604020202020204" pitchFamily="34" charset="0"/>
              </a:rPr>
              <a:t>Clarence D. “Lucky” Lester</a:t>
            </a:r>
          </a:p>
          <a:p>
            <a:r>
              <a:rPr lang="en-US" i="1" dirty="0">
                <a:solidFill>
                  <a:schemeClr val="bg1"/>
                </a:solidFill>
                <a:latin typeface="Arial" panose="020B0604020202020204" pitchFamily="34" charset="0"/>
                <a:cs typeface="Arial" panose="020B0604020202020204" pitchFamily="34" charset="0"/>
              </a:rPr>
              <a:t>Flew 90 combat missions; shot down three German fighters during one mission</a:t>
            </a:r>
          </a:p>
        </p:txBody>
      </p:sp>
      <p:sp>
        <p:nvSpPr>
          <p:cNvPr id="8" name="TextBox 7"/>
          <p:cNvSpPr txBox="1"/>
          <p:nvPr/>
        </p:nvSpPr>
        <p:spPr>
          <a:xfrm>
            <a:off x="6349773" y="3009035"/>
            <a:ext cx="2641827" cy="1138773"/>
          </a:xfrm>
          <a:prstGeom prst="rect">
            <a:avLst/>
          </a:prstGeom>
          <a:noFill/>
        </p:spPr>
        <p:txBody>
          <a:bodyPr wrap="square" rtlCol="0">
            <a:spAutoFit/>
          </a:bodyPr>
          <a:lstStyle/>
          <a:p>
            <a:r>
              <a:rPr lang="en-US" sz="1800" dirty="0">
                <a:solidFill>
                  <a:srgbClr val="FFFFFF"/>
                </a:solidFill>
                <a:latin typeface="Arial" panose="020B0604020202020204" pitchFamily="34" charset="0"/>
                <a:cs typeface="Arial" panose="020B0604020202020204" pitchFamily="34" charset="0"/>
              </a:rPr>
              <a:t>C. Alfred “Chief” Anderson</a:t>
            </a:r>
          </a:p>
          <a:p>
            <a:r>
              <a:rPr lang="en-US" i="1" dirty="0">
                <a:solidFill>
                  <a:srgbClr val="FFFFFF"/>
                </a:solidFill>
                <a:latin typeface="Arial" panose="020B0604020202020204" pitchFamily="34" charset="0"/>
                <a:cs typeface="Arial" panose="020B0604020202020204" pitchFamily="34" charset="0"/>
              </a:rPr>
              <a:t>Chief flight instructor of Tuskegee Airmen</a:t>
            </a:r>
          </a:p>
        </p:txBody>
      </p:sp>
      <p:pic>
        <p:nvPicPr>
          <p:cNvPr id="10" name="Picture 9" descr="C. Alfred Anderson and Eleanor Roosevelt smiling while sitting in plane. Anderson is in the pilot's seat while First Lady Eleanor Roosevelt is sitting behind him. Black and white photograph."/>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53534" y="1054702"/>
            <a:ext cx="2377440" cy="1880339"/>
          </a:xfrm>
          <a:prstGeom prst="rect">
            <a:avLst/>
          </a:prstGeom>
        </p:spPr>
      </p:pic>
      <p:sp>
        <p:nvSpPr>
          <p:cNvPr id="24" name="TextBox 23">
            <a:extLst>
              <a:ext uri="{FF2B5EF4-FFF2-40B4-BE49-F238E27FC236}">
                <a16:creationId xmlns:a16="http://schemas.microsoft.com/office/drawing/2014/main" id="{65ABDC57-1075-45EB-B717-C66A19886CEE}"/>
              </a:ext>
            </a:extLst>
          </p:cNvPr>
          <p:cNvSpPr txBox="1"/>
          <p:nvPr/>
        </p:nvSpPr>
        <p:spPr>
          <a:xfrm>
            <a:off x="6349772" y="2570434"/>
            <a:ext cx="2377440" cy="36933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1940 photo of Eleanor Roosevelt and C. Alfred Anderson. (Smithsonian)</a:t>
            </a:r>
          </a:p>
        </p:txBody>
      </p:sp>
    </p:spTree>
    <p:custDataLst>
      <p:tags r:id="rId1"/>
    </p:custDataLst>
    <p:extLst>
      <p:ext uri="{BB962C8B-B14F-4D97-AF65-F5344CB8AC3E}">
        <p14:creationId xmlns:p14="http://schemas.microsoft.com/office/powerpoint/2010/main" val="231190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LATER YEARS AND LEGACY</a:t>
            </a:r>
          </a:p>
        </p:txBody>
      </p:sp>
      <p:sp>
        <p:nvSpPr>
          <p:cNvPr id="4" name="TextBox 3"/>
          <p:cNvSpPr txBox="1"/>
          <p:nvPr/>
        </p:nvSpPr>
        <p:spPr>
          <a:xfrm>
            <a:off x="224905" y="1159455"/>
            <a:ext cx="4127500" cy="3529918"/>
          </a:xfrm>
          <a:prstGeom prst="rect">
            <a:avLst/>
          </a:prstGeom>
          <a:noFill/>
        </p:spPr>
        <p:txBody>
          <a:bodyPr wrap="square" rtlCol="0">
            <a:noAutofit/>
          </a:bodyPr>
          <a:lstStyle/>
          <a:p>
            <a:pPr marL="285750" indent="-285750">
              <a:spcBef>
                <a:spcPts val="600"/>
              </a:spcBef>
              <a:buFont typeface="Arial"/>
              <a:buChar char="•"/>
            </a:pPr>
            <a:r>
              <a:rPr lang="en-US" dirty="0">
                <a:solidFill>
                  <a:srgbClr val="353C62"/>
                </a:solidFill>
                <a:latin typeface="Arial" panose="020B0604020202020204" pitchFamily="34" charset="0"/>
                <a:cs typeface="Arial" panose="020B0604020202020204" pitchFamily="34" charset="0"/>
              </a:rPr>
              <a:t>July 1, 1947 – 477</a:t>
            </a:r>
            <a:r>
              <a:rPr lang="en-US" baseline="30000" dirty="0">
                <a:solidFill>
                  <a:srgbClr val="353C62"/>
                </a:solidFill>
                <a:latin typeface="Arial" panose="020B0604020202020204" pitchFamily="34" charset="0"/>
                <a:cs typeface="Arial" panose="020B0604020202020204" pitchFamily="34" charset="0"/>
              </a:rPr>
              <a:t>th</a:t>
            </a:r>
            <a:r>
              <a:rPr lang="en-US" dirty="0">
                <a:solidFill>
                  <a:srgbClr val="353C62"/>
                </a:solidFill>
                <a:latin typeface="Arial" panose="020B0604020202020204" pitchFamily="34" charset="0"/>
                <a:cs typeface="Arial" panose="020B0604020202020204" pitchFamily="34" charset="0"/>
              </a:rPr>
              <a:t> Bombardment Group disbanded</a:t>
            </a:r>
          </a:p>
          <a:p>
            <a:pPr marL="285750" indent="-285750">
              <a:spcBef>
                <a:spcPts val="600"/>
              </a:spcBef>
              <a:buFont typeface="Arial"/>
              <a:buChar char="•"/>
            </a:pPr>
            <a:r>
              <a:rPr lang="en-US" dirty="0">
                <a:solidFill>
                  <a:srgbClr val="353C62"/>
                </a:solidFill>
                <a:latin typeface="Arial" panose="020B0604020202020204" pitchFamily="34" charset="0"/>
                <a:cs typeface="Arial" panose="020B0604020202020204" pitchFamily="34" charset="0"/>
              </a:rPr>
              <a:t>September 1947 – 332</a:t>
            </a:r>
            <a:r>
              <a:rPr lang="en-US" baseline="30000" dirty="0">
                <a:solidFill>
                  <a:srgbClr val="353C62"/>
                </a:solidFill>
                <a:latin typeface="Arial" panose="020B0604020202020204" pitchFamily="34" charset="0"/>
                <a:cs typeface="Arial" panose="020B0604020202020204" pitchFamily="34" charset="0"/>
              </a:rPr>
              <a:t>nd</a:t>
            </a:r>
            <a:r>
              <a:rPr lang="en-US" dirty="0">
                <a:solidFill>
                  <a:srgbClr val="353C62"/>
                </a:solidFill>
                <a:latin typeface="Arial" panose="020B0604020202020204" pitchFamily="34" charset="0"/>
                <a:cs typeface="Arial" panose="020B0604020202020204" pitchFamily="34" charset="0"/>
              </a:rPr>
              <a:t> Fighter Group becomes only active African American unit in U.S. Air Force</a:t>
            </a:r>
          </a:p>
          <a:p>
            <a:pPr marL="285750" indent="-285750">
              <a:spcBef>
                <a:spcPts val="600"/>
              </a:spcBef>
              <a:buFont typeface="Arial"/>
              <a:buChar char="•"/>
            </a:pPr>
            <a:r>
              <a:rPr lang="en-US" dirty="0">
                <a:solidFill>
                  <a:srgbClr val="353C62"/>
                </a:solidFill>
                <a:latin typeface="Arial" panose="020B0604020202020204" pitchFamily="34" charset="0"/>
                <a:cs typeface="Arial" panose="020B0604020202020204" pitchFamily="34" charset="0"/>
              </a:rPr>
              <a:t>July 1968 – President Truman orders desegregation of military</a:t>
            </a:r>
          </a:p>
          <a:p>
            <a:pPr marL="285750" indent="-285750">
              <a:spcBef>
                <a:spcPts val="600"/>
              </a:spcBef>
              <a:buFont typeface="Arial"/>
              <a:buChar char="•"/>
            </a:pPr>
            <a:r>
              <a:rPr lang="en-US" dirty="0">
                <a:solidFill>
                  <a:srgbClr val="353C62"/>
                </a:solidFill>
                <a:latin typeface="Arial" panose="020B0604020202020204" pitchFamily="34" charset="0"/>
                <a:cs typeface="Arial" panose="020B0604020202020204" pitchFamily="34" charset="0"/>
              </a:rPr>
              <a:t>July 1, 1949 – 332</a:t>
            </a:r>
            <a:r>
              <a:rPr lang="en-US" baseline="30000" dirty="0">
                <a:solidFill>
                  <a:srgbClr val="353C62"/>
                </a:solidFill>
                <a:latin typeface="Arial" panose="020B0604020202020204" pitchFamily="34" charset="0"/>
                <a:cs typeface="Arial" panose="020B0604020202020204" pitchFamily="34" charset="0"/>
              </a:rPr>
              <a:t>nd</a:t>
            </a:r>
            <a:r>
              <a:rPr lang="en-US" dirty="0">
                <a:solidFill>
                  <a:srgbClr val="353C62"/>
                </a:solidFill>
                <a:latin typeface="Arial" panose="020B0604020202020204" pitchFamily="34" charset="0"/>
                <a:cs typeface="Arial" panose="020B0604020202020204" pitchFamily="34" charset="0"/>
              </a:rPr>
              <a:t> Fighter Group disbanded and squadrons integrated into previously all-white units</a:t>
            </a:r>
          </a:p>
          <a:p>
            <a:pPr marL="285750" indent="-285750">
              <a:spcBef>
                <a:spcPts val="600"/>
              </a:spcBef>
              <a:buFont typeface="Arial"/>
              <a:buChar char="•"/>
            </a:pPr>
            <a:r>
              <a:rPr lang="en-US" dirty="0">
                <a:solidFill>
                  <a:srgbClr val="353C62"/>
                </a:solidFill>
                <a:latin typeface="Arial" panose="020B0604020202020204" pitchFamily="34" charset="0"/>
                <a:cs typeface="Arial" panose="020B0604020202020204" pitchFamily="34" charset="0"/>
              </a:rPr>
              <a:t>Service of Tuskegee Airmen helped pave the way for service of other African American military aviators </a:t>
            </a:r>
          </a:p>
        </p:txBody>
      </p:sp>
      <p:pic>
        <p:nvPicPr>
          <p:cNvPr id="2" name="Picture 1" descr="Five aviators in uniform squatting next to a jet that has the name Skipper's Darlin painted on to the side. Black and white photograph.">
            <a:extLst>
              <a:ext uri="{FF2B5EF4-FFF2-40B4-BE49-F238E27FC236}">
                <a16:creationId xmlns:a16="http://schemas.microsoft.com/office/drawing/2014/main" id="{CDD46B9C-1601-384C-AF20-3A0FDE77D3BA}"/>
              </a:ext>
            </a:extLst>
          </p:cNvPr>
          <p:cNvPicPr>
            <a:picLocks noChangeAspect="1"/>
          </p:cNvPicPr>
          <p:nvPr/>
        </p:nvPicPr>
        <p:blipFill>
          <a:blip r:embed="rId6"/>
          <a:stretch>
            <a:fillRect/>
          </a:stretch>
        </p:blipFill>
        <p:spPr>
          <a:xfrm>
            <a:off x="4572000" y="1159455"/>
            <a:ext cx="4127500" cy="3343275"/>
          </a:xfrm>
          <a:prstGeom prst="rect">
            <a:avLst/>
          </a:prstGeom>
        </p:spPr>
      </p:pic>
      <p:sp>
        <p:nvSpPr>
          <p:cNvPr id="9" name="TextBox 8">
            <a:extLst>
              <a:ext uri="{FF2B5EF4-FFF2-40B4-BE49-F238E27FC236}">
                <a16:creationId xmlns:a16="http://schemas.microsoft.com/office/drawing/2014/main" id="{5442A96E-67FA-F44B-9FB1-D5461A345148}"/>
              </a:ext>
            </a:extLst>
          </p:cNvPr>
          <p:cNvSpPr txBox="1"/>
          <p:nvPr/>
        </p:nvSpPr>
        <p:spPr>
          <a:xfrm>
            <a:off x="4572000" y="4258486"/>
            <a:ext cx="4127500" cy="369332"/>
          </a:xfrm>
          <a:prstGeom prst="rect">
            <a:avLst/>
          </a:prstGeom>
          <a:solidFill>
            <a:schemeClr val="bg1"/>
          </a:solidFill>
        </p:spPr>
        <p:txBody>
          <a:bodyPr wrap="square" rtlCol="0">
            <a:spAutoFit/>
          </a:bodyPr>
          <a:lstStyle/>
          <a:p>
            <a:r>
              <a:rPr lang="en-US" sz="900" i="1" dirty="0">
                <a:latin typeface="Arial" panose="020B0604020202020204" pitchFamily="34" charset="0"/>
                <a:cs typeface="Arial" panose="020B0604020202020204" pitchFamily="34" charset="0"/>
              </a:rPr>
              <a:t>1944 photo of Tuskegee Airmen kneeling next to one of their </a:t>
            </a:r>
            <a:br>
              <a:rPr lang="en-US" sz="900" i="1" dirty="0">
                <a:latin typeface="Arial" panose="020B0604020202020204" pitchFamily="34" charset="0"/>
                <a:cs typeface="Arial" panose="020B0604020202020204" pitchFamily="34" charset="0"/>
              </a:rPr>
            </a:br>
            <a:r>
              <a:rPr lang="en-US" sz="900" i="1" dirty="0">
                <a:latin typeface="Arial" panose="020B0604020202020204" pitchFamily="34" charset="0"/>
                <a:cs typeface="Arial" panose="020B0604020202020204" pitchFamily="34" charset="0"/>
              </a:rPr>
              <a:t>P-51 Mustangs in Italy. (NARA)</a:t>
            </a:r>
          </a:p>
        </p:txBody>
      </p:sp>
    </p:spTree>
    <p:custDataLst>
      <p:tags r:id="rId1"/>
    </p:custDataLst>
    <p:extLst>
      <p:ext uri="{BB962C8B-B14F-4D97-AF65-F5344CB8AC3E}">
        <p14:creationId xmlns:p14="http://schemas.microsoft.com/office/powerpoint/2010/main" val="227984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BA28AF-CC66-2445-836F-A0D22A96145B}"/>
              </a:ext>
              <a:ext uri="{C183D7F6-B498-43B3-948B-1728B52AA6E4}">
                <adec:decorative xmlns:adec="http://schemas.microsoft.com/office/drawing/2017/decorative" xmlns="" val="1"/>
              </a:ext>
            </a:extLst>
          </p:cNvPr>
          <p:cNvSpPr/>
          <p:nvPr/>
        </p:nvSpPr>
        <p:spPr>
          <a:xfrm>
            <a:off x="-6079" y="3955718"/>
            <a:ext cx="9144000" cy="1183020"/>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8" name="Picture 17">
            <a:extLst>
              <a:ext uri="{FF2B5EF4-FFF2-40B4-BE49-F238E27FC236}">
                <a16:creationId xmlns:a16="http://schemas.microsoft.com/office/drawing/2014/main" id="{18E01ABB-4362-B34C-AE83-3C4E17FE37FB}"/>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02430" y="355555"/>
            <a:ext cx="254000" cy="228600"/>
          </a:xfrm>
          <a:prstGeom prst="rect">
            <a:avLst/>
          </a:prstGeom>
        </p:spPr>
      </p:pic>
      <p:pic>
        <p:nvPicPr>
          <p:cNvPr id="17" name="Picture 16">
            <a:extLst>
              <a:ext uri="{FF2B5EF4-FFF2-40B4-BE49-F238E27FC236}">
                <a16:creationId xmlns:a16="http://schemas.microsoft.com/office/drawing/2014/main" id="{C65CC521-793A-5642-A278-C090E232E881}"/>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7735379" y="355555"/>
            <a:ext cx="254000" cy="228600"/>
          </a:xfrm>
          <a:prstGeom prst="rect">
            <a:avLst/>
          </a:prstGeom>
        </p:spPr>
      </p:pic>
      <p:sp>
        <p:nvSpPr>
          <p:cNvPr id="20" name="TextBox 19">
            <a:extLst>
              <a:ext uri="{FF2B5EF4-FFF2-40B4-BE49-F238E27FC236}">
                <a16:creationId xmlns:a16="http://schemas.microsoft.com/office/drawing/2014/main" id="{F543027C-656D-7041-970C-B80CAF338A10}"/>
              </a:ext>
              <a:ext uri="{C183D7F6-B498-43B3-948B-1728B52AA6E4}">
                <adec:decorative xmlns:adec="http://schemas.microsoft.com/office/drawing/2017/decorative" xmlns="" val="1"/>
              </a:ext>
            </a:extLst>
          </p:cNvPr>
          <p:cNvSpPr txBox="1"/>
          <p:nvPr/>
        </p:nvSpPr>
        <p:spPr>
          <a:xfrm>
            <a:off x="1733005" y="4735470"/>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26D7F145-920B-5F4A-B66D-159EC5059F96}"/>
              </a:ext>
              <a:ext uri="{C183D7F6-B498-43B3-948B-1728B52AA6E4}">
                <adec:decorative xmlns:adec="http://schemas.microsoft.com/office/drawing/2017/decorative" xmlns=""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9733" y="4735471"/>
            <a:ext cx="220826" cy="260226"/>
          </a:xfrm>
          <a:prstGeom prst="rect">
            <a:avLst/>
          </a:prstGeom>
        </p:spPr>
      </p:pic>
      <p:sp>
        <p:nvSpPr>
          <p:cNvPr id="19" name="Title 18">
            <a:extLst>
              <a:ext uri="{FF2B5EF4-FFF2-40B4-BE49-F238E27FC236}">
                <a16:creationId xmlns:a16="http://schemas.microsoft.com/office/drawing/2014/main" id="{6FFB416A-284B-8743-BC5D-D7D2A5EFB358}"/>
              </a:ext>
            </a:extLst>
          </p:cNvPr>
          <p:cNvSpPr txBox="1">
            <a:spLocks noGrp="1"/>
          </p:cNvSpPr>
          <p:nvPr>
            <p:ph type="title" idx="4294967295"/>
          </p:nvPr>
        </p:nvSpPr>
        <p:spPr>
          <a:xfrm>
            <a:off x="510260" y="243779"/>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rgbClr val="353C62"/>
                </a:solidFill>
                <a:effectLst/>
                <a:uLnTx/>
                <a:uFillTx/>
                <a:latin typeface="Arial" panose="020B0604020202020204" pitchFamily="34" charset="0"/>
                <a:ea typeface="Lato" panose="020F0502020204030203" pitchFamily="34" charset="0"/>
                <a:cs typeface="Arial" panose="020B0604020202020204" pitchFamily="34" charset="0"/>
              </a:rPr>
              <a:t>CONNECTIONS</a:t>
            </a:r>
          </a:p>
        </p:txBody>
      </p:sp>
      <p:sp>
        <p:nvSpPr>
          <p:cNvPr id="24" name="TextBox 23">
            <a:extLst>
              <a:ext uri="{FF2B5EF4-FFF2-40B4-BE49-F238E27FC236}">
                <a16:creationId xmlns:a16="http://schemas.microsoft.com/office/drawing/2014/main" id="{474B4CCB-2C26-F74D-AAC9-E1177CA2B543}"/>
              </a:ext>
            </a:extLst>
          </p:cNvPr>
          <p:cNvSpPr txBox="1"/>
          <p:nvPr/>
        </p:nvSpPr>
        <p:spPr>
          <a:xfrm>
            <a:off x="184088" y="755074"/>
            <a:ext cx="8784548" cy="646331"/>
          </a:xfrm>
          <a:prstGeom prst="rect">
            <a:avLst/>
          </a:prstGeom>
          <a:noFill/>
        </p:spPr>
        <p:txBody>
          <a:bodyPr wrap="square" rtlCol="0">
            <a:spAutoFit/>
          </a:bodyPr>
          <a:lstStyle/>
          <a:p>
            <a:pPr algn="ctr"/>
            <a:r>
              <a:rPr lang="en-US" sz="1800" dirty="0">
                <a:solidFill>
                  <a:srgbClr val="353C62"/>
                </a:solidFill>
                <a:latin typeface="Arial" panose="020B0604020202020204" pitchFamily="34" charset="0"/>
                <a:cs typeface="Arial" panose="020B0604020202020204" pitchFamily="34" charset="0"/>
              </a:rPr>
              <a:t>Does the story of the Tuskegee Airmen remind you of anything else you have learned? What connections can you make to your prior knowledge?</a:t>
            </a:r>
          </a:p>
        </p:txBody>
      </p:sp>
      <p:pic>
        <p:nvPicPr>
          <p:cNvPr id="3" name="Picture 2" descr="Six aviators are sitting at table with headsets on with their fingers positioned on the telegraph keys at the center of the table. Their instructor sits at the head of the table. Black and white photograph."/>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4088" y="1705779"/>
            <a:ext cx="2648950" cy="2651760"/>
          </a:xfrm>
          <a:prstGeom prst="rect">
            <a:avLst/>
          </a:prstGeom>
        </p:spPr>
      </p:pic>
      <p:sp>
        <p:nvSpPr>
          <p:cNvPr id="14" name="TextBox 13">
            <a:extLst>
              <a:ext uri="{FF2B5EF4-FFF2-40B4-BE49-F238E27FC236}">
                <a16:creationId xmlns:a16="http://schemas.microsoft.com/office/drawing/2014/main" id="{F24045B7-F9D9-0747-BE44-7BC022DE6C71}"/>
              </a:ext>
            </a:extLst>
          </p:cNvPr>
          <p:cNvSpPr txBox="1"/>
          <p:nvPr/>
        </p:nvSpPr>
        <p:spPr>
          <a:xfrm>
            <a:off x="195035" y="3990143"/>
            <a:ext cx="2651760" cy="369332"/>
          </a:xfrm>
          <a:prstGeom prst="rect">
            <a:avLst/>
          </a:prstGeom>
          <a:solidFill>
            <a:schemeClr val="tx1">
              <a:alpha val="34000"/>
            </a:schemeClr>
          </a:solidFill>
        </p:spPr>
        <p:txBody>
          <a:bodyPr wrap="square" rtlCol="0">
            <a:spAutoFit/>
          </a:bodyPr>
          <a:lstStyle/>
          <a:p>
            <a:r>
              <a:rPr lang="en-US" sz="900" i="1" dirty="0">
                <a:solidFill>
                  <a:schemeClr val="bg1"/>
                </a:solidFill>
                <a:latin typeface="Arial" panose="020B0604020202020204" pitchFamily="34" charset="0"/>
                <a:cs typeface="Arial" panose="020B0604020202020204" pitchFamily="34" charset="0"/>
              </a:rPr>
              <a:t>Tuskegee airmen learning how to send and receive codes. (NARA)</a:t>
            </a:r>
          </a:p>
        </p:txBody>
      </p:sp>
      <p:pic>
        <p:nvPicPr>
          <p:cNvPr id="4" name="Picture 3" descr="One aviator is sitting in the cockpit of a plane looking over the control panel. Five other servicemen, two on his left and three on right are also examining the control panel of the plane. Black and white photograph."/>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53010" y="1705780"/>
            <a:ext cx="2648950" cy="2651760"/>
          </a:xfrm>
          <a:prstGeom prst="rect">
            <a:avLst/>
          </a:prstGeom>
        </p:spPr>
      </p:pic>
      <p:sp>
        <p:nvSpPr>
          <p:cNvPr id="15" name="TextBox 14">
            <a:extLst>
              <a:ext uri="{FF2B5EF4-FFF2-40B4-BE49-F238E27FC236}">
                <a16:creationId xmlns:a16="http://schemas.microsoft.com/office/drawing/2014/main" id="{5CC13F10-E9DB-794C-B077-39060D0E75FE}"/>
              </a:ext>
            </a:extLst>
          </p:cNvPr>
          <p:cNvSpPr txBox="1"/>
          <p:nvPr/>
        </p:nvSpPr>
        <p:spPr>
          <a:xfrm>
            <a:off x="3249873" y="3849924"/>
            <a:ext cx="2651760" cy="507831"/>
          </a:xfrm>
          <a:prstGeom prst="rect">
            <a:avLst/>
          </a:prstGeom>
          <a:solidFill>
            <a:schemeClr val="tx1">
              <a:alpha val="36000"/>
            </a:schemeClr>
          </a:solidFill>
        </p:spPr>
        <p:txBody>
          <a:bodyPr wrap="square" rtlCol="0">
            <a:spAutoFit/>
          </a:bodyPr>
          <a:lstStyle/>
          <a:p>
            <a:r>
              <a:rPr lang="en-US" sz="900" i="1" dirty="0">
                <a:solidFill>
                  <a:schemeClr val="bg1"/>
                </a:solidFill>
                <a:latin typeface="Arial" panose="020B0604020202020204" pitchFamily="34" charset="0"/>
                <a:cs typeface="Arial" panose="020B0604020202020204" pitchFamily="34" charset="0"/>
              </a:rPr>
              <a:t>The first graduating class of the Advanced Flying School at Tuskegee Army Airfield. </a:t>
            </a:r>
          </a:p>
          <a:p>
            <a:r>
              <a:rPr lang="en-US" sz="900" i="1" dirty="0">
                <a:solidFill>
                  <a:schemeClr val="bg1"/>
                </a:solidFill>
                <a:latin typeface="Arial" panose="020B0604020202020204" pitchFamily="34" charset="0"/>
                <a:cs typeface="Arial" panose="020B0604020202020204" pitchFamily="34" charset="0"/>
              </a:rPr>
              <a:t>(Maxwell Air Force Base)</a:t>
            </a:r>
          </a:p>
        </p:txBody>
      </p:sp>
      <p:pic>
        <p:nvPicPr>
          <p:cNvPr id="6" name="Picture 5" descr="Benjamin O. Davis Jr. is saluting a group of six new recruits outside the doors of a building at the Advanced Flying School at Tuskegee. Black and white photograph.">
            <a:extLst>
              <a:ext uri="{FF2B5EF4-FFF2-40B4-BE49-F238E27FC236}">
                <a16:creationId xmlns:a16="http://schemas.microsoft.com/office/drawing/2014/main" id="{9A564662-3361-6149-938D-9BDB0A2B0A6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304602" y="1705779"/>
            <a:ext cx="2648950" cy="2651760"/>
          </a:xfrm>
          <a:prstGeom prst="rect">
            <a:avLst/>
          </a:prstGeom>
        </p:spPr>
      </p:pic>
      <p:sp>
        <p:nvSpPr>
          <p:cNvPr id="16" name="TextBox 15">
            <a:extLst>
              <a:ext uri="{FF2B5EF4-FFF2-40B4-BE49-F238E27FC236}">
                <a16:creationId xmlns:a16="http://schemas.microsoft.com/office/drawing/2014/main" id="{FDA52B80-C20E-E648-A41D-0F16FF032365}"/>
              </a:ext>
            </a:extLst>
          </p:cNvPr>
          <p:cNvSpPr txBox="1"/>
          <p:nvPr/>
        </p:nvSpPr>
        <p:spPr>
          <a:xfrm>
            <a:off x="6296546" y="3995799"/>
            <a:ext cx="2660904" cy="369332"/>
          </a:xfrm>
          <a:prstGeom prst="rect">
            <a:avLst/>
          </a:prstGeom>
          <a:solidFill>
            <a:schemeClr val="tx1">
              <a:alpha val="32000"/>
            </a:schemeClr>
          </a:solidFill>
        </p:spPr>
        <p:txBody>
          <a:bodyPr wrap="square" rtlCol="0">
            <a:spAutoFit/>
          </a:bodyPr>
          <a:lstStyle/>
          <a:p>
            <a:r>
              <a:rPr lang="en-US" sz="900" i="1" dirty="0">
                <a:solidFill>
                  <a:schemeClr val="bg1"/>
                </a:solidFill>
                <a:latin typeface="Arial" panose="020B0604020202020204" pitchFamily="34" charset="0"/>
                <a:cs typeface="Arial" panose="020B0604020202020204" pitchFamily="34" charset="0"/>
              </a:rPr>
              <a:t>1941 photo of cadets reporting to Capt. Benjamin O. Davis Jr. at Tuskegee. (NARA)</a:t>
            </a:r>
          </a:p>
        </p:txBody>
      </p:sp>
    </p:spTree>
    <p:custDataLst>
      <p:tags r:id="rId1"/>
    </p:custDataLst>
    <p:extLst>
      <p:ext uri="{BB962C8B-B14F-4D97-AF65-F5344CB8AC3E}">
        <p14:creationId xmlns:p14="http://schemas.microsoft.com/office/powerpoint/2010/main" val="393517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2213"/>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5" name="Title 24">
            <a:extLst>
              <a:ext uri="{FF2B5EF4-FFF2-40B4-BE49-F238E27FC236}">
                <a16:creationId xmlns:a16="http://schemas.microsoft.com/office/drawing/2014/main" id="{D0F42696-46C9-6047-A1E0-C00013FE3272}"/>
              </a:ext>
              <a:ext uri="{C183D7F6-B498-43B3-948B-1728B52AA6E4}">
                <adec:decorative xmlns:adec="http://schemas.microsoft.com/office/drawing/2017/decorative" xmlns="" val="0"/>
              </a:ext>
            </a:extLst>
          </p:cNvPr>
          <p:cNvSpPr txBox="1">
            <a:spLocks noGrp="1"/>
          </p:cNvSpPr>
          <p:nvPr>
            <p:ph type="title" idx="4294967295"/>
          </p:nvPr>
        </p:nvSpPr>
        <p:spPr>
          <a:xfrm>
            <a:off x="398185" y="236439"/>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BACKGROUND</a:t>
            </a:r>
          </a:p>
        </p:txBody>
      </p:sp>
      <p:sp>
        <p:nvSpPr>
          <p:cNvPr id="6" name="TextBox 5">
            <a:extLst>
              <a:ext uri="{FF2B5EF4-FFF2-40B4-BE49-F238E27FC236}">
                <a16:creationId xmlns:a16="http://schemas.microsoft.com/office/drawing/2014/main" id="{7E14B725-D092-824E-9B89-7CE26B19EB0E}"/>
              </a:ext>
            </a:extLst>
          </p:cNvPr>
          <p:cNvSpPr txBox="1"/>
          <p:nvPr/>
        </p:nvSpPr>
        <p:spPr>
          <a:xfrm>
            <a:off x="226920" y="1383169"/>
            <a:ext cx="5273453" cy="2883576"/>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From 1941-1946, 996 African American pilots completed training in Tuskegee, Alabama</a:t>
            </a:r>
          </a:p>
          <a:p>
            <a:pPr marL="579461" lvl="1"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355 served overseas during World War II</a:t>
            </a:r>
          </a:p>
          <a:p>
            <a:pPr marL="579461" lvl="1"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84 lost their lives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Despite segregation and discrimination, Tuskegee Airmen served with distinction</a:t>
            </a:r>
          </a:p>
        </p:txBody>
      </p:sp>
      <p:pic>
        <p:nvPicPr>
          <p:cNvPr id="5" name="Picture 4" descr="A group of Tuskegee airmen gathered around a table receiving information from a fellow serviceman. Black and white photograph. ">
            <a:extLst>
              <a:ext uri="{FF2B5EF4-FFF2-40B4-BE49-F238E27FC236}">
                <a16:creationId xmlns:a16="http://schemas.microsoft.com/office/drawing/2014/main" id="{26D7481F-42E2-DE49-A708-620D8D0B44C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26817" y="1199766"/>
            <a:ext cx="3092147" cy="3250381"/>
          </a:xfrm>
          <a:prstGeom prst="rect">
            <a:avLst/>
          </a:prstGeom>
        </p:spPr>
      </p:pic>
      <p:sp>
        <p:nvSpPr>
          <p:cNvPr id="10" name="TextBox 9">
            <a:extLst>
              <a:ext uri="{FF2B5EF4-FFF2-40B4-BE49-F238E27FC236}">
                <a16:creationId xmlns:a16="http://schemas.microsoft.com/office/drawing/2014/main" id="{EDA0AA0B-C9D1-9E40-9650-56AB8068862B}"/>
              </a:ext>
            </a:extLst>
          </p:cNvPr>
          <p:cNvSpPr txBox="1"/>
          <p:nvPr/>
        </p:nvSpPr>
        <p:spPr>
          <a:xfrm>
            <a:off x="5626817" y="4095757"/>
            <a:ext cx="3092146" cy="34747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1945 photo of Tuskegee airmen at Ramitelli Airfield in Italy. (LOC)</a:t>
            </a:r>
          </a:p>
        </p:txBody>
      </p:sp>
    </p:spTree>
    <p:custDataLst>
      <p:tags r:id="rId1"/>
    </p:custDataLst>
    <p:extLst>
      <p:ext uri="{BB962C8B-B14F-4D97-AF65-F5344CB8AC3E}">
        <p14:creationId xmlns:p14="http://schemas.microsoft.com/office/powerpoint/2010/main" val="3810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E015DD-6D8C-134C-A17B-B46565368445}"/>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9144000" cy="5138738"/>
          </a:xfrm>
          <a:prstGeom prst="rect">
            <a:avLst/>
          </a:prstGeom>
        </p:spPr>
      </p:pic>
      <p:sp>
        <p:nvSpPr>
          <p:cNvPr id="16" name="Rectangle 15">
            <a:extLst>
              <a:ext uri="{FF2B5EF4-FFF2-40B4-BE49-F238E27FC236}">
                <a16:creationId xmlns:a16="http://schemas.microsoft.com/office/drawing/2014/main" id="{553B4D57-0B28-0A49-8484-7521EA23F32F}"/>
              </a:ext>
              <a:ext uri="{C183D7F6-B498-43B3-948B-1728B52AA6E4}">
                <adec:decorative xmlns:adec="http://schemas.microsoft.com/office/drawing/2017/decorative" xmlns="" val="1"/>
              </a:ext>
            </a:extLst>
          </p:cNvPr>
          <p:cNvSpPr/>
          <p:nvPr/>
        </p:nvSpPr>
        <p:spPr>
          <a:xfrm>
            <a:off x="-1"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509EE226-94FA-744E-8325-F9EB1116006D}"/>
              </a:ext>
              <a:ext uri="{C183D7F6-B498-43B3-948B-1728B52AA6E4}">
                <adec:decorative xmlns:adec="http://schemas.microsoft.com/office/drawing/2017/decorative" xmlns="" val="1"/>
              </a:ext>
            </a:extLst>
          </p:cNvPr>
          <p:cNvSpPr txBox="1"/>
          <p:nvPr/>
        </p:nvSpPr>
        <p:spPr>
          <a:xfrm>
            <a:off x="1733005" y="4735470"/>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2" name="Picture 21">
            <a:extLst>
              <a:ext uri="{FF2B5EF4-FFF2-40B4-BE49-F238E27FC236}">
                <a16:creationId xmlns:a16="http://schemas.microsoft.com/office/drawing/2014/main" id="{66F38DDF-1D3E-7144-813A-998C5F74E26F}"/>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33" y="4735471"/>
            <a:ext cx="220826" cy="260226"/>
          </a:xfrm>
          <a:prstGeom prst="rect">
            <a:avLst/>
          </a:prstGeom>
        </p:spPr>
      </p:pic>
      <p:pic>
        <p:nvPicPr>
          <p:cNvPr id="24" name="Picture 23">
            <a:extLst>
              <a:ext uri="{FF2B5EF4-FFF2-40B4-BE49-F238E27FC236}">
                <a16:creationId xmlns:a16="http://schemas.microsoft.com/office/drawing/2014/main" id="{ACDB37CB-8E28-6B40-8CE7-247A2B3EE76F}"/>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7735379" y="355555"/>
            <a:ext cx="254000" cy="228600"/>
          </a:xfrm>
          <a:prstGeom prst="rect">
            <a:avLst/>
          </a:prstGeom>
        </p:spPr>
      </p:pic>
      <p:pic>
        <p:nvPicPr>
          <p:cNvPr id="26" name="Picture 25">
            <a:extLst>
              <a:ext uri="{FF2B5EF4-FFF2-40B4-BE49-F238E27FC236}">
                <a16:creationId xmlns:a16="http://schemas.microsoft.com/office/drawing/2014/main" id="{5AD0E547-BA58-B742-8B47-5647379B9225}"/>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802430" y="355555"/>
            <a:ext cx="254000" cy="228600"/>
          </a:xfrm>
          <a:prstGeom prst="rect">
            <a:avLst/>
          </a:prstGeom>
        </p:spPr>
      </p:pic>
      <p:sp>
        <p:nvSpPr>
          <p:cNvPr id="11" name="Rectangle 10">
            <a:extLst>
              <a:ext uri="{FF2B5EF4-FFF2-40B4-BE49-F238E27FC236}">
                <a16:creationId xmlns:a16="http://schemas.microsoft.com/office/drawing/2014/main" id="{F07A5521-753B-48F1-B3BB-9DA354A947DC}"/>
              </a:ext>
              <a:ext uri="{C183D7F6-B498-43B3-948B-1728B52AA6E4}">
                <adec:decorative xmlns:adec="http://schemas.microsoft.com/office/drawing/2017/decorative" xmlns="" val="1"/>
              </a:ext>
            </a:extLst>
          </p:cNvPr>
          <p:cNvSpPr/>
          <p:nvPr/>
        </p:nvSpPr>
        <p:spPr>
          <a:xfrm>
            <a:off x="4656706" y="968134"/>
            <a:ext cx="2194560" cy="1811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7" name="Title 26">
            <a:extLst>
              <a:ext uri="{FF2B5EF4-FFF2-40B4-BE49-F238E27FC236}">
                <a16:creationId xmlns:a16="http://schemas.microsoft.com/office/drawing/2014/main" id="{FB4DA3BF-A041-D343-8747-FDDF47D2FF10}"/>
              </a:ext>
            </a:extLst>
          </p:cNvPr>
          <p:cNvSpPr txBox="1">
            <a:spLocks noGrp="1"/>
          </p:cNvSpPr>
          <p:nvPr>
            <p:ph type="title" idx="4294967295"/>
          </p:nvPr>
        </p:nvSpPr>
        <p:spPr>
          <a:xfrm>
            <a:off x="507940" y="239022"/>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DEFINITIONS</a:t>
            </a:r>
          </a:p>
        </p:txBody>
      </p:sp>
      <p:sp>
        <p:nvSpPr>
          <p:cNvPr id="28" name="TextBox 27">
            <a:extLst>
              <a:ext uri="{FF2B5EF4-FFF2-40B4-BE49-F238E27FC236}">
                <a16:creationId xmlns:a16="http://schemas.microsoft.com/office/drawing/2014/main" id="{C8BAFEC7-2A47-40F8-861E-F218774BA96C}"/>
              </a:ext>
            </a:extLst>
          </p:cNvPr>
          <p:cNvSpPr txBox="1"/>
          <p:nvPr/>
        </p:nvSpPr>
        <p:spPr>
          <a:xfrm>
            <a:off x="2293398" y="948799"/>
            <a:ext cx="2278602" cy="181588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Tuskegee: </a:t>
            </a:r>
            <a:r>
              <a:rPr lang="en-US" dirty="0">
                <a:solidFill>
                  <a:schemeClr val="bg1"/>
                </a:solidFill>
                <a:latin typeface="Arial" panose="020B0604020202020204" pitchFamily="34" charset="0"/>
                <a:cs typeface="Arial" panose="020B0604020202020204" pitchFamily="34" charset="0"/>
              </a:rPr>
              <a:t>Tuskegee University a historically Black university, center of training program for African American air personnel during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World War II</a:t>
            </a:r>
          </a:p>
        </p:txBody>
      </p:sp>
      <p:pic>
        <p:nvPicPr>
          <p:cNvPr id="6" name="Picture 5" descr="Aerial view of Tuskegee Army Airfield surrounded by empty fields. Black and white photograph."/>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0191" y="1031134"/>
            <a:ext cx="2193682" cy="1748370"/>
          </a:xfrm>
          <a:prstGeom prst="rect">
            <a:avLst/>
          </a:prstGeom>
        </p:spPr>
      </p:pic>
      <p:sp>
        <p:nvSpPr>
          <p:cNvPr id="17" name="TextBox 16">
            <a:extLst>
              <a:ext uri="{FF2B5EF4-FFF2-40B4-BE49-F238E27FC236}">
                <a16:creationId xmlns:a16="http://schemas.microsoft.com/office/drawing/2014/main" id="{AFCDB415-0493-E24F-971A-92E71A748FE7}"/>
              </a:ext>
            </a:extLst>
          </p:cNvPr>
          <p:cNvSpPr txBox="1"/>
          <p:nvPr/>
        </p:nvSpPr>
        <p:spPr>
          <a:xfrm>
            <a:off x="90190" y="2419218"/>
            <a:ext cx="2194702" cy="369332"/>
          </a:xfrm>
          <a:prstGeom prst="rect">
            <a:avLst/>
          </a:prstGeom>
          <a:solidFill>
            <a:schemeClr val="tx1">
              <a:alpha val="21000"/>
            </a:schemeClr>
          </a:solidFill>
        </p:spPr>
        <p:txBody>
          <a:bodyPr wrap="square" rtlCol="0">
            <a:spAutoFit/>
          </a:bodyPr>
          <a:lstStyle/>
          <a:p>
            <a:r>
              <a:rPr lang="en-US" sz="900" i="1" dirty="0">
                <a:solidFill>
                  <a:schemeClr val="bg1"/>
                </a:solidFill>
                <a:latin typeface="Arial" panose="020B0604020202020204" pitchFamily="34" charset="0"/>
                <a:cs typeface="Arial" panose="020B0604020202020204" pitchFamily="34" charset="0"/>
              </a:rPr>
              <a:t>Aerial view of Tuskegee Army Airfield. (Maxwell Air Force Base/1944)</a:t>
            </a:r>
          </a:p>
        </p:txBody>
      </p:sp>
      <p:sp>
        <p:nvSpPr>
          <p:cNvPr id="31" name="TextBox 30">
            <a:extLst>
              <a:ext uri="{FF2B5EF4-FFF2-40B4-BE49-F238E27FC236}">
                <a16:creationId xmlns:a16="http://schemas.microsoft.com/office/drawing/2014/main" id="{5F8226C4-BC04-4DC0-84FE-17A7F35C7CFF}"/>
              </a:ext>
            </a:extLst>
          </p:cNvPr>
          <p:cNvSpPr txBox="1"/>
          <p:nvPr/>
        </p:nvSpPr>
        <p:spPr>
          <a:xfrm>
            <a:off x="6879048" y="960186"/>
            <a:ext cx="2252842" cy="156966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Army Air Corps </a:t>
            </a:r>
            <a:r>
              <a:rPr lang="en-US" dirty="0">
                <a:solidFill>
                  <a:schemeClr val="bg1"/>
                </a:solidFill>
                <a:latin typeface="Arial" panose="020B0604020202020204" pitchFamily="34" charset="0"/>
                <a:cs typeface="Arial" panose="020B0604020202020204" pitchFamily="34" charset="0"/>
              </a:rPr>
              <a:t>organized in 1926, reorganized into </a:t>
            </a:r>
            <a:r>
              <a:rPr lang="en-US" b="1" dirty="0">
                <a:solidFill>
                  <a:schemeClr val="bg1"/>
                </a:solidFill>
                <a:latin typeface="Arial" panose="020B0604020202020204" pitchFamily="34" charset="0"/>
                <a:cs typeface="Arial" panose="020B0604020202020204" pitchFamily="34" charset="0"/>
              </a:rPr>
              <a:t>Army Air Forces </a:t>
            </a:r>
            <a:r>
              <a:rPr lang="en-US" dirty="0">
                <a:solidFill>
                  <a:schemeClr val="bg1"/>
                </a:solidFill>
                <a:latin typeface="Arial" panose="020B0604020202020204" pitchFamily="34" charset="0"/>
                <a:cs typeface="Arial" panose="020B0604020202020204" pitchFamily="34" charset="0"/>
              </a:rPr>
              <a:t>in 1941. </a:t>
            </a:r>
            <a:r>
              <a:rPr lang="en-US" b="1" dirty="0">
                <a:solidFill>
                  <a:schemeClr val="bg1"/>
                </a:solidFill>
                <a:latin typeface="Arial" panose="020B0604020202020204" pitchFamily="34" charset="0"/>
                <a:cs typeface="Arial" panose="020B0604020202020204" pitchFamily="34" charset="0"/>
              </a:rPr>
              <a:t>U.S. Air Force </a:t>
            </a:r>
            <a:r>
              <a:rPr lang="en-US" dirty="0">
                <a:solidFill>
                  <a:schemeClr val="bg1"/>
                </a:solidFill>
                <a:latin typeface="Arial" panose="020B0604020202020204" pitchFamily="34" charset="0"/>
                <a:cs typeface="Arial" panose="020B0604020202020204" pitchFamily="34" charset="0"/>
              </a:rPr>
              <a:t>created in 1947. </a:t>
            </a:r>
          </a:p>
        </p:txBody>
      </p:sp>
      <p:pic>
        <p:nvPicPr>
          <p:cNvPr id="5" name="Picture 4" descr="The logo of the Army Air Corps is red circle on top of a white star on a blue background.  ">
            <a:extLst>
              <a:ext uri="{FF2B5EF4-FFF2-40B4-BE49-F238E27FC236}">
                <a16:creationId xmlns:a16="http://schemas.microsoft.com/office/drawing/2014/main" id="{A3AD58B5-DA30-4DDA-A156-BAD2CBD09B8F}"/>
              </a:ext>
            </a:extLst>
          </p:cNvPr>
          <p:cNvPicPr>
            <a:picLocks noChangeAspect="1"/>
          </p:cNvPicPr>
          <p:nvPr/>
        </p:nvPicPr>
        <p:blipFill rotWithShape="1">
          <a:blip r:embed="rId9" cstate="screen">
            <a:clrChange>
              <a:clrFrom>
                <a:srgbClr val="5C5F58"/>
              </a:clrFrom>
              <a:clrTo>
                <a:srgbClr val="5C5F58">
                  <a:alpha val="0"/>
                </a:srgbClr>
              </a:clrTo>
            </a:clrChange>
            <a:extLst>
              <a:ext uri="{28A0092B-C50C-407E-A947-70E740481C1C}">
                <a14:useLocalDpi xmlns:a14="http://schemas.microsoft.com/office/drawing/2010/main"/>
              </a:ext>
            </a:extLst>
          </a:blip>
          <a:srcRect/>
          <a:stretch/>
        </p:blipFill>
        <p:spPr>
          <a:xfrm>
            <a:off x="4673887" y="996465"/>
            <a:ext cx="723645" cy="715449"/>
          </a:xfrm>
          <a:prstGeom prst="roundRect">
            <a:avLst>
              <a:gd name="adj" fmla="val 23452"/>
            </a:avLst>
          </a:prstGeom>
        </p:spPr>
      </p:pic>
      <p:pic>
        <p:nvPicPr>
          <p:cNvPr id="8" name="Picture 7" descr="The logo of the Army Air Forces is a blue circle with a pair of golden wings with a small white star with a red circle.">
            <a:extLst>
              <a:ext uri="{FF2B5EF4-FFF2-40B4-BE49-F238E27FC236}">
                <a16:creationId xmlns:a16="http://schemas.microsoft.com/office/drawing/2014/main" id="{5CA21519-D176-4055-9285-09BDB0982117}"/>
              </a:ext>
            </a:extLst>
          </p:cNvPr>
          <p:cNvPicPr>
            <a:picLocks noChangeAspect="1"/>
          </p:cNvPicPr>
          <p:nvPr/>
        </p:nvPicPr>
        <p:blipFill rotWithShape="1">
          <a:blip r:embed="rId10" cstate="screen">
            <a:clrChange>
              <a:clrFrom>
                <a:srgbClr val="5D6059"/>
              </a:clrFrom>
              <a:clrTo>
                <a:srgbClr val="5D6059">
                  <a:alpha val="0"/>
                </a:srgbClr>
              </a:clrTo>
            </a:clrChange>
            <a:extLst>
              <a:ext uri="{28A0092B-C50C-407E-A947-70E740481C1C}">
                <a14:useLocalDpi xmlns:a14="http://schemas.microsoft.com/office/drawing/2010/main"/>
              </a:ext>
            </a:extLst>
          </a:blip>
          <a:srcRect/>
          <a:stretch/>
        </p:blipFill>
        <p:spPr>
          <a:xfrm>
            <a:off x="5383654" y="1539923"/>
            <a:ext cx="723645" cy="712205"/>
          </a:xfrm>
          <a:prstGeom prst="roundRect">
            <a:avLst>
              <a:gd name="adj" fmla="val 22410"/>
            </a:avLst>
          </a:prstGeom>
        </p:spPr>
      </p:pic>
      <p:pic>
        <p:nvPicPr>
          <p:cNvPr id="10" name="Picture 9" descr="The logo of the U.S. Air Force is a shield with an eagle resting on top encircled by a white border.">
            <a:extLst>
              <a:ext uri="{FF2B5EF4-FFF2-40B4-BE49-F238E27FC236}">
                <a16:creationId xmlns:a16="http://schemas.microsoft.com/office/drawing/2014/main" id="{A5B7E5C9-1C31-4FC6-9794-4131F4411D5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12192" y="1012912"/>
            <a:ext cx="713232" cy="713232"/>
          </a:xfrm>
          <a:prstGeom prst="rect">
            <a:avLst/>
          </a:prstGeom>
        </p:spPr>
      </p:pic>
      <p:sp>
        <p:nvSpPr>
          <p:cNvPr id="30" name="TextBox 29">
            <a:extLst>
              <a:ext uri="{FF2B5EF4-FFF2-40B4-BE49-F238E27FC236}">
                <a16:creationId xmlns:a16="http://schemas.microsoft.com/office/drawing/2014/main" id="{7FE509C9-1101-4766-8E0C-9EEB68671D2E}"/>
              </a:ext>
            </a:extLst>
          </p:cNvPr>
          <p:cNvSpPr txBox="1"/>
          <p:nvPr/>
        </p:nvSpPr>
        <p:spPr>
          <a:xfrm>
            <a:off x="4657723" y="2286301"/>
            <a:ext cx="2203068" cy="507831"/>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Logos of the Army Air Corps, Army Air Forces (U.S. Army), and U.S. Air Force. (U.S. Air Force)</a:t>
            </a:r>
          </a:p>
        </p:txBody>
      </p:sp>
      <p:sp>
        <p:nvSpPr>
          <p:cNvPr id="19" name="TextBox 18">
            <a:extLst>
              <a:ext uri="{FF2B5EF4-FFF2-40B4-BE49-F238E27FC236}">
                <a16:creationId xmlns:a16="http://schemas.microsoft.com/office/drawing/2014/main" id="{E82DE7D0-C2A3-4ACA-A30A-4E5F7AAA94D6}"/>
              </a:ext>
            </a:extLst>
          </p:cNvPr>
          <p:cNvSpPr txBox="1"/>
          <p:nvPr/>
        </p:nvSpPr>
        <p:spPr>
          <a:xfrm>
            <a:off x="2301718" y="2922545"/>
            <a:ext cx="6746176" cy="1680206"/>
          </a:xfrm>
          <a:prstGeom prst="rect">
            <a:avLst/>
          </a:prstGeom>
          <a:noFill/>
        </p:spPr>
        <p:txBody>
          <a:bodyPr wrap="square" rtlCol="0" anchor="ctr">
            <a:noAutofit/>
          </a:bodyPr>
          <a:lstStyle/>
          <a:p>
            <a:r>
              <a:rPr lang="en-US" b="1" dirty="0">
                <a:solidFill>
                  <a:schemeClr val="bg1"/>
                </a:solidFill>
                <a:latin typeface="Arial" panose="020B0604020202020204" pitchFamily="34" charset="0"/>
                <a:cs typeface="Arial" panose="020B0604020202020204" pitchFamily="34" charset="0"/>
              </a:rPr>
              <a:t>Squadron:</a:t>
            </a:r>
            <a:r>
              <a:rPr lang="en-US" dirty="0">
                <a:solidFill>
                  <a:schemeClr val="bg1"/>
                </a:solidFill>
                <a:latin typeface="Arial" panose="020B0604020202020204" pitchFamily="34" charset="0"/>
                <a:cs typeface="Arial" panose="020B0604020202020204" pitchFamily="34" charset="0"/>
              </a:rPr>
              <a:t> basic unit of air forces, composed of pilots and flight crews</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Group:</a:t>
            </a:r>
            <a:r>
              <a:rPr lang="en-US" dirty="0">
                <a:solidFill>
                  <a:schemeClr val="bg1"/>
                </a:solidFill>
                <a:latin typeface="Arial" panose="020B0604020202020204" pitchFamily="34" charset="0"/>
                <a:cs typeface="Arial" panose="020B0604020202020204" pitchFamily="34" charset="0"/>
              </a:rPr>
              <a:t> three to four flying squadrons</a:t>
            </a:r>
          </a:p>
        </p:txBody>
      </p:sp>
      <p:pic>
        <p:nvPicPr>
          <p:cNvPr id="9" name="Picture 8" descr="A row of propeller planes with stars painted on the side used in an airfield. Black and white photograph.">
            <a:extLst>
              <a:ext uri="{FF2B5EF4-FFF2-40B4-BE49-F238E27FC236}">
                <a16:creationId xmlns:a16="http://schemas.microsoft.com/office/drawing/2014/main" id="{D6744E35-FB73-427B-B71D-FD66C0407224}"/>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6106" y="2982257"/>
            <a:ext cx="2194702" cy="1600106"/>
          </a:xfrm>
          <a:prstGeom prst="rect">
            <a:avLst/>
          </a:prstGeom>
        </p:spPr>
      </p:pic>
      <p:sp>
        <p:nvSpPr>
          <p:cNvPr id="29" name="TextBox 28">
            <a:extLst>
              <a:ext uri="{FF2B5EF4-FFF2-40B4-BE49-F238E27FC236}">
                <a16:creationId xmlns:a16="http://schemas.microsoft.com/office/drawing/2014/main" id="{D49C72EC-35A3-F344-821B-DB16F07C39DD}"/>
              </a:ext>
            </a:extLst>
          </p:cNvPr>
          <p:cNvSpPr txBox="1"/>
          <p:nvPr/>
        </p:nvSpPr>
        <p:spPr>
          <a:xfrm>
            <a:off x="95799" y="4219596"/>
            <a:ext cx="2194702" cy="369332"/>
          </a:xfrm>
          <a:prstGeom prst="rect">
            <a:avLst/>
          </a:prstGeom>
          <a:solidFill>
            <a:schemeClr val="tx1">
              <a:alpha val="9000"/>
            </a:schemeClr>
          </a:solidFill>
        </p:spPr>
        <p:txBody>
          <a:bodyPr wrap="square" rtlCol="0">
            <a:spAutoFit/>
          </a:bodyPr>
          <a:lstStyle/>
          <a:p>
            <a:r>
              <a:rPr lang="en-US" sz="900" i="1" dirty="0">
                <a:solidFill>
                  <a:schemeClr val="bg1"/>
                </a:solidFill>
                <a:latin typeface="Arial" panose="020B0604020202020204" pitchFamily="34" charset="0"/>
                <a:cs typeface="Arial" panose="020B0604020202020204" pitchFamily="34" charset="0"/>
              </a:rPr>
              <a:t>1945 photo of planes used by the Tuskegee Airmen in Italy. (LOC)</a:t>
            </a:r>
          </a:p>
        </p:txBody>
      </p:sp>
    </p:spTree>
    <p:custDataLst>
      <p:tags r:id="rId1"/>
    </p:custDataLst>
    <p:extLst>
      <p:ext uri="{BB962C8B-B14F-4D97-AF65-F5344CB8AC3E}">
        <p14:creationId xmlns:p14="http://schemas.microsoft.com/office/powerpoint/2010/main" val="426950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BEGINNINGS</a:t>
            </a:r>
          </a:p>
        </p:txBody>
      </p:sp>
      <p:sp>
        <p:nvSpPr>
          <p:cNvPr id="14" name="TextBox 13">
            <a:extLst>
              <a:ext uri="{FF2B5EF4-FFF2-40B4-BE49-F238E27FC236}">
                <a16:creationId xmlns:a16="http://schemas.microsoft.com/office/drawing/2014/main" id="{2EF505FD-941F-0740-A4E0-466DA0870C8A}"/>
              </a:ext>
            </a:extLst>
          </p:cNvPr>
          <p:cNvSpPr txBox="1"/>
          <p:nvPr/>
        </p:nvSpPr>
        <p:spPr>
          <a:xfrm>
            <a:off x="228600" y="1179871"/>
            <a:ext cx="4375339" cy="3249639"/>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dirty="0">
                <a:solidFill>
                  <a:srgbClr val="353C62"/>
                </a:solidFill>
                <a:latin typeface="Arial" panose="020B0604020202020204" pitchFamily="34" charset="0"/>
                <a:cs typeface="Arial" panose="020B0604020202020204" pitchFamily="34" charset="0"/>
              </a:rPr>
              <a:t>Prior to World War II, military had barred African Americans from becoming pilots, though African American men and women had been distinguishing themselves as pilots for decades</a:t>
            </a:r>
          </a:p>
          <a:p>
            <a:pPr marL="171450" indent="-171450">
              <a:spcBef>
                <a:spcPts val="600"/>
              </a:spcBef>
              <a:buFont typeface="Arial" panose="020B0604020202020204" pitchFamily="34" charset="0"/>
              <a:buChar char="•"/>
            </a:pPr>
            <a:r>
              <a:rPr lang="en-US" dirty="0">
                <a:solidFill>
                  <a:srgbClr val="353C62"/>
                </a:solidFill>
                <a:latin typeface="Arial" panose="020B0604020202020204" pitchFamily="34" charset="0"/>
                <a:cs typeface="Arial" panose="020B0604020202020204" pitchFamily="34" charset="0"/>
              </a:rPr>
              <a:t>Pressure from African American newspapers and civil rights leaders led War Department to form an all-Black pursuit squadron</a:t>
            </a:r>
          </a:p>
          <a:p>
            <a:pPr marL="171450" indent="-171450">
              <a:spcBef>
                <a:spcPts val="600"/>
              </a:spcBef>
              <a:buFont typeface="Arial" panose="020B0604020202020204" pitchFamily="34" charset="0"/>
              <a:buChar char="•"/>
            </a:pPr>
            <a:r>
              <a:rPr lang="en-US" dirty="0">
                <a:solidFill>
                  <a:srgbClr val="353C62"/>
                </a:solidFill>
                <a:latin typeface="Arial" panose="020B0604020202020204" pitchFamily="34" charset="0"/>
                <a:cs typeface="Arial" panose="020B0604020202020204" pitchFamily="34" charset="0"/>
              </a:rPr>
              <a:t>Army selected Tuskegee University as site for African American military pilot training</a:t>
            </a:r>
          </a:p>
        </p:txBody>
      </p:sp>
      <p:pic>
        <p:nvPicPr>
          <p:cNvPr id="10" name="Picture 9" descr="Four Tuskegee Airmen are sitting around an aircraft engine receiving information form their instructor who is standing and pointing to a specific part of the engine. Black and white photograph.">
            <a:extLst>
              <a:ext uri="{FF2B5EF4-FFF2-40B4-BE49-F238E27FC236}">
                <a16:creationId xmlns:a16="http://schemas.microsoft.com/office/drawing/2014/main" id="{1E80209B-6733-425D-822F-A5D6F58BE8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9319" y="1406781"/>
            <a:ext cx="3894596" cy="3022729"/>
          </a:xfrm>
          <a:prstGeom prst="rect">
            <a:avLst/>
          </a:prstGeom>
        </p:spPr>
      </p:pic>
      <p:sp>
        <p:nvSpPr>
          <p:cNvPr id="11" name="TextBox 10">
            <a:extLst>
              <a:ext uri="{FF2B5EF4-FFF2-40B4-BE49-F238E27FC236}">
                <a16:creationId xmlns:a16="http://schemas.microsoft.com/office/drawing/2014/main" id="{77D44D46-0C4D-4EB2-9AE0-F31B175D507D}"/>
              </a:ext>
            </a:extLst>
          </p:cNvPr>
          <p:cNvSpPr txBox="1"/>
          <p:nvPr/>
        </p:nvSpPr>
        <p:spPr>
          <a:xfrm>
            <a:off x="4889318" y="4082437"/>
            <a:ext cx="3894595" cy="347472"/>
          </a:xfrm>
          <a:prstGeom prst="rect">
            <a:avLst/>
          </a:prstGeom>
          <a:solidFill>
            <a:schemeClr val="bg1">
              <a:lumMod val="85000"/>
              <a:alpha val="72000"/>
            </a:schemeClr>
          </a:solidFill>
        </p:spPr>
        <p:txBody>
          <a:bodyPr wrap="square" rtlCol="0">
            <a:spAutoFit/>
          </a:bodyPr>
          <a:lstStyle/>
          <a:p>
            <a:r>
              <a:rPr lang="en-US" sz="900" i="1" dirty="0">
                <a:latin typeface="Arial" panose="020B0604020202020204" pitchFamily="34" charset="0"/>
                <a:cs typeface="Arial" panose="020B0604020202020204" pitchFamily="34" charset="0"/>
              </a:rPr>
              <a:t>Tuskegee airmen examining an aircraft engine during training. (Maxwell Air Force Base)</a:t>
            </a:r>
          </a:p>
        </p:txBody>
      </p:sp>
    </p:spTree>
    <p:custDataLst>
      <p:tags r:id="rId1"/>
    </p:custDataLst>
    <p:extLst>
      <p:ext uri="{BB962C8B-B14F-4D97-AF65-F5344CB8AC3E}">
        <p14:creationId xmlns:p14="http://schemas.microsoft.com/office/powerpoint/2010/main" val="276435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BEGINNINGS</a:t>
            </a:r>
          </a:p>
        </p:txBody>
      </p:sp>
      <p:sp>
        <p:nvSpPr>
          <p:cNvPr id="14" name="TextBox 13">
            <a:extLst>
              <a:ext uri="{FF2B5EF4-FFF2-40B4-BE49-F238E27FC236}">
                <a16:creationId xmlns:a16="http://schemas.microsoft.com/office/drawing/2014/main" id="{2EF505FD-941F-0740-A4E0-466DA0870C8A}"/>
              </a:ext>
            </a:extLst>
          </p:cNvPr>
          <p:cNvSpPr txBox="1"/>
          <p:nvPr/>
        </p:nvSpPr>
        <p:spPr>
          <a:xfrm>
            <a:off x="228600" y="1251823"/>
            <a:ext cx="4423618" cy="3177687"/>
          </a:xfrm>
          <a:prstGeom prst="rect">
            <a:avLst/>
          </a:prstGeom>
          <a:noFill/>
        </p:spPr>
        <p:txBody>
          <a:bodyPr wrap="square" rtlCol="0" anchor="ctr">
            <a:noAutofit/>
          </a:bodyPr>
          <a:lstStyle/>
          <a:p>
            <a:pPr marL="182880" indent="-182880">
              <a:spcBef>
                <a:spcPts val="600"/>
              </a:spcBef>
              <a:buFont typeface="Arial" panose="020B0604020202020204" pitchFamily="34" charset="0"/>
              <a:buChar char="•"/>
            </a:pPr>
            <a:r>
              <a:rPr lang="en-US" dirty="0">
                <a:solidFill>
                  <a:srgbClr val="353C62"/>
                </a:solidFill>
                <a:latin typeface="Arial" panose="020B0604020202020204" pitchFamily="34" charset="0"/>
                <a:cs typeface="Arial" panose="020B0604020202020204" pitchFamily="34" charset="0"/>
              </a:rPr>
              <a:t>March 1942 – Benjamin O. Davis Jr. graduates Tuskegee training program; a few months later assigned to be commanding officer of 99</a:t>
            </a:r>
            <a:r>
              <a:rPr lang="en-US" baseline="30000" dirty="0">
                <a:solidFill>
                  <a:srgbClr val="353C62"/>
                </a:solidFill>
                <a:latin typeface="Arial" panose="020B0604020202020204" pitchFamily="34" charset="0"/>
                <a:cs typeface="Arial" panose="020B0604020202020204" pitchFamily="34" charset="0"/>
              </a:rPr>
              <a:t>th</a:t>
            </a:r>
            <a:r>
              <a:rPr lang="en-US" dirty="0">
                <a:solidFill>
                  <a:srgbClr val="353C62"/>
                </a:solidFill>
                <a:latin typeface="Arial" panose="020B0604020202020204" pitchFamily="34" charset="0"/>
                <a:cs typeface="Arial" panose="020B0604020202020204" pitchFamily="34" charset="0"/>
              </a:rPr>
              <a:t> Pursuit Squadron</a:t>
            </a:r>
          </a:p>
          <a:p>
            <a:pPr marL="182880" indent="-182880">
              <a:spcBef>
                <a:spcPts val="600"/>
              </a:spcBef>
              <a:buFont typeface="Arial" panose="020B0604020202020204" pitchFamily="34" charset="0"/>
              <a:buChar char="•"/>
            </a:pPr>
            <a:r>
              <a:rPr lang="en-US" dirty="0">
                <a:solidFill>
                  <a:srgbClr val="353C62"/>
                </a:solidFill>
                <a:latin typeface="Arial" panose="020B0604020202020204" pitchFamily="34" charset="0"/>
                <a:cs typeface="Arial" panose="020B0604020202020204" pitchFamily="34" charset="0"/>
              </a:rPr>
              <a:t>April 1943 – 99</a:t>
            </a:r>
            <a:r>
              <a:rPr lang="en-US" baseline="30000" dirty="0">
                <a:solidFill>
                  <a:srgbClr val="353C62"/>
                </a:solidFill>
                <a:latin typeface="Arial" panose="020B0604020202020204" pitchFamily="34" charset="0"/>
                <a:cs typeface="Arial" panose="020B0604020202020204" pitchFamily="34" charset="0"/>
              </a:rPr>
              <a:t>th</a:t>
            </a:r>
            <a:r>
              <a:rPr lang="en-US" dirty="0">
                <a:solidFill>
                  <a:srgbClr val="353C62"/>
                </a:solidFill>
                <a:latin typeface="Arial" panose="020B0604020202020204" pitchFamily="34" charset="0"/>
                <a:cs typeface="Arial" panose="020B0604020202020204" pitchFamily="34" charset="0"/>
              </a:rPr>
              <a:t> Pursuit Squadron deploys to North Africa</a:t>
            </a:r>
          </a:p>
          <a:p>
            <a:pPr marL="182880" indent="-182880">
              <a:spcBef>
                <a:spcPts val="600"/>
              </a:spcBef>
              <a:buFont typeface="Arial" panose="020B0604020202020204" pitchFamily="34" charset="0"/>
              <a:buChar char="•"/>
            </a:pPr>
            <a:r>
              <a:rPr lang="en-US" dirty="0">
                <a:solidFill>
                  <a:srgbClr val="353C62"/>
                </a:solidFill>
                <a:latin typeface="Arial" panose="020B0604020202020204" pitchFamily="34" charset="0"/>
                <a:cs typeface="Arial" panose="020B0604020202020204" pitchFamily="34" charset="0"/>
              </a:rPr>
              <a:t>June 2, 1943 – 99</a:t>
            </a:r>
            <a:r>
              <a:rPr lang="en-US" baseline="30000" dirty="0">
                <a:solidFill>
                  <a:srgbClr val="353C62"/>
                </a:solidFill>
                <a:latin typeface="Arial" panose="020B0604020202020204" pitchFamily="34" charset="0"/>
                <a:cs typeface="Arial" panose="020B0604020202020204" pitchFamily="34" charset="0"/>
              </a:rPr>
              <a:t>th</a:t>
            </a:r>
            <a:r>
              <a:rPr lang="en-US" dirty="0">
                <a:solidFill>
                  <a:srgbClr val="353C62"/>
                </a:solidFill>
                <a:latin typeface="Arial" panose="020B0604020202020204" pitchFamily="34" charset="0"/>
                <a:cs typeface="Arial" panose="020B0604020202020204" pitchFamily="34" charset="0"/>
              </a:rPr>
              <a:t> Pursuit Squadron flies first combat mission over Mediterranean Sea</a:t>
            </a:r>
          </a:p>
          <a:p>
            <a:pPr marL="182880" indent="-182880">
              <a:spcBef>
                <a:spcPts val="600"/>
              </a:spcBef>
              <a:buFont typeface="Arial" panose="020B0604020202020204" pitchFamily="34" charset="0"/>
              <a:buChar char="•"/>
            </a:pPr>
            <a:r>
              <a:rPr lang="en-US" dirty="0">
                <a:solidFill>
                  <a:srgbClr val="353C62"/>
                </a:solidFill>
                <a:latin typeface="Arial" panose="020B0604020202020204" pitchFamily="34" charset="0"/>
                <a:cs typeface="Arial" panose="020B0604020202020204" pitchFamily="34" charset="0"/>
              </a:rPr>
              <a:t>July 1943 – 99</a:t>
            </a:r>
            <a:r>
              <a:rPr lang="en-US" baseline="30000" dirty="0">
                <a:solidFill>
                  <a:srgbClr val="353C62"/>
                </a:solidFill>
                <a:latin typeface="Arial" panose="020B0604020202020204" pitchFamily="34" charset="0"/>
                <a:cs typeface="Arial" panose="020B0604020202020204" pitchFamily="34" charset="0"/>
              </a:rPr>
              <a:t>th</a:t>
            </a:r>
            <a:r>
              <a:rPr lang="en-US" dirty="0">
                <a:solidFill>
                  <a:srgbClr val="353C62"/>
                </a:solidFill>
                <a:latin typeface="Arial" panose="020B0604020202020204" pitchFamily="34" charset="0"/>
                <a:cs typeface="Arial" panose="020B0604020202020204" pitchFamily="34" charset="0"/>
              </a:rPr>
              <a:t> Pursuit Squadron provides air support for Allied invasion of Sicily, Italy</a:t>
            </a:r>
          </a:p>
        </p:txBody>
      </p:sp>
      <p:pic>
        <p:nvPicPr>
          <p:cNvPr id="3" name="Picture 2" descr="Six aviators walking through an airfield in a row towards the camera in their training uniforms. Black and white photograph.">
            <a:extLst>
              <a:ext uri="{FF2B5EF4-FFF2-40B4-BE49-F238E27FC236}">
                <a16:creationId xmlns:a16="http://schemas.microsoft.com/office/drawing/2014/main" id="{996ABF30-0968-3C49-97C9-CA60765F98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04510" y="1251824"/>
            <a:ext cx="4135818" cy="3177687"/>
          </a:xfrm>
          <a:prstGeom prst="rect">
            <a:avLst/>
          </a:prstGeom>
        </p:spPr>
      </p:pic>
      <p:sp>
        <p:nvSpPr>
          <p:cNvPr id="9" name="TextBox 8">
            <a:extLst>
              <a:ext uri="{FF2B5EF4-FFF2-40B4-BE49-F238E27FC236}">
                <a16:creationId xmlns:a16="http://schemas.microsoft.com/office/drawing/2014/main" id="{9D5CF1C2-49BC-BA44-BFA2-F1D1C9187194}"/>
              </a:ext>
            </a:extLst>
          </p:cNvPr>
          <p:cNvSpPr txBox="1"/>
          <p:nvPr/>
        </p:nvSpPr>
        <p:spPr>
          <a:xfrm>
            <a:off x="4716898" y="4076032"/>
            <a:ext cx="4135818" cy="34747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1942 photo of the first class of pilots to graduate from the Advanced Flying School at Tuskegee. (LOC)</a:t>
            </a:r>
          </a:p>
        </p:txBody>
      </p:sp>
    </p:spTree>
    <p:custDataLst>
      <p:tags r:id="rId1"/>
    </p:custDataLst>
    <p:extLst>
      <p:ext uri="{BB962C8B-B14F-4D97-AF65-F5344CB8AC3E}">
        <p14:creationId xmlns:p14="http://schemas.microsoft.com/office/powerpoint/2010/main" val="77557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EXPERIENCING RACISM</a:t>
            </a:r>
          </a:p>
        </p:txBody>
      </p:sp>
      <p:sp>
        <p:nvSpPr>
          <p:cNvPr id="4" name="TextBox 3"/>
          <p:cNvSpPr txBox="1"/>
          <p:nvPr/>
        </p:nvSpPr>
        <p:spPr>
          <a:xfrm>
            <a:off x="228600" y="932695"/>
            <a:ext cx="4185558" cy="4203468"/>
          </a:xfrm>
          <a:prstGeom prst="rect">
            <a:avLst/>
          </a:prstGeom>
          <a:noFill/>
        </p:spPr>
        <p:txBody>
          <a:bodyPr wrap="square" rtlCol="0" anchor="ctr">
            <a:noAutofit/>
          </a:bodyPr>
          <a:lstStyle/>
          <a:p>
            <a:pPr marL="182880" indent="-182880">
              <a:spcBef>
                <a:spcPts val="600"/>
              </a:spcBef>
              <a:buFont typeface="Arial"/>
              <a:buChar char="•"/>
            </a:pPr>
            <a:r>
              <a:rPr lang="en-US" sz="1800" dirty="0">
                <a:solidFill>
                  <a:srgbClr val="353C62"/>
                </a:solidFill>
                <a:latin typeface="Arial" panose="020B0604020202020204" pitchFamily="34" charset="0"/>
                <a:cs typeface="Arial" panose="020B0604020202020204" pitchFamily="34" charset="0"/>
              </a:rPr>
              <a:t>Military services and facilities remained segregated</a:t>
            </a:r>
          </a:p>
          <a:p>
            <a:pPr marL="182880" indent="-182880">
              <a:spcBef>
                <a:spcPts val="600"/>
              </a:spcBef>
              <a:buFont typeface="Arial"/>
              <a:buChar char="•"/>
            </a:pPr>
            <a:r>
              <a:rPr lang="en-US" sz="1800" dirty="0">
                <a:solidFill>
                  <a:srgbClr val="353C62"/>
                </a:solidFill>
                <a:latin typeface="Arial" panose="020B0604020202020204" pitchFamily="34" charset="0"/>
                <a:cs typeface="Arial" panose="020B0604020202020204" pitchFamily="34" charset="0"/>
              </a:rPr>
              <a:t>Racism in Alabama made it dangerous for African American cadets to go into town</a:t>
            </a:r>
          </a:p>
          <a:p>
            <a:pPr marL="182880" indent="-182880">
              <a:spcBef>
                <a:spcPts val="600"/>
              </a:spcBef>
              <a:buFont typeface="Arial"/>
              <a:buChar char="•"/>
            </a:pPr>
            <a:r>
              <a:rPr lang="en-US" sz="1800" dirty="0">
                <a:solidFill>
                  <a:srgbClr val="353C62"/>
                </a:solidFill>
                <a:latin typeface="Arial" panose="020B0604020202020204" pitchFamily="34" charset="0"/>
                <a:cs typeface="Arial" panose="020B0604020202020204" pitchFamily="34" charset="0"/>
              </a:rPr>
              <a:t>White Tuskegee residents petitioned to block Army’s plan to build airfield dedicated to training African Americans</a:t>
            </a:r>
          </a:p>
          <a:p>
            <a:pPr marL="182880" indent="-182880">
              <a:spcBef>
                <a:spcPts val="600"/>
              </a:spcBef>
              <a:buFont typeface="Arial"/>
              <a:buChar char="•"/>
            </a:pPr>
            <a:r>
              <a:rPr lang="en-US" sz="1800" dirty="0">
                <a:solidFill>
                  <a:srgbClr val="353C62"/>
                </a:solidFill>
                <a:latin typeface="Arial" panose="020B0604020202020204" pitchFamily="34" charset="0"/>
                <a:cs typeface="Arial" panose="020B0604020202020204" pitchFamily="34" charset="0"/>
              </a:rPr>
              <a:t>Tuskegee Airmen given worn down aircraft and success in combat was underreported</a:t>
            </a:r>
          </a:p>
        </p:txBody>
      </p:sp>
      <p:pic>
        <p:nvPicPr>
          <p:cNvPr id="5" name="Picture 4" descr="The first class of Tuskegee Airmen is lined up in a row facing straight ahead awaiting to be inspected by their white commander Maj. James A. Ellison. Black and white photograph."/>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72000" y="1561038"/>
            <a:ext cx="4400592" cy="2731256"/>
          </a:xfrm>
          <a:prstGeom prst="rect">
            <a:avLst/>
          </a:prstGeom>
        </p:spPr>
      </p:pic>
      <p:sp>
        <p:nvSpPr>
          <p:cNvPr id="9" name="TextBox 8">
            <a:extLst>
              <a:ext uri="{FF2B5EF4-FFF2-40B4-BE49-F238E27FC236}">
                <a16:creationId xmlns:a16="http://schemas.microsoft.com/office/drawing/2014/main" id="{82983657-4D8D-0941-A951-919661C2B058}"/>
              </a:ext>
            </a:extLst>
          </p:cNvPr>
          <p:cNvSpPr txBox="1"/>
          <p:nvPr/>
        </p:nvSpPr>
        <p:spPr>
          <a:xfrm>
            <a:off x="4604656" y="3934938"/>
            <a:ext cx="4370832" cy="369332"/>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Maj. James A. Ellison, commander of the Tuskegee Army Flying School, reviews the first class of Tuskegee Airmen. (U.S. Air Force)</a:t>
            </a:r>
          </a:p>
        </p:txBody>
      </p:sp>
    </p:spTree>
    <p:custDataLst>
      <p:tags r:id="rId1"/>
    </p:custDataLst>
    <p:extLst>
      <p:ext uri="{BB962C8B-B14F-4D97-AF65-F5344CB8AC3E}">
        <p14:creationId xmlns:p14="http://schemas.microsoft.com/office/powerpoint/2010/main" val="333629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EXPERIENCING RACISM</a:t>
            </a:r>
          </a:p>
        </p:txBody>
      </p:sp>
      <p:sp>
        <p:nvSpPr>
          <p:cNvPr id="2" name="TextBox 1"/>
          <p:cNvSpPr txBox="1"/>
          <p:nvPr/>
        </p:nvSpPr>
        <p:spPr>
          <a:xfrm>
            <a:off x="228600" y="945622"/>
            <a:ext cx="4904281" cy="4190541"/>
          </a:xfrm>
          <a:prstGeom prst="rect">
            <a:avLst/>
          </a:prstGeom>
          <a:noFill/>
        </p:spPr>
        <p:txBody>
          <a:bodyPr wrap="square" rtlCol="0" anchor="ctr">
            <a:noAutofit/>
          </a:bodyPr>
          <a:lstStyle/>
          <a:p>
            <a:pPr marL="182880" indent="-182880">
              <a:spcBef>
                <a:spcPts val="600"/>
              </a:spcBef>
              <a:buFont typeface="Arial"/>
              <a:buChar char="•"/>
            </a:pPr>
            <a:r>
              <a:rPr lang="en-US" sz="1800" dirty="0">
                <a:solidFill>
                  <a:srgbClr val="353C62"/>
                </a:solidFill>
                <a:latin typeface="Arial" panose="020B0604020202020204" pitchFamily="34" charset="0"/>
                <a:cs typeface="Arial" panose="020B0604020202020204" pitchFamily="34" charset="0"/>
              </a:rPr>
              <a:t>477</a:t>
            </a:r>
            <a:r>
              <a:rPr lang="en-US" sz="1800" baseline="30000" dirty="0">
                <a:solidFill>
                  <a:srgbClr val="353C62"/>
                </a:solidFill>
                <a:latin typeface="Arial" panose="020B0604020202020204" pitchFamily="34" charset="0"/>
                <a:cs typeface="Arial" panose="020B0604020202020204" pitchFamily="34" charset="0"/>
              </a:rPr>
              <a:t>th</a:t>
            </a:r>
            <a:r>
              <a:rPr lang="en-US" sz="1800" dirty="0">
                <a:solidFill>
                  <a:srgbClr val="353C62"/>
                </a:solidFill>
                <a:latin typeface="Arial" panose="020B0604020202020204" pitchFamily="34" charset="0"/>
                <a:cs typeface="Arial" panose="020B0604020202020204" pitchFamily="34" charset="0"/>
              </a:rPr>
              <a:t> Bombardment Group stationed at Freeman Field, Indiana in 1945</a:t>
            </a:r>
          </a:p>
          <a:p>
            <a:pPr marL="182880" indent="-182880">
              <a:spcBef>
                <a:spcPts val="600"/>
              </a:spcBef>
              <a:buFont typeface="Arial"/>
              <a:buChar char="•"/>
            </a:pPr>
            <a:r>
              <a:rPr lang="en-US" sz="1800" dirty="0">
                <a:solidFill>
                  <a:srgbClr val="353C62"/>
                </a:solidFill>
                <a:latin typeface="Arial" panose="020B0604020202020204" pitchFamily="34" charset="0"/>
                <a:cs typeface="Arial" panose="020B0604020202020204" pitchFamily="34" charset="0"/>
              </a:rPr>
              <a:t>White commanding officers demoted African American officers to “trainees” in order to deny access to new Officer’s Club</a:t>
            </a:r>
          </a:p>
          <a:p>
            <a:pPr marL="182880" indent="-182880">
              <a:spcBef>
                <a:spcPts val="600"/>
              </a:spcBef>
              <a:buFont typeface="Arial"/>
              <a:buChar char="•"/>
            </a:pPr>
            <a:r>
              <a:rPr lang="en-US" sz="1800" dirty="0">
                <a:solidFill>
                  <a:srgbClr val="353C62"/>
                </a:solidFill>
                <a:latin typeface="Arial" panose="020B0604020202020204" pitchFamily="34" charset="0"/>
                <a:cs typeface="Arial" panose="020B0604020202020204" pitchFamily="34" charset="0"/>
              </a:rPr>
              <a:t>April 5, 1945 – group of African American officers challenged policy by walking into club; arrested the next day</a:t>
            </a:r>
          </a:p>
          <a:p>
            <a:pPr marL="182880" indent="-182880">
              <a:spcBef>
                <a:spcPts val="600"/>
              </a:spcBef>
              <a:buFont typeface="Arial"/>
              <a:buChar char="•"/>
            </a:pPr>
            <a:r>
              <a:rPr lang="en-US" sz="1800" dirty="0">
                <a:solidFill>
                  <a:srgbClr val="353C62"/>
                </a:solidFill>
                <a:latin typeface="Arial" panose="020B0604020202020204" pitchFamily="34" charset="0"/>
                <a:cs typeface="Arial" panose="020B0604020202020204" pitchFamily="34" charset="0"/>
              </a:rPr>
              <a:t>Weeks later, Army Chief of Staff ordered that they be released</a:t>
            </a:r>
          </a:p>
          <a:p>
            <a:pPr marL="182880" indent="-182880">
              <a:spcBef>
                <a:spcPts val="600"/>
              </a:spcBef>
              <a:buFont typeface="Arial"/>
              <a:buChar char="•"/>
            </a:pPr>
            <a:r>
              <a:rPr lang="en-US" sz="1800" dirty="0">
                <a:solidFill>
                  <a:srgbClr val="353C62"/>
                </a:solidFill>
                <a:latin typeface="Arial" panose="020B0604020202020204" pitchFamily="34" charset="0"/>
                <a:cs typeface="Arial" panose="020B0604020202020204" pitchFamily="34" charset="0"/>
              </a:rPr>
              <a:t>White commanding officer replaced by Colonel Benjamin O. Davis Jr.</a:t>
            </a:r>
          </a:p>
        </p:txBody>
      </p:sp>
      <p:pic>
        <p:nvPicPr>
          <p:cNvPr id="4" name="Picture 3" descr="Rows of Tuskegee airmen under inspection by white officers at Freeman Field. Black and white photograph."/>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87029" y="1817859"/>
            <a:ext cx="3522222" cy="2264305"/>
          </a:xfrm>
          <a:prstGeom prst="rect">
            <a:avLst/>
          </a:prstGeom>
        </p:spPr>
      </p:pic>
      <p:sp>
        <p:nvSpPr>
          <p:cNvPr id="8" name="TextBox 7">
            <a:extLst>
              <a:ext uri="{FF2B5EF4-FFF2-40B4-BE49-F238E27FC236}">
                <a16:creationId xmlns:a16="http://schemas.microsoft.com/office/drawing/2014/main" id="{3CB05931-E186-0D44-AE3E-1C157F14C005}"/>
              </a:ext>
            </a:extLst>
          </p:cNvPr>
          <p:cNvSpPr txBox="1"/>
          <p:nvPr/>
        </p:nvSpPr>
        <p:spPr>
          <a:xfrm>
            <a:off x="5387029" y="4076596"/>
            <a:ext cx="3522222" cy="3693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1945 photo of the review of African American officers during the incident at Freeman Field. (LOC)</a:t>
            </a:r>
          </a:p>
        </p:txBody>
      </p:sp>
    </p:spTree>
    <p:custDataLst>
      <p:tags r:id="rId1"/>
    </p:custDataLst>
    <p:extLst>
      <p:ext uri="{BB962C8B-B14F-4D97-AF65-F5344CB8AC3E}">
        <p14:creationId xmlns:p14="http://schemas.microsoft.com/office/powerpoint/2010/main" val="421281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COMBAT EXPERIENCE</a:t>
            </a:r>
          </a:p>
        </p:txBody>
      </p:sp>
      <p:sp>
        <p:nvSpPr>
          <p:cNvPr id="2" name="TextBox 1"/>
          <p:cNvSpPr txBox="1"/>
          <p:nvPr/>
        </p:nvSpPr>
        <p:spPr>
          <a:xfrm>
            <a:off x="228600" y="932694"/>
            <a:ext cx="5403719" cy="4206044"/>
          </a:xfrm>
          <a:prstGeom prst="rect">
            <a:avLst/>
          </a:prstGeom>
          <a:noFill/>
        </p:spPr>
        <p:txBody>
          <a:bodyPr wrap="square" rtlCol="0" anchor="ctr">
            <a:noAutofit/>
          </a:bodyPr>
          <a:lstStyle/>
          <a:p>
            <a:pPr marL="182880" indent="-182880">
              <a:spcBef>
                <a:spcPts val="600"/>
              </a:spcBef>
              <a:buFont typeface="Arial"/>
              <a:buChar char="•"/>
            </a:pPr>
            <a:r>
              <a:rPr lang="en-US" sz="1800" dirty="0">
                <a:solidFill>
                  <a:srgbClr val="353C62"/>
                </a:solidFill>
                <a:latin typeface="Arial" panose="020B0604020202020204" pitchFamily="34" charset="0"/>
                <a:cs typeface="Arial" panose="020B0604020202020204" pitchFamily="34" charset="0"/>
              </a:rPr>
              <a:t>99</a:t>
            </a:r>
            <a:r>
              <a:rPr lang="en-US" sz="1800" baseline="30000" dirty="0">
                <a:solidFill>
                  <a:srgbClr val="353C62"/>
                </a:solidFill>
                <a:latin typeface="Arial" panose="020B0604020202020204" pitchFamily="34" charset="0"/>
                <a:cs typeface="Arial" panose="020B0604020202020204" pitchFamily="34" charset="0"/>
              </a:rPr>
              <a:t>th</a:t>
            </a:r>
            <a:r>
              <a:rPr lang="en-US" sz="1800" dirty="0">
                <a:solidFill>
                  <a:srgbClr val="353C62"/>
                </a:solidFill>
                <a:latin typeface="Arial" panose="020B0604020202020204" pitchFamily="34" charset="0"/>
                <a:cs typeface="Arial" panose="020B0604020202020204" pitchFamily="34" charset="0"/>
              </a:rPr>
              <a:t> Fighter Squadron – flew patrol missions across the Mediterranean Sea, provided aerial support for infantry in Italy</a:t>
            </a:r>
          </a:p>
          <a:p>
            <a:pPr marL="182880" indent="-182880">
              <a:spcBef>
                <a:spcPts val="600"/>
              </a:spcBef>
              <a:buFont typeface="Arial"/>
              <a:buChar char="•"/>
            </a:pPr>
            <a:r>
              <a:rPr lang="en-US" sz="1800" dirty="0">
                <a:solidFill>
                  <a:srgbClr val="353C62"/>
                </a:solidFill>
                <a:latin typeface="Arial" panose="020B0604020202020204" pitchFamily="34" charset="0"/>
                <a:cs typeface="Arial" panose="020B0604020202020204" pitchFamily="34" charset="0"/>
              </a:rPr>
              <a:t>332</a:t>
            </a:r>
            <a:r>
              <a:rPr lang="en-US" sz="1800" baseline="30000" dirty="0">
                <a:solidFill>
                  <a:srgbClr val="353C62"/>
                </a:solidFill>
                <a:latin typeface="Arial" panose="020B0604020202020204" pitchFamily="34" charset="0"/>
                <a:cs typeface="Arial" panose="020B0604020202020204" pitchFamily="34" charset="0"/>
              </a:rPr>
              <a:t>nd</a:t>
            </a:r>
            <a:r>
              <a:rPr lang="en-US" sz="1800" dirty="0">
                <a:solidFill>
                  <a:srgbClr val="353C62"/>
                </a:solidFill>
                <a:latin typeface="Arial" panose="020B0604020202020204" pitchFamily="34" charset="0"/>
                <a:cs typeface="Arial" panose="020B0604020202020204" pitchFamily="34" charset="0"/>
              </a:rPr>
              <a:t> Fighter Group – patrolled southern coasts of Italy, escorted bombers on long-range missions</a:t>
            </a:r>
          </a:p>
          <a:p>
            <a:pPr marL="182880" indent="-182880">
              <a:spcBef>
                <a:spcPts val="600"/>
              </a:spcBef>
              <a:buFont typeface="Arial"/>
              <a:buChar char="•"/>
            </a:pPr>
            <a:r>
              <a:rPr lang="en-US" sz="1800" dirty="0">
                <a:solidFill>
                  <a:srgbClr val="353C62"/>
                </a:solidFill>
                <a:latin typeface="Arial" panose="020B0604020202020204" pitchFamily="34" charset="0"/>
                <a:cs typeface="Arial" panose="020B0604020202020204" pitchFamily="34" charset="0"/>
              </a:rPr>
              <a:t>In total, Tuskegee Airmen flew almost 1600 missions, destroyed over 100 enemy aircraft in the air and 150 on the ground</a:t>
            </a:r>
          </a:p>
          <a:p>
            <a:pPr marL="182880" indent="-182880">
              <a:spcBef>
                <a:spcPts val="600"/>
              </a:spcBef>
              <a:buFont typeface="Arial"/>
              <a:buChar char="•"/>
            </a:pPr>
            <a:r>
              <a:rPr lang="en-US" sz="1800" dirty="0">
                <a:solidFill>
                  <a:srgbClr val="353C62"/>
                </a:solidFill>
                <a:latin typeface="Arial" panose="020B0604020202020204" pitchFamily="34" charset="0"/>
                <a:cs typeface="Arial" panose="020B0604020202020204" pitchFamily="34" charset="0"/>
              </a:rPr>
              <a:t>Earned many awards, including Distinguished Unit Citations, Silver Star, Bronze Star, Air Medal, and Purple Heart</a:t>
            </a:r>
          </a:p>
        </p:txBody>
      </p:sp>
      <p:pic>
        <p:nvPicPr>
          <p:cNvPr id="3" name="Picture 2" descr="A group of aviators are gathered together in a large room. They are all facing forwards to receive information from an unseen source. Black and white photograph."/>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08763" y="1288117"/>
            <a:ext cx="3074415" cy="3210202"/>
          </a:xfrm>
          <a:prstGeom prst="rect">
            <a:avLst/>
          </a:prstGeom>
        </p:spPr>
      </p:pic>
      <p:sp>
        <p:nvSpPr>
          <p:cNvPr id="9" name="TextBox 8">
            <a:extLst>
              <a:ext uri="{FF2B5EF4-FFF2-40B4-BE49-F238E27FC236}">
                <a16:creationId xmlns:a16="http://schemas.microsoft.com/office/drawing/2014/main" id="{6C1C0088-EFEA-DF4C-80B3-8223DC6F0127}"/>
              </a:ext>
            </a:extLst>
          </p:cNvPr>
          <p:cNvSpPr txBox="1"/>
          <p:nvPr/>
        </p:nvSpPr>
        <p:spPr>
          <a:xfrm>
            <a:off x="5708763" y="4143785"/>
            <a:ext cx="3074414" cy="34747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1945 photo of Tuskegee Airmen in a briefing at Ramitelli Airfield in Italy. (LOC)  </a:t>
            </a:r>
          </a:p>
        </p:txBody>
      </p:sp>
    </p:spTree>
    <p:custDataLst>
      <p:tags r:id="rId1"/>
    </p:custDataLst>
    <p:extLst>
      <p:ext uri="{BB962C8B-B14F-4D97-AF65-F5344CB8AC3E}">
        <p14:creationId xmlns:p14="http://schemas.microsoft.com/office/powerpoint/2010/main" val="339957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AD2592-6FD4-AA41-9D69-97A6FE03DD42}"/>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9144000" cy="5138738"/>
          </a:xfrm>
          <a:prstGeom prst="rect">
            <a:avLst/>
          </a:prstGeom>
        </p:spPr>
      </p:pic>
      <p:sp>
        <p:nvSpPr>
          <p:cNvPr id="15" name="Rectangle 14">
            <a:extLst>
              <a:ext uri="{FF2B5EF4-FFF2-40B4-BE49-F238E27FC236}">
                <a16:creationId xmlns:a16="http://schemas.microsoft.com/office/drawing/2014/main" id="{3583874B-D35B-4840-9939-F4573312F9AA}"/>
              </a:ext>
              <a:ext uri="{C183D7F6-B498-43B3-948B-1728B52AA6E4}">
                <adec:decorative xmlns:adec="http://schemas.microsoft.com/office/drawing/2017/decorative" xmlns="" val="1"/>
              </a:ext>
            </a:extLst>
          </p:cNvPr>
          <p:cNvSpPr/>
          <p:nvPr/>
        </p:nvSpPr>
        <p:spPr>
          <a:xfrm>
            <a:off x="0" y="0"/>
            <a:ext cx="9144000" cy="5138738"/>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895E2981-9A0B-A742-B93B-B78F68DE0165}"/>
              </a:ext>
              <a:ext uri="{C183D7F6-B498-43B3-948B-1728B52AA6E4}">
                <adec:decorative xmlns:adec="http://schemas.microsoft.com/office/drawing/2017/decorative" xmlns="" val="1"/>
              </a:ext>
            </a:extLst>
          </p:cNvPr>
          <p:cNvSpPr txBox="1"/>
          <p:nvPr/>
        </p:nvSpPr>
        <p:spPr>
          <a:xfrm>
            <a:off x="1733005" y="4831968"/>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 name="Picture 1">
            <a:extLst>
              <a:ext uri="{FF2B5EF4-FFF2-40B4-BE49-F238E27FC236}">
                <a16:creationId xmlns:a16="http://schemas.microsoft.com/office/drawing/2014/main" id="{B2123E9E-5079-F54D-8A6D-ED0AA0F2B342}"/>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82420" y="2850317"/>
            <a:ext cx="220826" cy="260226"/>
          </a:xfrm>
          <a:prstGeom prst="rect">
            <a:avLst/>
          </a:prstGeom>
        </p:spPr>
      </p:pic>
      <p:pic>
        <p:nvPicPr>
          <p:cNvPr id="3" name="Picture 2">
            <a:extLst>
              <a:ext uri="{FF2B5EF4-FFF2-40B4-BE49-F238E27FC236}">
                <a16:creationId xmlns:a16="http://schemas.microsoft.com/office/drawing/2014/main" id="{5481724D-DF3D-664F-9179-FA1E23D794D8}"/>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7735379" y="355555"/>
            <a:ext cx="254000" cy="228600"/>
          </a:xfrm>
          <a:prstGeom prst="rect">
            <a:avLst/>
          </a:prstGeom>
        </p:spPr>
      </p:pic>
      <p:pic>
        <p:nvPicPr>
          <p:cNvPr id="4" name="Picture 3">
            <a:extLst>
              <a:ext uri="{FF2B5EF4-FFF2-40B4-BE49-F238E27FC236}">
                <a16:creationId xmlns:a16="http://schemas.microsoft.com/office/drawing/2014/main" id="{D87557C4-5BF5-E64A-A83B-DDC92E2C95B3}"/>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802430" y="355555"/>
            <a:ext cx="254000" cy="228600"/>
          </a:xfrm>
          <a:prstGeom prst="rect">
            <a:avLst/>
          </a:prstGeom>
        </p:spPr>
      </p:pic>
      <p:sp>
        <p:nvSpPr>
          <p:cNvPr id="30" name="Title 29">
            <a:extLst>
              <a:ext uri="{FF2B5EF4-FFF2-40B4-BE49-F238E27FC236}">
                <a16:creationId xmlns:a16="http://schemas.microsoft.com/office/drawing/2014/main" id="{34A300EC-0ECB-674F-BFB5-60E56B65BC15}"/>
              </a:ext>
            </a:extLst>
          </p:cNvPr>
          <p:cNvSpPr txBox="1">
            <a:spLocks noGrp="1"/>
          </p:cNvSpPr>
          <p:nvPr>
            <p:ph type="title" idx="4294967295"/>
          </p:nvPr>
        </p:nvSpPr>
        <p:spPr>
          <a:xfrm>
            <a:off x="510260" y="243779"/>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NOTABLE MEMBERS</a:t>
            </a:r>
          </a:p>
        </p:txBody>
      </p:sp>
      <p:sp>
        <p:nvSpPr>
          <p:cNvPr id="40" name="TextBox 39">
            <a:extLst>
              <a:ext uri="{FF2B5EF4-FFF2-40B4-BE49-F238E27FC236}">
                <a16:creationId xmlns:a16="http://schemas.microsoft.com/office/drawing/2014/main" id="{B27DD4A7-4680-4B48-B03F-4C4FB9EC9E90}"/>
              </a:ext>
            </a:extLst>
          </p:cNvPr>
          <p:cNvSpPr txBox="1"/>
          <p:nvPr/>
        </p:nvSpPr>
        <p:spPr>
          <a:xfrm>
            <a:off x="3057833" y="824575"/>
            <a:ext cx="5934385" cy="1942957"/>
          </a:xfrm>
          <a:prstGeom prst="rect">
            <a:avLst/>
          </a:prstGeom>
          <a:noFill/>
        </p:spPr>
        <p:txBody>
          <a:bodyPr wrap="square" rtlCol="0" anchor="ctr">
            <a:noAutofit/>
          </a:bodyPr>
          <a:lstStyle/>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Benjamin O. Davis Jr.</a:t>
            </a:r>
          </a:p>
          <a:p>
            <a:r>
              <a:rPr lang="en-US" i="1" dirty="0">
                <a:solidFill>
                  <a:schemeClr val="bg1"/>
                </a:solidFill>
                <a:latin typeface="Arial" panose="020B0604020202020204" pitchFamily="34" charset="0"/>
                <a:ea typeface="Lato" panose="020F0502020204030203" pitchFamily="34" charset="0"/>
                <a:cs typeface="Arial" panose="020B0604020202020204" pitchFamily="34" charset="0"/>
              </a:rPr>
              <a:t>Commanded 99</a:t>
            </a:r>
            <a:r>
              <a:rPr lang="en-US" i="1" baseline="30000" dirty="0">
                <a:solidFill>
                  <a:schemeClr val="bg1"/>
                </a:solidFill>
                <a:latin typeface="Arial" panose="020B0604020202020204" pitchFamily="34" charset="0"/>
                <a:ea typeface="Lato" panose="020F0502020204030203" pitchFamily="34" charset="0"/>
                <a:cs typeface="Arial" panose="020B0604020202020204" pitchFamily="34" charset="0"/>
              </a:rPr>
              <a:t>th</a:t>
            </a:r>
            <a:r>
              <a:rPr lang="en-US" i="1" dirty="0">
                <a:solidFill>
                  <a:schemeClr val="bg1"/>
                </a:solidFill>
                <a:latin typeface="Arial" panose="020B0604020202020204" pitchFamily="34" charset="0"/>
                <a:ea typeface="Lato" panose="020F0502020204030203" pitchFamily="34" charset="0"/>
                <a:cs typeface="Arial" panose="020B0604020202020204" pitchFamily="34" charset="0"/>
              </a:rPr>
              <a:t> Fighter Squadron, 332</a:t>
            </a:r>
            <a:r>
              <a:rPr lang="en-US" i="1" baseline="30000" dirty="0">
                <a:solidFill>
                  <a:schemeClr val="bg1"/>
                </a:solidFill>
                <a:latin typeface="Arial" panose="020B0604020202020204" pitchFamily="34" charset="0"/>
                <a:ea typeface="Lato" panose="020F0502020204030203" pitchFamily="34" charset="0"/>
                <a:cs typeface="Arial" panose="020B0604020202020204" pitchFamily="34" charset="0"/>
              </a:rPr>
              <a:t>nd</a:t>
            </a:r>
            <a:r>
              <a:rPr lang="en-US" i="1" dirty="0">
                <a:solidFill>
                  <a:schemeClr val="bg1"/>
                </a:solidFill>
                <a:latin typeface="Arial" panose="020B0604020202020204" pitchFamily="34" charset="0"/>
                <a:ea typeface="Lato" panose="020F0502020204030203" pitchFamily="34" charset="0"/>
                <a:cs typeface="Arial" panose="020B0604020202020204" pitchFamily="34" charset="0"/>
              </a:rPr>
              <a:t> Fighter Group and 477</a:t>
            </a:r>
            <a:r>
              <a:rPr lang="en-US" i="1" baseline="30000" dirty="0">
                <a:solidFill>
                  <a:schemeClr val="bg1"/>
                </a:solidFill>
                <a:latin typeface="Arial" panose="020B0604020202020204" pitchFamily="34" charset="0"/>
                <a:ea typeface="Lato" panose="020F0502020204030203" pitchFamily="34" charset="0"/>
                <a:cs typeface="Arial" panose="020B0604020202020204" pitchFamily="34" charset="0"/>
              </a:rPr>
              <a:t>th</a:t>
            </a:r>
            <a:r>
              <a:rPr lang="en-US" i="1" dirty="0">
                <a:solidFill>
                  <a:schemeClr val="bg1"/>
                </a:solidFill>
                <a:latin typeface="Arial" panose="020B0604020202020204" pitchFamily="34" charset="0"/>
                <a:ea typeface="Lato" panose="020F0502020204030203" pitchFamily="34" charset="0"/>
                <a:cs typeface="Arial" panose="020B0604020202020204" pitchFamily="34" charset="0"/>
              </a:rPr>
              <a:t> Composite Group; became the first African American general in the U.S. Air Force in 1954</a:t>
            </a:r>
          </a:p>
        </p:txBody>
      </p:sp>
      <p:pic>
        <p:nvPicPr>
          <p:cNvPr id="9" name="Picture 8" descr="General Benjamin O. Davis Jr. pins a medal on the uniform of Lt. Col. Benjamin O. Davis Jr.  while three other Tuskegee Airmen stand next to Davis Jr.. Black and white photograph."/>
          <p:cNvPicPr>
            <a:picLocks noChangeAspect="1"/>
          </p:cNvPicPr>
          <p:nvPr/>
        </p:nvPicPr>
        <p:blipFill rotWithShape="1">
          <a:blip r:embed="rId8" cstate="screen">
            <a:extLst>
              <a:ext uri="{28A0092B-C50C-407E-A947-70E740481C1C}">
                <a14:useLocalDpi xmlns:a14="http://schemas.microsoft.com/office/drawing/2010/main"/>
              </a:ext>
            </a:extLst>
          </a:blip>
          <a:srcRect r="-283"/>
          <a:stretch/>
        </p:blipFill>
        <p:spPr>
          <a:xfrm>
            <a:off x="151782" y="838148"/>
            <a:ext cx="2906052" cy="1929384"/>
          </a:xfrm>
          <a:prstGeom prst="rect">
            <a:avLst/>
          </a:prstGeom>
        </p:spPr>
      </p:pic>
      <p:sp>
        <p:nvSpPr>
          <p:cNvPr id="11" name="TextBox 10">
            <a:extLst>
              <a:ext uri="{FF2B5EF4-FFF2-40B4-BE49-F238E27FC236}">
                <a16:creationId xmlns:a16="http://schemas.microsoft.com/office/drawing/2014/main" id="{502F1E34-8A27-4EC6-A57F-DF27DC40B1FB}"/>
              </a:ext>
            </a:extLst>
          </p:cNvPr>
          <p:cNvSpPr txBox="1"/>
          <p:nvPr/>
        </p:nvSpPr>
        <p:spPr>
          <a:xfrm>
            <a:off x="151781" y="2259709"/>
            <a:ext cx="2906052" cy="507831"/>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1944 photo of General Benjamin O. Davis Sr. pinning the Distinguished Flying Cross on his son, Lt. Col. Benjamin O. Davis Jr. (Maxwell Air Force Base)</a:t>
            </a:r>
          </a:p>
        </p:txBody>
      </p:sp>
      <p:sp>
        <p:nvSpPr>
          <p:cNvPr id="5" name="TextBox 4"/>
          <p:cNvSpPr txBox="1"/>
          <p:nvPr/>
        </p:nvSpPr>
        <p:spPr>
          <a:xfrm>
            <a:off x="3076388" y="2824304"/>
            <a:ext cx="5998464" cy="1929383"/>
          </a:xfrm>
          <a:prstGeom prst="rect">
            <a:avLst/>
          </a:prstGeom>
          <a:noFill/>
        </p:spPr>
        <p:txBody>
          <a:bodyPr wrap="square" rtlCol="0" anchor="ctr">
            <a:noAutofit/>
          </a:bodyPr>
          <a:lstStyle/>
          <a:p>
            <a:r>
              <a:rPr lang="en-US" sz="1800" dirty="0">
                <a:solidFill>
                  <a:schemeClr val="bg1"/>
                </a:solidFill>
                <a:latin typeface="Arial" panose="020B0604020202020204" pitchFamily="34" charset="0"/>
                <a:cs typeface="Arial" panose="020B0604020202020204" pitchFamily="34" charset="0"/>
              </a:rPr>
              <a:t>Daniel “Chappie” James Jr.</a:t>
            </a:r>
          </a:p>
          <a:p>
            <a:r>
              <a:rPr lang="en-US" i="1" dirty="0">
                <a:solidFill>
                  <a:schemeClr val="bg1"/>
                </a:solidFill>
                <a:latin typeface="Arial" panose="020B0604020202020204" pitchFamily="34" charset="0"/>
                <a:cs typeface="Arial" panose="020B0604020202020204" pitchFamily="34" charset="0"/>
              </a:rPr>
              <a:t>Became the first African American four-star general in the U.S. Air Force in 1975</a:t>
            </a:r>
          </a:p>
        </p:txBody>
      </p:sp>
      <p:pic>
        <p:nvPicPr>
          <p:cNvPr id="12" name="Picture 11" descr="Daniel James Jr. dressed in his uniform with a pack strapped to his back is standing in front of an aircraft. Black and white photograph."/>
          <p:cNvPicPr>
            <a:picLocks noChangeAspect="1"/>
          </p:cNvPicPr>
          <p:nvPr/>
        </p:nvPicPr>
        <p:blipFill rotWithShape="1">
          <a:blip r:embed="rId9" cstate="screen">
            <a:extLst>
              <a:ext uri="{28A0092B-C50C-407E-A947-70E740481C1C}">
                <a14:useLocalDpi xmlns:a14="http://schemas.microsoft.com/office/drawing/2010/main"/>
              </a:ext>
            </a:extLst>
          </a:blip>
          <a:srcRect l="-27"/>
          <a:stretch/>
        </p:blipFill>
        <p:spPr>
          <a:xfrm>
            <a:off x="159734" y="2843864"/>
            <a:ext cx="2907792" cy="1929383"/>
          </a:xfrm>
          <a:prstGeom prst="rect">
            <a:avLst/>
          </a:prstGeom>
        </p:spPr>
      </p:pic>
      <p:sp>
        <p:nvSpPr>
          <p:cNvPr id="18" name="TextBox 17">
            <a:extLst>
              <a:ext uri="{FF2B5EF4-FFF2-40B4-BE49-F238E27FC236}">
                <a16:creationId xmlns:a16="http://schemas.microsoft.com/office/drawing/2014/main" id="{6A90778C-7AA6-482D-9720-E80888577102}"/>
              </a:ext>
            </a:extLst>
          </p:cNvPr>
          <p:cNvSpPr txBox="1"/>
          <p:nvPr/>
        </p:nvSpPr>
        <p:spPr>
          <a:xfrm>
            <a:off x="161474" y="4403065"/>
            <a:ext cx="2914914" cy="36933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Vietnam War-era photo of Daniel “</a:t>
            </a:r>
            <a:r>
              <a:rPr lang="en-US" sz="900" i="1" dirty="0" err="1">
                <a:latin typeface="Arial" panose="020B0604020202020204" pitchFamily="34" charset="0"/>
                <a:cs typeface="Arial" panose="020B0604020202020204" pitchFamily="34" charset="0"/>
              </a:rPr>
              <a:t>Chappie</a:t>
            </a:r>
            <a:r>
              <a:rPr lang="en-US" sz="900" i="1" dirty="0">
                <a:latin typeface="Arial" panose="020B0604020202020204" pitchFamily="34" charset="0"/>
                <a:cs typeface="Arial" panose="020B0604020202020204" pitchFamily="34" charset="0"/>
              </a:rPr>
              <a:t>” James Jr. (Smithsonian)</a:t>
            </a:r>
          </a:p>
        </p:txBody>
      </p:sp>
    </p:spTree>
    <p:custDataLst>
      <p:tags r:id="rId1"/>
    </p:custDataLst>
    <p:extLst>
      <p:ext uri="{BB962C8B-B14F-4D97-AF65-F5344CB8AC3E}">
        <p14:creationId xmlns:p14="http://schemas.microsoft.com/office/powerpoint/2010/main" val="1086249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17938</TotalTime>
  <Words>3586</Words>
  <Application>Microsoft Office PowerPoint</Application>
  <PresentationFormat>Custom</PresentationFormat>
  <Paragraphs>195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Lato</vt:lpstr>
      <vt:lpstr>Lato Heavy</vt:lpstr>
      <vt:lpstr>Office Theme</vt:lpstr>
      <vt:lpstr>Tuskegee Airmen</vt:lpstr>
      <vt:lpstr>BACKGROUND</vt:lpstr>
      <vt:lpstr>DEFINITIONS</vt:lpstr>
      <vt:lpstr>BEGINNINGS</vt:lpstr>
      <vt:lpstr>BEGINNINGS</vt:lpstr>
      <vt:lpstr>EXPERIENCING RACISM</vt:lpstr>
      <vt:lpstr>EXPERIENCING RACISM</vt:lpstr>
      <vt:lpstr>COMBAT EXPERIENCE</vt:lpstr>
      <vt:lpstr>NOTABLE MEMBERS</vt:lpstr>
      <vt:lpstr>NOTABLE MEMBERS</vt:lpstr>
      <vt:lpstr>LATER YEARS AND LEGACY</vt:lpstr>
      <vt:lpstr>CONNECTIONS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dc:creator>
  <cp:lastModifiedBy>Lawson, Timothy J CIV USARMY HQDA ANC OSA (USA)</cp:lastModifiedBy>
  <cp:revision>262</cp:revision>
  <dcterms:created xsi:type="dcterms:W3CDTF">2019-01-17T14:10:28Z</dcterms:created>
  <dcterms:modified xsi:type="dcterms:W3CDTF">2020-07-02T22:02:46Z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A3D3471F-7EA4-4597-9D5D-EDA8AC4D9084</vt:lpwstr>
  </property>
  <property fmtid="{D5CDD505-2E9C-101B-9397-08002B2CF9AE}" pid="3" name="ArticulatePath">
    <vt:lpwstr>New mock-ups</vt:lpwstr>
  </property>
</Properties>
</file>