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1" r:id="rId3"/>
    <p:sldId id="304" r:id="rId4"/>
    <p:sldId id="294" r:id="rId5"/>
    <p:sldId id="295" r:id="rId6"/>
    <p:sldId id="303" r:id="rId7"/>
    <p:sldId id="296" r:id="rId8"/>
    <p:sldId id="275" r:id="rId9"/>
    <p:sldId id="297" r:id="rId10"/>
    <p:sldId id="298" r:id="rId11"/>
    <p:sldId id="277" r:id="rId12"/>
    <p:sldId id="302" r:id="rId13"/>
    <p:sldId id="278" r:id="rId14"/>
  </p:sldIdLst>
  <p:sldSz cx="9144000" cy="5138738"/>
  <p:notesSz cx="6858000" cy="9144000"/>
  <p:custDataLst>
    <p:tags r:id="rId16"/>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DCB96A"/>
    <a:srgbClr val="85AED6"/>
    <a:srgbClr val="214876"/>
    <a:srgbClr val="4B5989"/>
    <a:srgbClr val="002B77"/>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72948" autoAdjust="0"/>
  </p:normalViewPr>
  <p:slideViewPr>
    <p:cSldViewPr snapToGrid="0">
      <p:cViewPr varScale="1">
        <p:scale>
          <a:sx n="98" d="100"/>
          <a:sy n="98" d="100"/>
        </p:scale>
        <p:origin x="453" y="39"/>
      </p:cViewPr>
      <p:guideLst>
        <p:guide orient="horz" pos="161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AF3B6-25F9-401B-BC58-5C441BA25DFE}" type="datetimeFigureOut">
              <a:rPr lang="en-US" smtClean="0"/>
              <a:t>7/16/2020</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3B4BD-CDB2-474B-878E-09814A216951}" type="slidenum">
              <a:rPr lang="en-US" smtClean="0"/>
              <a:t>‹#›</a:t>
            </a:fld>
            <a:endParaRPr lang="en-US"/>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mn-lt"/>
        <a:ea typeface="+mn-ea"/>
        <a:cs typeface="+mn-cs"/>
      </a:defRPr>
    </a:lvl1pPr>
    <a:lvl2pPr marL="408011" algn="l" defTabSz="816022" rtl="0" eaLnBrk="1" latinLnBrk="0" hangingPunct="1">
      <a:defRPr sz="1100" kern="1200">
        <a:solidFill>
          <a:schemeClr val="tx1"/>
        </a:solidFill>
        <a:latin typeface="+mn-lt"/>
        <a:ea typeface="+mn-ea"/>
        <a:cs typeface="+mn-cs"/>
      </a:defRPr>
    </a:lvl2pPr>
    <a:lvl3pPr marL="816022" algn="l" defTabSz="816022" rtl="0" eaLnBrk="1" latinLnBrk="0" hangingPunct="1">
      <a:defRPr sz="1100" kern="1200">
        <a:solidFill>
          <a:schemeClr val="tx1"/>
        </a:solidFill>
        <a:latin typeface="+mn-lt"/>
        <a:ea typeface="+mn-ea"/>
        <a:cs typeface="+mn-cs"/>
      </a:defRPr>
    </a:lvl3pPr>
    <a:lvl4pPr marL="1224034" algn="l" defTabSz="816022" rtl="0" eaLnBrk="1" latinLnBrk="0" hangingPunct="1">
      <a:defRPr sz="1100" kern="1200">
        <a:solidFill>
          <a:schemeClr val="tx1"/>
        </a:solidFill>
        <a:latin typeface="+mn-lt"/>
        <a:ea typeface="+mn-ea"/>
        <a:cs typeface="+mn-cs"/>
      </a:defRPr>
    </a:lvl4pPr>
    <a:lvl5pPr marL="1632044" algn="l" defTabSz="816022" rtl="0" eaLnBrk="1" latinLnBrk="0" hangingPunct="1">
      <a:defRPr sz="1100" kern="1200">
        <a:solidFill>
          <a:schemeClr val="tx1"/>
        </a:solidFill>
        <a:latin typeface="+mn-lt"/>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 discussion about Arlington National Cemetery – what is its purpose? Who is buried there? Responses will vary, but it is most important to establish that Arlington National Cemetery is a military cemetery and it is a greatly honored place in American society.</a:t>
            </a:r>
          </a:p>
          <a:p>
            <a:endParaRPr lang="en-US" dirty="0"/>
          </a:p>
          <a:p>
            <a:r>
              <a:rPr lang="en-US" dirty="0"/>
              <a:t>Share:  Though Arlington National Cemetery is a military cemetery, there is actually a section where thousands of African American civilians were buried between 1864-1867.</a:t>
            </a:r>
          </a:p>
          <a:p>
            <a:endParaRPr lang="en-US" dirty="0"/>
          </a:p>
          <a:p>
            <a:r>
              <a:rPr lang="en-US" dirty="0"/>
              <a:t>Ask:  Who do you think these people were? Why were they buried at Arlington National Cemetery? </a:t>
            </a:r>
          </a:p>
          <a:p>
            <a:endParaRPr lang="en-US" dirty="0"/>
          </a:p>
          <a:p>
            <a:r>
              <a:rPr lang="en-US" dirty="0"/>
              <a:t>After a few responses, share that in today’s lesson you will be discussing who those people were and what life would have been like for them at that time.</a:t>
            </a:r>
          </a:p>
          <a:p>
            <a:endParaRPr lang="en-US" dirty="0"/>
          </a:p>
          <a:p>
            <a:r>
              <a:rPr lang="en-US" dirty="0"/>
              <a:t>Photo: Larue, Rachel. </a:t>
            </a:r>
            <a:r>
              <a:rPr lang="en-US" i="1" dirty="0"/>
              <a:t>Spring in Arlington National Cemetery. </a:t>
            </a:r>
            <a:r>
              <a:rPr lang="en-US" dirty="0"/>
              <a:t>Photograph. Arlington, Virginia: Arlington National Cemetery, April 15, 2016. https://flic.kr/p/Gi8q1K </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a:p>
        </p:txBody>
      </p:sp>
    </p:spTree>
    <p:extLst>
      <p:ext uri="{BB962C8B-B14F-4D97-AF65-F5344CB8AC3E}">
        <p14:creationId xmlns:p14="http://schemas.microsoft.com/office/powerpoint/2010/main" val="229667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skill is Sorting, which allows you to arrange data in ways that are easier to analyze. You can Sort by clicking on Data in the Ribbon, then Sort. Select which column you would like to sort by, then the order you would like it sorted by (for instance, sort the cell values alphabetically, A to Z). </a:t>
            </a:r>
          </a:p>
          <a:p>
            <a:endParaRPr lang="en-US" dirty="0"/>
          </a:p>
          <a:p>
            <a:r>
              <a:rPr lang="en-US" dirty="0"/>
              <a:t>Suggested Sort exercises:</a:t>
            </a:r>
          </a:p>
          <a:p>
            <a:pPr marL="171450" indent="-171450">
              <a:buFont typeface="Arial" panose="020B0604020202020204" pitchFamily="34" charset="0"/>
              <a:buChar char="•"/>
            </a:pPr>
            <a:r>
              <a:rPr lang="en-US" dirty="0"/>
              <a:t>Sort the spreadsheet by Grave Number. What is the smallest grave number? 1098</a:t>
            </a:r>
          </a:p>
          <a:p>
            <a:pPr marL="171450" indent="-171450">
              <a:buFont typeface="Arial" panose="020B0604020202020204" pitchFamily="34" charset="0"/>
              <a:buChar char="•"/>
            </a:pPr>
            <a:r>
              <a:rPr lang="en-US" dirty="0"/>
              <a:t>Sort the spreadsheet by Name, alphabetically. How many Unknown burials are there? 385 (376 singular Unknowns, plus five Unknown men, two Unknown children, and two Unknown infants)</a:t>
            </a:r>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279792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let’s use the spreadsheet to explore a bit more about what life was like for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at this time. Sort the spreadsheet by Complaint or Cause of Death.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are some of the most common causes of death? </a:t>
            </a:r>
          </a:p>
          <a:p>
            <a:r>
              <a:rPr lang="en-US" sz="1100" i="1" kern="1200" dirty="0">
                <a:solidFill>
                  <a:schemeClr val="tx1"/>
                </a:solidFill>
                <a:effectLst/>
                <a:latin typeface="+mn-lt"/>
                <a:ea typeface="+mn-ea"/>
                <a:cs typeface="+mn-cs"/>
              </a:rPr>
              <a:t>Allow students time to read through list – Consumption and Diarrhea are the most common, but many others have a number of entries.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Cholera, dysentery, diarrhea, and typhoid fever are all spread by contaminated food and water and can be prevented by proper sanitation.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Consumption, phthisis, and scrofula are all now known as tuberculosis, and along with pneumonia and whooping cough are spread through the air.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Ask: What inferences can you make about what people’s lives were like at this time, based on the most common causes of death?</a:t>
            </a:r>
          </a:p>
          <a:p>
            <a:r>
              <a:rPr lang="en-US" sz="1100" i="1" kern="1200" dirty="0">
                <a:solidFill>
                  <a:schemeClr val="tx1"/>
                </a:solidFill>
                <a:effectLst/>
                <a:latin typeface="+mn-lt"/>
                <a:ea typeface="+mn-ea"/>
                <a:cs typeface="+mn-cs"/>
              </a:rPr>
              <a:t>Responses will vary, but may include: sanitation was poor, people lived in close quarters, there was very little prenatal care, antibiotics and vaccines did not exist yet. </a:t>
            </a:r>
            <a:endParaRPr lang="en-US" sz="1100" kern="1200" dirty="0">
              <a:solidFill>
                <a:schemeClr val="tx1"/>
              </a:solidFill>
              <a:effectLst/>
              <a:latin typeface="+mn-lt"/>
              <a:ea typeface="+mn-ea"/>
              <a:cs typeface="+mn-cs"/>
            </a:endParaRP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Photo: </a:t>
            </a:r>
            <a:r>
              <a:rPr lang="en-US" sz="1100" i="1" kern="1200" dirty="0">
                <a:solidFill>
                  <a:schemeClr val="tx1"/>
                </a:solidFill>
                <a:effectLst/>
                <a:latin typeface="+mn-lt"/>
                <a:ea typeface="+mn-ea"/>
                <a:cs typeface="+mn-cs"/>
              </a:rPr>
              <a:t>Full-length portrait of an elderly African American man seated with a cane, facing front</a:t>
            </a:r>
            <a:r>
              <a:rPr lang="en-US" sz="1100" kern="1200" dirty="0">
                <a:solidFill>
                  <a:schemeClr val="tx1"/>
                </a:solidFill>
                <a:effectLst/>
                <a:latin typeface="+mn-lt"/>
                <a:ea typeface="+mn-ea"/>
                <a:cs typeface="+mn-cs"/>
              </a:rPr>
              <a:t>. Photograph. Between 1860-1870. Library of Congress. </a:t>
            </a:r>
            <a:r>
              <a:rPr lang="en-US" sz="1100" u="sng" kern="1200" dirty="0">
                <a:solidFill>
                  <a:schemeClr val="tx1"/>
                </a:solidFill>
                <a:effectLst/>
                <a:latin typeface="+mn-lt"/>
                <a:ea typeface="+mn-ea"/>
                <a:cs typeface="+mn-cs"/>
              </a:rPr>
              <a:t>https://www.loc.gov/item/2010647828/</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11</a:t>
            </a:fld>
            <a:endParaRPr lang="en-US"/>
          </a:p>
        </p:txBody>
      </p:sp>
    </p:spTree>
    <p:extLst>
      <p:ext uri="{BB962C8B-B14F-4D97-AF65-F5344CB8AC3E}">
        <p14:creationId xmlns:p14="http://schemas.microsoft.com/office/powerpoint/2010/main" val="311084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sort the spreadsheet by Address.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are some common locations? </a:t>
            </a:r>
            <a:r>
              <a:rPr lang="en-US" sz="1100" i="1" kern="1200" dirty="0">
                <a:solidFill>
                  <a:schemeClr val="tx1"/>
                </a:solidFill>
                <a:effectLst/>
                <a:latin typeface="+mn-lt"/>
                <a:ea typeface="+mn-ea"/>
                <a:cs typeface="+mn-cs"/>
              </a:rPr>
              <a:t>Allow students time to read through list - the four most common locations are Claremont Cemetery, East Capitol Street Barracks, Freedmen’s Hospital, and </a:t>
            </a:r>
            <a:r>
              <a:rPr lang="en-US" sz="1100" i="1" kern="1200" dirty="0" err="1">
                <a:solidFill>
                  <a:schemeClr val="tx1"/>
                </a:solidFill>
                <a:effectLst/>
                <a:latin typeface="+mn-lt"/>
                <a:ea typeface="+mn-ea"/>
                <a:cs typeface="+mn-cs"/>
              </a:rPr>
              <a:t>Giesboro</a:t>
            </a:r>
            <a:r>
              <a:rPr lang="en-US" sz="1100" i="1" kern="1200" dirty="0">
                <a:solidFill>
                  <a:schemeClr val="tx1"/>
                </a:solidFill>
                <a:effectLst/>
                <a:latin typeface="+mn-lt"/>
                <a:ea typeface="+mn-ea"/>
                <a:cs typeface="+mn-cs"/>
              </a:rPr>
              <a:t> Cemetery.</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Those from Claremont Cemetery and </a:t>
            </a:r>
            <a:r>
              <a:rPr lang="en-US" sz="1100" kern="1200" dirty="0" err="1">
                <a:solidFill>
                  <a:schemeClr val="tx1"/>
                </a:solidFill>
                <a:effectLst/>
                <a:latin typeface="+mn-lt"/>
                <a:ea typeface="+mn-ea"/>
                <a:cs typeface="+mn-cs"/>
              </a:rPr>
              <a:t>Giesboro</a:t>
            </a:r>
            <a:r>
              <a:rPr lang="en-US" sz="1100" kern="1200" dirty="0">
                <a:solidFill>
                  <a:schemeClr val="tx1"/>
                </a:solidFill>
                <a:effectLst/>
                <a:latin typeface="+mn-lt"/>
                <a:ea typeface="+mn-ea"/>
                <a:cs typeface="+mn-cs"/>
              </a:rPr>
              <a:t> Cemetery are </a:t>
            </a:r>
            <a:r>
              <a:rPr lang="en-US" sz="1100" kern="1200" dirty="0" err="1">
                <a:solidFill>
                  <a:schemeClr val="tx1"/>
                </a:solidFill>
                <a:effectLst/>
                <a:latin typeface="+mn-lt"/>
                <a:ea typeface="+mn-ea"/>
                <a:cs typeface="+mn-cs"/>
              </a:rPr>
              <a:t>reinterments</a:t>
            </a:r>
            <a:r>
              <a:rPr lang="en-US" sz="1100" kern="1200" dirty="0">
                <a:solidFill>
                  <a:schemeClr val="tx1"/>
                </a:solidFill>
                <a:effectLst/>
                <a:latin typeface="+mn-lt"/>
                <a:ea typeface="+mn-ea"/>
                <a:cs typeface="+mn-cs"/>
              </a:rPr>
              <a:t>, moved to Arlington National Cemetery to deal with overcrowding.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East Capitol Street Barracks was one of the tenements operated by the Freedmen’s Bureau to provide more affordable housing for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Freedmen’s Hospital was operated by the Freedmen’s Bureau, and in 1868 it became a teaching hospital for the Howard University medical school.</a:t>
            </a:r>
          </a:p>
          <a:p>
            <a:pPr marL="0" indent="0">
              <a:buFont typeface="Arial" panose="020B0604020202020204" pitchFamily="34" charset="0"/>
              <a:buNone/>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could a historian learn from the location of someone’s death?</a:t>
            </a:r>
          </a:p>
          <a:p>
            <a:r>
              <a:rPr lang="en-US" sz="1100" i="1" kern="1200" dirty="0">
                <a:solidFill>
                  <a:schemeClr val="tx1"/>
                </a:solidFill>
                <a:effectLst/>
                <a:latin typeface="+mn-lt"/>
                <a:ea typeface="+mn-ea"/>
                <a:cs typeface="+mn-cs"/>
              </a:rPr>
              <a:t>Responses will vary, but may include: an individual’s race, wealth/social status, social connections</a:t>
            </a:r>
          </a:p>
          <a:p>
            <a:endParaRPr lang="en-US" sz="1100" i="1" kern="1200" dirty="0">
              <a:solidFill>
                <a:schemeClr val="tx1"/>
              </a:solidFill>
              <a:effectLst/>
              <a:latin typeface="+mn-lt"/>
              <a:ea typeface="+mn-ea"/>
              <a:cs typeface="+mn-cs"/>
            </a:endParaRPr>
          </a:p>
          <a:p>
            <a:r>
              <a:rPr lang="en-US" dirty="0"/>
              <a:t>Photo: </a:t>
            </a:r>
            <a:r>
              <a:rPr lang="en-US" sz="1100" kern="1200" dirty="0">
                <a:solidFill>
                  <a:schemeClr val="tx1"/>
                </a:solidFill>
                <a:effectLst/>
                <a:latin typeface="+mn-lt"/>
                <a:ea typeface="+mn-ea"/>
                <a:cs typeface="+mn-cs"/>
              </a:rPr>
              <a:t>Gibson, James F. </a:t>
            </a:r>
            <a:r>
              <a:rPr lang="en-US" sz="1100" i="1" kern="1200" dirty="0">
                <a:solidFill>
                  <a:schemeClr val="tx1"/>
                </a:solidFill>
                <a:effectLst/>
                <a:latin typeface="+mn-lt"/>
                <a:ea typeface="+mn-ea"/>
                <a:cs typeface="+mn-cs"/>
              </a:rPr>
              <a:t>Cumberland Landing, Va. Group of "contrabands" at </a:t>
            </a:r>
            <a:r>
              <a:rPr lang="en-US" sz="1100" i="1" kern="1200" dirty="0" err="1">
                <a:solidFill>
                  <a:schemeClr val="tx1"/>
                </a:solidFill>
                <a:effectLst/>
                <a:latin typeface="+mn-lt"/>
                <a:ea typeface="+mn-ea"/>
                <a:cs typeface="+mn-cs"/>
              </a:rPr>
              <a:t>Foller's</a:t>
            </a:r>
            <a:r>
              <a:rPr lang="en-US" sz="1100" i="1" kern="1200" dirty="0">
                <a:solidFill>
                  <a:schemeClr val="tx1"/>
                </a:solidFill>
                <a:effectLst/>
                <a:latin typeface="+mn-lt"/>
                <a:ea typeface="+mn-ea"/>
                <a:cs typeface="+mn-cs"/>
              </a:rPr>
              <a:t> house</a:t>
            </a:r>
            <a:r>
              <a:rPr lang="en-US" sz="1100" kern="1200" dirty="0">
                <a:solidFill>
                  <a:schemeClr val="tx1"/>
                </a:solidFill>
                <a:effectLst/>
                <a:latin typeface="+mn-lt"/>
                <a:ea typeface="+mn-ea"/>
                <a:cs typeface="+mn-cs"/>
              </a:rPr>
              <a:t>. Photograph. Cumberland Landing, Virginia, 1862. Library of Congress.</a:t>
            </a:r>
          </a:p>
          <a:p>
            <a:r>
              <a:rPr lang="en-US" sz="1100" u="sng" kern="1200" dirty="0">
                <a:solidFill>
                  <a:schemeClr val="tx1"/>
                </a:solidFill>
                <a:effectLst/>
                <a:latin typeface="+mn-lt"/>
                <a:ea typeface="+mn-ea"/>
                <a:cs typeface="+mn-cs"/>
              </a:rPr>
              <a:t>https://www.loc.gov/item/2018666163/</a:t>
            </a:r>
            <a:endParaRPr lang="en-US" dirty="0"/>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12</a:t>
            </a:fld>
            <a:endParaRPr lang="en-US"/>
          </a:p>
        </p:txBody>
      </p:sp>
    </p:spTree>
    <p:extLst>
      <p:ext uri="{BB962C8B-B14F-4D97-AF65-F5344CB8AC3E}">
        <p14:creationId xmlns:p14="http://schemas.microsoft.com/office/powerpoint/2010/main" val="112795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While we know little about those buried in Section 27, their lives should not be forgotten. To honor their memory, select an individual on the burial record spreadsheet and write a short obituary that includes the following information: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Name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Date of Burial</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Grave number</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Age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Address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Cause of Death</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Most obituaries include some information about the person’s life, but since we do not have that information, write a paragraph that describes one historic event that happened during the person’s lifetime, and how that event may have affected this person’s life. </a:t>
            </a:r>
          </a:p>
        </p:txBody>
      </p:sp>
      <p:sp>
        <p:nvSpPr>
          <p:cNvPr id="4" name="Slide Number Placeholder 3"/>
          <p:cNvSpPr>
            <a:spLocks noGrp="1"/>
          </p:cNvSpPr>
          <p:nvPr>
            <p:ph type="sldNum" sz="quarter" idx="5"/>
          </p:nvPr>
        </p:nvSpPr>
        <p:spPr/>
        <p:txBody>
          <a:bodyPr/>
          <a:lstStyle/>
          <a:p>
            <a:fld id="{F053B4BD-CDB2-474B-878E-09814A216951}" type="slidenum">
              <a:rPr lang="en-US" smtClean="0"/>
              <a:t>13</a:t>
            </a:fld>
            <a:endParaRPr lang="en-US"/>
          </a:p>
        </p:txBody>
      </p:sp>
    </p:spTree>
    <p:extLst>
      <p:ext uri="{BB962C8B-B14F-4D97-AF65-F5344CB8AC3E}">
        <p14:creationId xmlns:p14="http://schemas.microsoft.com/office/powerpoint/2010/main" val="424097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the years surrounding the Civil War, the status of former slaves or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was very uncertain. At the start of the Civil War, the U.S. Congress passed laws declaring that the U.S. Army could confiscate Confederate property – including slaves – and forbidding the return of slaves to Confederate slaveowners. Because of this, many enslaved people escaped to the protection of the Army and the North. They were considered “contraband” (smuggled, or illegally taken goods) and often lived in camps around Union forts.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President Abraham Lincoln issued the Emancipation Proclamation in 1863, which freed all enslaved people in the Confederacy. However, enslaved people in Union slave-owning states (Delaware, Maryland, Kentucky, and Missouri) were not yet free. Slavery was not abolished nationwide until the 13</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 was passed in 1865.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14</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 which was passed in 1868, granted citizenship to all people born or naturalized in the United States – including formerly enslaved people – and guaranteed all citizens equal protection of the law.</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In 1870, the 15</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 was passed, which prohibited the federal government and each state from denying a citizen the right to vote based on that person’s “race, color, or previous condition of servitude.”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Despite the provisions of the 13th, 14th, and 15th amendments, many states passed laws known as “Black Codes” that heavily restricted the rights and liberties of African Americans. Even in states that had strongly opposed slavery, many public spaces, institutions, and neighborhoods were segregated and African Americans faced intense discrimination and prejudice.</a:t>
            </a:r>
          </a:p>
          <a:p>
            <a:r>
              <a:rPr lang="en-US" sz="1100" kern="1200" dirty="0">
                <a:solidFill>
                  <a:schemeClr val="tx1"/>
                </a:solidFill>
                <a:effectLst/>
                <a:latin typeface="+mn-lt"/>
                <a:ea typeface="+mn-ea"/>
                <a:cs typeface="+mn-cs"/>
              </a:rPr>
              <a:t> </a:t>
            </a:r>
            <a:endParaRPr lang="en-US" dirty="0"/>
          </a:p>
          <a:p>
            <a:r>
              <a:rPr lang="en-US" dirty="0"/>
              <a:t>Illustration: </a:t>
            </a:r>
            <a:r>
              <a:rPr lang="en-US" sz="1100" b="0" i="1" kern="1200" dirty="0">
                <a:solidFill>
                  <a:schemeClr val="tx1"/>
                </a:solidFill>
                <a:effectLst/>
                <a:latin typeface="+mn-lt"/>
                <a:ea typeface="+mn-ea"/>
                <a:cs typeface="+mn-cs"/>
              </a:rPr>
              <a:t>Negroes leaving their home by boat; Civil War. </a:t>
            </a:r>
            <a:r>
              <a:rPr lang="en-US" sz="1100" b="0" i="0" kern="1200" dirty="0">
                <a:solidFill>
                  <a:schemeClr val="tx1"/>
                </a:solidFill>
                <a:effectLst/>
                <a:latin typeface="+mn-lt"/>
                <a:ea typeface="+mn-ea"/>
                <a:cs typeface="+mn-cs"/>
              </a:rPr>
              <a:t>Illustration. 1864. Library of Congress. https://www.loc.gov/item/2007675634/</a:t>
            </a:r>
            <a:endParaRPr lang="en-US" i="0"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120373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To assist former slaves as they established their new lives as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the government created the Bureau of Refugees, Freedmen, and Abandoned Lands (commonly known as the Freedmen’s Bureau). The Freedmen’s Bureau took on a number of tasks, including building hospitals, supporting education efforts, helping families reunite after the war, and providing legal assistance. However, President Andrew Johnson and other white southerners in Congress opposed many of the Bureau’s goals and limited its funding, so it was not as effective as its organizers hoped.</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Illustration: </a:t>
            </a:r>
            <a:r>
              <a:rPr lang="en-US" sz="1100" kern="1200" dirty="0">
                <a:solidFill>
                  <a:schemeClr val="tx1"/>
                </a:solidFill>
                <a:effectLst/>
                <a:latin typeface="+mn-lt"/>
                <a:ea typeface="+mn-ea"/>
                <a:cs typeface="+mn-cs"/>
              </a:rPr>
              <a:t>Taylor, James E. </a:t>
            </a:r>
            <a:r>
              <a:rPr lang="en-US" sz="1100" i="1" kern="1200" dirty="0">
                <a:solidFill>
                  <a:schemeClr val="tx1"/>
                </a:solidFill>
                <a:effectLst/>
                <a:latin typeface="+mn-lt"/>
                <a:ea typeface="+mn-ea"/>
                <a:cs typeface="+mn-cs"/>
              </a:rPr>
              <a:t>Glimpses at the Freedmen's Bureau. Issuing rations to the old and sick / from a sketch by our special artist, Jas. E. Taylor.</a:t>
            </a:r>
            <a:r>
              <a:rPr lang="en-US" sz="1100" kern="1200" dirty="0">
                <a:solidFill>
                  <a:schemeClr val="tx1"/>
                </a:solidFill>
                <a:effectLst/>
                <a:latin typeface="+mn-lt"/>
                <a:ea typeface="+mn-ea"/>
                <a:cs typeface="+mn-cs"/>
              </a:rPr>
              <a:t> Illustration. Richmond, Virginia, 1866. Library of Congress. </a:t>
            </a:r>
            <a:r>
              <a:rPr lang="en-US" sz="1100" u="sng" kern="1200" dirty="0">
                <a:solidFill>
                  <a:schemeClr val="tx1"/>
                </a:solidFill>
                <a:effectLst/>
                <a:latin typeface="+mn-lt"/>
                <a:ea typeface="+mn-ea"/>
                <a:cs typeface="+mn-cs"/>
              </a:rPr>
              <a:t>https://www.loc.gov/item/2009633700/</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366007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One of the ways the federal government took responsibility for supporting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was to provide burial assistance. Depending on a family’s financial needs, this could include just providing a coffin and headstone, assisting with transporting remains to a private burial ground, or burial in a national cemetery.</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National cemeteries, including Arlington National Cemetery, were created during the Civil War to accommodate the thousands of Union soldiers who died in battle or in military hospitals. At that time, most families preferred to bury their loved ones in a private cemetery close to home, and national cemeteries were mostly used when the family of a soldier was too poor to afford a proper burial.</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Burials at Arlington National Cemetery began along the cemetery’s northern edge, in an area known today as Section 27. The first burials were of white Union soldiers, but soon white government employees and dependents were included, and then black Union soldiers.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 Since contrabands and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fell under the care of the federal government through the Army and Freedmen’s Bureau, those who lived and died around Washington, D.C. and were too poor to afford burial in a private cemetery could be buried at Arlington National Cemetery. This only occurred from 1864-1867; after 1867 the cemetery was reserved for military burials.</a:t>
            </a:r>
          </a:p>
          <a:p>
            <a:r>
              <a:rPr lang="en-US" sz="1100" kern="1200" dirty="0">
                <a:solidFill>
                  <a:schemeClr val="tx1"/>
                </a:solidFill>
                <a:effectLst/>
                <a:latin typeface="+mn-lt"/>
                <a:ea typeface="+mn-ea"/>
                <a:cs typeface="+mn-cs"/>
              </a:rPr>
              <a:t> </a:t>
            </a:r>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Photo: Russell, Andrew Joseph. </a:t>
            </a:r>
            <a:r>
              <a:rPr lang="en-US" i="1" dirty="0"/>
              <a:t>Cemetery at Arlington, Virginia. </a:t>
            </a:r>
            <a:r>
              <a:rPr lang="en-US" dirty="0"/>
              <a:t>Photograph. June 29, 1864. Norfolk, Virginia: Chrysler Museum of Art. https://chrysler.emuseum.com/objects/10128/cemetery-at-arlington-virginia</a:t>
            </a: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101805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We know very little about the specific lives of the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buried in Section 27, but let’s discuss what conditions were like for African Americans in general in the years surrounding the Civil War.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 the Union Army marched south, freed slaves had to decide – should they remain where they were, since that was their home and they were more sure of being able to provide food and shelter for their families? Or should they move to the North or West, where they knew they would no longer be slaves, but may not have a place to live or work? In Washington, D.C., the African American population tripled between 1860-1870 as thousands of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sought protection from the Army and federal government and the opportunity to start a new life.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To accommodate the sudden rise in population, the Freedmen’s Bureau converted Army barracks in Washington D.C. into tenements and operated government farms in Maryland and Virginia where families could live and work.  In 1864, a Freedman’s Village and farm were built on land that was later incorporated into Arlington National Cemetery – ironically, the residents of the Freedman’s Village were buried at other cemeteries and are not the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in Section 27.</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Illustration: </a:t>
            </a:r>
            <a:r>
              <a:rPr lang="en-US" sz="1100" i="1" kern="1200" dirty="0">
                <a:solidFill>
                  <a:schemeClr val="tx1"/>
                </a:solidFill>
                <a:effectLst/>
                <a:latin typeface="+mn-lt"/>
                <a:ea typeface="+mn-ea"/>
                <a:cs typeface="+mn-cs"/>
              </a:rPr>
              <a:t>The effects of the proclamation - freed Negroes coming into our lines at Newbern, North Carolina.</a:t>
            </a:r>
            <a:r>
              <a:rPr lang="en-US" sz="1100" kern="1200" dirty="0">
                <a:solidFill>
                  <a:schemeClr val="tx1"/>
                </a:solidFill>
                <a:effectLst/>
                <a:latin typeface="+mn-lt"/>
                <a:ea typeface="+mn-ea"/>
                <a:cs typeface="+mn-cs"/>
              </a:rPr>
              <a:t> Illustration. New Bern, North Carolina, 1863. Library of Congress. </a:t>
            </a:r>
            <a:r>
              <a:rPr lang="en-US" sz="1100" u="sng" kern="1200" dirty="0">
                <a:solidFill>
                  <a:schemeClr val="tx1"/>
                </a:solidFill>
                <a:effectLst/>
                <a:latin typeface="+mn-lt"/>
                <a:ea typeface="+mn-ea"/>
                <a:cs typeface="+mn-cs"/>
              </a:rPr>
              <a:t>https://www.loc.gov/item/95501775/</a:t>
            </a:r>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a:p>
        </p:txBody>
      </p:sp>
    </p:spTree>
    <p:extLst>
      <p:ext uri="{BB962C8B-B14F-4D97-AF65-F5344CB8AC3E}">
        <p14:creationId xmlns:p14="http://schemas.microsoft.com/office/powerpoint/2010/main" val="296049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Like many white Americans, African Americans throughout the United States built communities centered around churches. Attending church was both a religious and a social activity. Families gathered at church to worship, but also to organize for civil rights activism, education efforts, and job training.</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African Americans also highly valued literacy and education. Many African American communities worked with the Freedmen’s Bureau and Northern aid societies to build schools and recruit teachers, and African American voters and legislators advocated for some of the first public school systems in the United States. A number of universities for African Americans were also established, including Washington, D.C.’s Howard University in 1867, named after General Oliver Otis Howard, the Commissioner of the Freedmen’s Bureau.</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Illustration: </a:t>
            </a:r>
            <a:r>
              <a:rPr lang="en-US" sz="1100" kern="1200" dirty="0" err="1">
                <a:solidFill>
                  <a:schemeClr val="tx1"/>
                </a:solidFill>
                <a:effectLst/>
                <a:latin typeface="+mn-lt"/>
                <a:ea typeface="+mn-ea"/>
                <a:cs typeface="+mn-cs"/>
              </a:rPr>
              <a:t>Waud</a:t>
            </a:r>
            <a:r>
              <a:rPr lang="en-US" sz="1100" kern="1200" dirty="0">
                <a:solidFill>
                  <a:schemeClr val="tx1"/>
                </a:solidFill>
                <a:effectLst/>
                <a:latin typeface="+mn-lt"/>
                <a:ea typeface="+mn-ea"/>
                <a:cs typeface="+mn-cs"/>
              </a:rPr>
              <a:t>, Alfred R. </a:t>
            </a:r>
            <a:r>
              <a:rPr lang="en-US" sz="1100" i="1" kern="1200" dirty="0">
                <a:solidFill>
                  <a:schemeClr val="tx1"/>
                </a:solidFill>
                <a:effectLst/>
                <a:latin typeface="+mn-lt"/>
                <a:ea typeface="+mn-ea"/>
                <a:cs typeface="+mn-cs"/>
              </a:rPr>
              <a:t>"Zion" school for colored children, Charleston, South Carolina / from a sketch by A.R. </a:t>
            </a:r>
            <a:r>
              <a:rPr lang="en-US" sz="1100" i="1" kern="1200" dirty="0" err="1">
                <a:solidFill>
                  <a:schemeClr val="tx1"/>
                </a:solidFill>
                <a:effectLst/>
                <a:latin typeface="+mn-lt"/>
                <a:ea typeface="+mn-ea"/>
                <a:cs typeface="+mn-cs"/>
              </a:rPr>
              <a:t>Waud</a:t>
            </a:r>
            <a:r>
              <a:rPr lang="en-US" sz="1100" i="1" kern="1200" dirty="0">
                <a:solidFill>
                  <a:schemeClr val="tx1"/>
                </a:solidFill>
                <a:effectLst/>
                <a:latin typeface="+mn-lt"/>
                <a:ea typeface="+mn-ea"/>
                <a:cs typeface="+mn-cs"/>
              </a:rPr>
              <a:t>.</a:t>
            </a:r>
            <a:r>
              <a:rPr lang="en-US" sz="1100" kern="1200" dirty="0">
                <a:solidFill>
                  <a:schemeClr val="tx1"/>
                </a:solidFill>
                <a:effectLst/>
                <a:latin typeface="+mn-lt"/>
                <a:ea typeface="+mn-ea"/>
                <a:cs typeface="+mn-cs"/>
              </a:rPr>
              <a:t> Illustration. Charleston, South Carolina, 1866. Library of Congress. </a:t>
            </a:r>
            <a:r>
              <a:rPr lang="en-US" sz="1100" u="sng" kern="1200" dirty="0">
                <a:solidFill>
                  <a:schemeClr val="tx1"/>
                </a:solidFill>
                <a:effectLst/>
                <a:latin typeface="+mn-lt"/>
                <a:ea typeface="+mn-ea"/>
                <a:cs typeface="+mn-cs"/>
              </a:rPr>
              <a:t>https://www.loc.gov/item/97501517/</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119726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Though slavery had been abolished, African Americans still faced intense discrimination and prejudice. Institutions such as schools, hospitals, and churches were segregated, as well as public transportation systems and neighborhoods. Individual states passed laws known as Black Codes that restricted the rights of African Americans and made them easy targets for arrest. Since the 13</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 still allowed for slavery and involuntary servitude as punishment for a crime, many African Americans were forced back into unpaid hard labor for “crimes” as minor as not having a job or being outside at night. Several states also had policies of “forcible apprenticeship,” which allowed former slaveowners to retain African American children as “apprentices” if their parents were impoverished. The Freedmen’s Bureau maintained records of assaults committed against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and assisted with legal advocacy for African Americans, but it would be many years before African Americans would receive equal standing under the law.</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Illustration: </a:t>
            </a:r>
            <a:r>
              <a:rPr lang="en-US" sz="1100" i="1" kern="1200" dirty="0">
                <a:solidFill>
                  <a:schemeClr val="tx1"/>
                </a:solidFill>
                <a:effectLst/>
                <a:latin typeface="+mn-lt"/>
                <a:ea typeface="+mn-ea"/>
                <a:cs typeface="+mn-cs"/>
              </a:rPr>
              <a:t>Preparing for the reception of the president. The chain gang convicts cleaning the streets of Richmond.</a:t>
            </a:r>
            <a:r>
              <a:rPr lang="en-US" sz="1100" kern="1200" dirty="0">
                <a:solidFill>
                  <a:schemeClr val="tx1"/>
                </a:solidFill>
                <a:effectLst/>
                <a:latin typeface="+mn-lt"/>
                <a:ea typeface="+mn-ea"/>
                <a:cs typeface="+mn-cs"/>
              </a:rPr>
              <a:t> Illustration. Richmond, Virginia, 1877. Library of Congress. </a:t>
            </a:r>
            <a:r>
              <a:rPr lang="en-US" sz="1100" u="sng" kern="1200" dirty="0">
                <a:solidFill>
                  <a:schemeClr val="tx1"/>
                </a:solidFill>
                <a:effectLst/>
                <a:latin typeface="+mn-lt"/>
                <a:ea typeface="+mn-ea"/>
                <a:cs typeface="+mn-cs"/>
              </a:rPr>
              <a:t>https://www.loc.gov/item/94502949/</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359093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burial records available for those buried in Section 27 of Arlington National Cemetery can also give some insight into what life was like specifically for the poorest </a:t>
            </a:r>
            <a:r>
              <a:rPr lang="en-US" dirty="0" err="1"/>
              <a:t>freedpeople</a:t>
            </a:r>
            <a:r>
              <a:rPr lang="en-US" dirty="0"/>
              <a:t> living in and around Washington, D.C. It should be noted that these records are incomplete and may have errors, as remains were sometimes moved and grave markers replaced multiple times, and cemetery administrators did not prioritize records management for poor civilians.</a:t>
            </a:r>
          </a:p>
          <a:p>
            <a:endParaRPr lang="en-US" dirty="0"/>
          </a:p>
          <a:p>
            <a:r>
              <a:rPr lang="en-US" dirty="0"/>
              <a:t>On the record spreadsheet, there are columns for the name of the deceased, date of death or burial, grave number, age, complaint or cause of death, address where the body was picked up for burial, and additional notes. Not all records have an entry in each column.</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a:p>
        </p:txBody>
      </p:sp>
    </p:spTree>
    <p:extLst>
      <p:ext uri="{BB962C8B-B14F-4D97-AF65-F5344CB8AC3E}">
        <p14:creationId xmlns:p14="http://schemas.microsoft.com/office/powerpoint/2010/main" val="86975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mainly going to use two spreadsheet skills while looking at the data in this record. First is the “Find” feature. Find allows you to search the spreadsheet for a specific word or phrase. You can open Find by holding down </a:t>
            </a:r>
            <a:r>
              <a:rPr lang="en-US" dirty="0" err="1"/>
              <a:t>Ctrl+F</a:t>
            </a:r>
            <a:r>
              <a:rPr lang="en-US" dirty="0"/>
              <a:t> or clicking “Find &amp; Select” on the far-right of the Toolbar. </a:t>
            </a:r>
          </a:p>
          <a:p>
            <a:endParaRPr lang="en-US" dirty="0"/>
          </a:p>
          <a:p>
            <a:r>
              <a:rPr lang="en-US" dirty="0"/>
              <a:t>Suggested Find exercises:</a:t>
            </a:r>
          </a:p>
          <a:p>
            <a:pPr marL="171450" indent="-171450">
              <a:buFont typeface="Arial" panose="020B0604020202020204" pitchFamily="34" charset="0"/>
              <a:buChar char="•"/>
            </a:pPr>
            <a:r>
              <a:rPr lang="en-US" dirty="0"/>
              <a:t>Use Find to look up whether anyone on the burial record has the same last name as you. Responses will vary</a:t>
            </a:r>
          </a:p>
          <a:p>
            <a:pPr marL="171450" indent="-171450">
              <a:buFont typeface="Arial" panose="020B0604020202020204" pitchFamily="34" charset="0"/>
              <a:buChar char="•"/>
            </a:pPr>
            <a:r>
              <a:rPr lang="en-US" dirty="0"/>
              <a:t>Use Find to look up Elizabeth Couch’s age. 101</a:t>
            </a:r>
          </a:p>
          <a:p>
            <a:pPr marL="171450" indent="-171450">
              <a:buFont typeface="Arial" panose="020B0604020202020204" pitchFamily="34" charset="0"/>
              <a:buChar char="•"/>
            </a:pPr>
            <a:r>
              <a:rPr lang="en-US" dirty="0"/>
              <a:t>Use Find to look up Casey Muddy’s cause of death. “taken sick 4th July from drinking ice water”</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362340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defRPr>
            </a:lvl1p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defRPr>
            </a:lvl1pPr>
          </a:lstStyle>
          <a:p>
            <a:fld id="{AA29CF9D-5D84-4C0E-B2A4-2DEB9C394089}" type="slidenum">
              <a:rPr lang="en-US" smtClean="0"/>
              <a:t>‹#›</a:t>
            </a:fld>
            <a:endParaRPr lang="en-US"/>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mn-lt"/>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mn-lt"/>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mn-lt"/>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ws of white headstones in a cemetery with a tree with pink blossoms. ">
            <a:extLst>
              <a:ext uri="{FF2B5EF4-FFF2-40B4-BE49-F238E27FC236}">
                <a16:creationId xmlns:a16="http://schemas.microsoft.com/office/drawing/2014/main" id="{B92D36A5-B528-0C48-BF6C-121C913CBE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5911"/>
          <a:stretch/>
        </p:blipFill>
        <p:spPr>
          <a:xfrm>
            <a:off x="0" y="0"/>
            <a:ext cx="915668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9049" y="-1"/>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39055" y="363444"/>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164616" y="391168"/>
            <a:ext cx="254000" cy="228600"/>
          </a:xfrm>
          <a:prstGeom prst="rect">
            <a:avLst/>
          </a:prstGeom>
        </p:spPr>
      </p:pic>
      <p:sp>
        <p:nvSpPr>
          <p:cNvPr id="2" name="TextBox 1">
            <a:extLst>
              <a:ext uri="{FF2B5EF4-FFF2-40B4-BE49-F238E27FC236}">
                <a16:creationId xmlns:a16="http://schemas.microsoft.com/office/drawing/2014/main" id="{0507BC0C-3D73-49EF-91DD-AD1200F6BE7E}"/>
              </a:ext>
            </a:extLst>
          </p:cNvPr>
          <p:cNvSpPr txBox="1"/>
          <p:nvPr/>
        </p:nvSpPr>
        <p:spPr>
          <a:xfrm>
            <a:off x="9049" y="274635"/>
            <a:ext cx="9144000" cy="461665"/>
          </a:xfrm>
          <a:prstGeom prst="rect">
            <a:avLst/>
          </a:prstGeom>
          <a:noFill/>
        </p:spPr>
        <p:txBody>
          <a:bodyPr wrap="square" rtlCol="0">
            <a:spAutoFit/>
          </a:bodyPr>
          <a:lstStyle/>
          <a:p>
            <a:pPr algn="ctr"/>
            <a:r>
              <a:rPr lang="en-US" sz="2400" b="1" i="1" spc="400" dirty="0">
                <a:solidFill>
                  <a:schemeClr val="bg1"/>
                </a:solidFill>
                <a:latin typeface="Arial" panose="020B0604020202020204" pitchFamily="34" charset="0"/>
                <a:cs typeface="Arial" panose="020B0604020202020204" pitchFamily="34" charset="0"/>
              </a:rPr>
              <a:t>THE FREEDPEOPLE OF SECTION 27</a:t>
            </a:r>
          </a:p>
        </p:txBody>
      </p:sp>
      <p:sp>
        <p:nvSpPr>
          <p:cNvPr id="10" name="TextBox 9">
            <a:extLst>
              <a:ext uri="{FF2B5EF4-FFF2-40B4-BE49-F238E27FC236}">
                <a16:creationId xmlns:a16="http://schemas.microsoft.com/office/drawing/2014/main" id="{BDD034D5-301C-4960-851D-BE0858ED9FEA}"/>
              </a:ext>
            </a:extLst>
          </p:cNvPr>
          <p:cNvSpPr txBox="1"/>
          <p:nvPr/>
        </p:nvSpPr>
        <p:spPr>
          <a:xfrm>
            <a:off x="539055" y="2110847"/>
            <a:ext cx="8308626" cy="923330"/>
          </a:xfrm>
          <a:prstGeom prst="rect">
            <a:avLst/>
          </a:prstGeom>
          <a:noFill/>
        </p:spPr>
        <p:txBody>
          <a:bodyPr wrap="square" rtlCol="0">
            <a:spAutoFit/>
          </a:bodyPr>
          <a:lstStyle/>
          <a:p>
            <a:pPr algn="ctr"/>
            <a:r>
              <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rPr>
              <a:t>WHAT IS ARLINGTON NATIONAL CEMETERY?</a:t>
            </a:r>
          </a:p>
          <a:p>
            <a:pPr algn="ctr"/>
            <a:endPar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gn="ctr"/>
            <a:r>
              <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rPr>
              <a:t>WHO IS BURIED THERE?</a:t>
            </a:r>
          </a:p>
        </p:txBody>
      </p:sp>
      <p:sp>
        <p:nvSpPr>
          <p:cNvPr id="17" name="TextBox 16">
            <a:extLst>
              <a:ext uri="{FF2B5EF4-FFF2-40B4-BE49-F238E27FC236}">
                <a16:creationId xmlns:a16="http://schemas.microsoft.com/office/drawing/2014/main" id="{23C012FC-CDC2-49D1-B348-2199FBC5F8A5}"/>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18" name="Picture 17">
            <a:extLst>
              <a:ext uri="{FF2B5EF4-FFF2-40B4-BE49-F238E27FC236}">
                <a16:creationId xmlns:a16="http://schemas.microsoft.com/office/drawing/2014/main" id="{EF6D07F8-D1EE-4FC8-952C-EC6941777E94}"/>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318229" y="4678084"/>
            <a:ext cx="220826" cy="260226"/>
          </a:xfrm>
          <a:prstGeom prst="rect">
            <a:avLst/>
          </a:prstGeom>
        </p:spPr>
      </p:pic>
    </p:spTree>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preadsheet with columns for Name, Date of Burial, Grave Number, Age, Cause of Death, and Address.">
            <a:extLst>
              <a:ext uri="{FF2B5EF4-FFF2-40B4-BE49-F238E27FC236}">
                <a16:creationId xmlns:a16="http://schemas.microsoft.com/office/drawing/2014/main" id="{44F96963-FFB7-4202-8B9B-A902E160C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6809"/>
            <a:ext cx="9144000" cy="4805120"/>
          </a:xfrm>
          <a:prstGeom prst="rect">
            <a:avLst/>
          </a:prstGeom>
        </p:spPr>
      </p:pic>
      <p:sp>
        <p:nvSpPr>
          <p:cNvPr id="5" name="Arrow: Right 4">
            <a:extLst>
              <a:ext uri="{FF2B5EF4-FFF2-40B4-BE49-F238E27FC236}">
                <a16:creationId xmlns:a16="http://schemas.microsoft.com/office/drawing/2014/main" id="{79D6E215-D7F6-4569-B45E-EDDBA444689D}"/>
              </a:ext>
              <a:ext uri="{C183D7F6-B498-43B3-948B-1728B52AA6E4}">
                <adec:decorative xmlns:adec="http://schemas.microsoft.com/office/drawing/2017/decorative" xmlns="" val="1"/>
              </a:ext>
            </a:extLst>
          </p:cNvPr>
          <p:cNvSpPr/>
          <p:nvPr/>
        </p:nvSpPr>
        <p:spPr>
          <a:xfrm rot="16200000">
            <a:off x="2827685" y="1123122"/>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BD3C903-8106-4570-9F9F-7F277C0ABBA7}"/>
              </a:ext>
              <a:ext uri="{C183D7F6-B498-43B3-948B-1728B52AA6E4}">
                <adec:decorative xmlns:adec="http://schemas.microsoft.com/office/drawing/2017/decorative" xmlns="" val="1"/>
              </a:ext>
            </a:extLst>
          </p:cNvPr>
          <p:cNvSpPr/>
          <p:nvPr/>
        </p:nvSpPr>
        <p:spPr>
          <a:xfrm rot="16200000">
            <a:off x="982319" y="838201"/>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82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59B6A-799C-044E-8087-29E509B68873}"/>
              </a:ext>
              <a:ext uri="{C183D7F6-B498-43B3-948B-1728B52AA6E4}">
                <adec:decorative xmlns:adec="http://schemas.microsoft.com/office/drawing/2017/decorative" xmlns="" val="1"/>
              </a:ext>
            </a:extLst>
          </p:cNvPr>
          <p:cNvSpPr/>
          <p:nvPr/>
        </p:nvSpPr>
        <p:spPr>
          <a:xfrm>
            <a:off x="-1" y="-1"/>
            <a:ext cx="9144000" cy="513873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2DFFB43-4EC0-6A4A-A1F8-8BBEFE30D8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52153" y="693505"/>
            <a:ext cx="254000" cy="228600"/>
          </a:xfrm>
          <a:prstGeom prst="rect">
            <a:avLst/>
          </a:prstGeom>
        </p:spPr>
      </p:pic>
      <p:sp>
        <p:nvSpPr>
          <p:cNvPr id="20" name="TextBox 19">
            <a:extLst>
              <a:ext uri="{FF2B5EF4-FFF2-40B4-BE49-F238E27FC236}">
                <a16:creationId xmlns:a16="http://schemas.microsoft.com/office/drawing/2014/main" id="{AE45A1FC-CD5F-BF45-A5F8-30E9C94FB36A}"/>
              </a:ext>
              <a:ext uri="{C183D7F6-B498-43B3-948B-1728B52AA6E4}">
                <adec:decorative xmlns:adec="http://schemas.microsoft.com/office/drawing/2017/decorative" xmlns="" val="1"/>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1" name="Picture 20">
            <a:extLst>
              <a:ext uri="{FF2B5EF4-FFF2-40B4-BE49-F238E27FC236}">
                <a16:creationId xmlns:a16="http://schemas.microsoft.com/office/drawing/2014/main" id="{5AE3929F-D603-0B4C-B440-3EF278FA84F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18229" y="4678084"/>
            <a:ext cx="220826" cy="260226"/>
          </a:xfrm>
          <a:prstGeom prst="rect">
            <a:avLst/>
          </a:prstGeom>
        </p:spPr>
      </p:pic>
      <p:sp>
        <p:nvSpPr>
          <p:cNvPr id="14" name="TextBox 13">
            <a:extLst>
              <a:ext uri="{FF2B5EF4-FFF2-40B4-BE49-F238E27FC236}">
                <a16:creationId xmlns:a16="http://schemas.microsoft.com/office/drawing/2014/main" id="{958628DC-793E-4212-A35F-64FF200B33BC}"/>
              </a:ext>
            </a:extLst>
          </p:cNvPr>
          <p:cNvSpPr txBox="1"/>
          <p:nvPr/>
        </p:nvSpPr>
        <p:spPr>
          <a:xfrm>
            <a:off x="724034" y="566580"/>
            <a:ext cx="3730086" cy="461665"/>
          </a:xfrm>
          <a:prstGeom prst="rect">
            <a:avLst/>
          </a:prstGeom>
          <a:noFill/>
        </p:spPr>
        <p:txBody>
          <a:bodyPr wrap="square" rtlCol="0">
            <a:spAutoFit/>
          </a:bodyPr>
          <a:lstStyle/>
          <a:p>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DATA INSIGHTS</a:t>
            </a:r>
          </a:p>
        </p:txBody>
      </p:sp>
      <p:sp>
        <p:nvSpPr>
          <p:cNvPr id="25" name="TextBox 24">
            <a:extLst>
              <a:ext uri="{FF2B5EF4-FFF2-40B4-BE49-F238E27FC236}">
                <a16:creationId xmlns:a16="http://schemas.microsoft.com/office/drawing/2014/main" id="{470141C9-1C6D-42B0-B2CD-7BDEF4A862CF}"/>
              </a:ext>
            </a:extLst>
          </p:cNvPr>
          <p:cNvSpPr txBox="1"/>
          <p:nvPr/>
        </p:nvSpPr>
        <p:spPr>
          <a:xfrm>
            <a:off x="352153" y="1289621"/>
            <a:ext cx="4373217" cy="1554272"/>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were some of the most common causes of death?</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inferences can you make about people’s lives based on these common diseases and causes of death?</a:t>
            </a:r>
          </a:p>
        </p:txBody>
      </p:sp>
      <p:pic>
        <p:nvPicPr>
          <p:cNvPr id="15" name="Picture 14" descr="Sepia-toned photograph of a seated elderly man. He is wearing heavy, ill-fitting clothes and holding a walking stick. ">
            <a:extLst>
              <a:ext uri="{FF2B5EF4-FFF2-40B4-BE49-F238E27FC236}">
                <a16:creationId xmlns:a16="http://schemas.microsoft.com/office/drawing/2014/main" id="{F04753FE-56D4-486F-B263-5F038747A256}"/>
              </a:ext>
            </a:extLst>
          </p:cNvPr>
          <p:cNvPicPr>
            <a:picLocks noChangeAspect="1"/>
          </p:cNvPicPr>
          <p:nvPr/>
        </p:nvPicPr>
        <p:blipFill rotWithShape="1">
          <a:blip r:embed="rId5">
            <a:extLst>
              <a:ext uri="{28A0092B-C50C-407E-A947-70E740481C1C}">
                <a14:useLocalDpi xmlns:a14="http://schemas.microsoft.com/office/drawing/2010/main" val="0"/>
              </a:ext>
            </a:extLst>
          </a:blip>
          <a:srcRect l="6971" t="17867" r="8052" b="19106"/>
          <a:stretch/>
        </p:blipFill>
        <p:spPr>
          <a:xfrm>
            <a:off x="4783415" y="-3"/>
            <a:ext cx="4378770" cy="5148072"/>
          </a:xfrm>
          <a:prstGeom prst="rect">
            <a:avLst/>
          </a:prstGeom>
        </p:spPr>
      </p:pic>
      <p:sp>
        <p:nvSpPr>
          <p:cNvPr id="9" name="TextBox 8">
            <a:extLst>
              <a:ext uri="{FF2B5EF4-FFF2-40B4-BE49-F238E27FC236}">
                <a16:creationId xmlns:a16="http://schemas.microsoft.com/office/drawing/2014/main" id="{A17C1986-3AE9-458A-A8E2-9DD3F86CDE08}"/>
              </a:ext>
            </a:extLst>
          </p:cNvPr>
          <p:cNvSpPr txBox="1"/>
          <p:nvPr/>
        </p:nvSpPr>
        <p:spPr>
          <a:xfrm>
            <a:off x="4760206" y="4738628"/>
            <a:ext cx="2917811"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Portrait of an unidentified African American man. (Library of Congress/between 1860-1870)</a:t>
            </a:r>
          </a:p>
        </p:txBody>
      </p:sp>
    </p:spTree>
    <p:extLst>
      <p:ext uri="{BB962C8B-B14F-4D97-AF65-F5344CB8AC3E}">
        <p14:creationId xmlns:p14="http://schemas.microsoft.com/office/powerpoint/2010/main" val="103932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59B6A-799C-044E-8087-29E509B68873}"/>
              </a:ext>
              <a:ext uri="{C183D7F6-B498-43B3-948B-1728B52AA6E4}">
                <adec:decorative xmlns:adec="http://schemas.microsoft.com/office/drawing/2017/decorative" xmlns="" val="1"/>
              </a:ext>
            </a:extLst>
          </p:cNvPr>
          <p:cNvSpPr/>
          <p:nvPr/>
        </p:nvSpPr>
        <p:spPr>
          <a:xfrm>
            <a:off x="-1" y="-1"/>
            <a:ext cx="9144000" cy="513873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2DFFB43-4EC0-6A4A-A1F8-8BBEFE30D8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52153" y="693505"/>
            <a:ext cx="254000" cy="228600"/>
          </a:xfrm>
          <a:prstGeom prst="rect">
            <a:avLst/>
          </a:prstGeom>
        </p:spPr>
      </p:pic>
      <p:sp>
        <p:nvSpPr>
          <p:cNvPr id="20" name="TextBox 19">
            <a:extLst>
              <a:ext uri="{FF2B5EF4-FFF2-40B4-BE49-F238E27FC236}">
                <a16:creationId xmlns:a16="http://schemas.microsoft.com/office/drawing/2014/main" id="{AE45A1FC-CD5F-BF45-A5F8-30E9C94FB36A}"/>
              </a:ext>
              <a:ext uri="{C183D7F6-B498-43B3-948B-1728B52AA6E4}">
                <adec:decorative xmlns:adec="http://schemas.microsoft.com/office/drawing/2017/decorative" xmlns="" val="1"/>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1" name="Picture 20">
            <a:extLst>
              <a:ext uri="{FF2B5EF4-FFF2-40B4-BE49-F238E27FC236}">
                <a16:creationId xmlns:a16="http://schemas.microsoft.com/office/drawing/2014/main" id="{5AE3929F-D603-0B4C-B440-3EF278FA84F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18229" y="4678084"/>
            <a:ext cx="220826" cy="260226"/>
          </a:xfrm>
          <a:prstGeom prst="rect">
            <a:avLst/>
          </a:prstGeom>
        </p:spPr>
      </p:pic>
      <p:sp>
        <p:nvSpPr>
          <p:cNvPr id="14" name="TextBox 13">
            <a:extLst>
              <a:ext uri="{FF2B5EF4-FFF2-40B4-BE49-F238E27FC236}">
                <a16:creationId xmlns:a16="http://schemas.microsoft.com/office/drawing/2014/main" id="{958628DC-793E-4212-A35F-64FF200B33BC}"/>
              </a:ext>
            </a:extLst>
          </p:cNvPr>
          <p:cNvSpPr txBox="1"/>
          <p:nvPr/>
        </p:nvSpPr>
        <p:spPr>
          <a:xfrm>
            <a:off x="724034" y="566580"/>
            <a:ext cx="3730086" cy="461665"/>
          </a:xfrm>
          <a:prstGeom prst="rect">
            <a:avLst/>
          </a:prstGeom>
          <a:noFill/>
        </p:spPr>
        <p:txBody>
          <a:bodyPr wrap="square" rtlCol="0">
            <a:spAutoFit/>
          </a:bodyPr>
          <a:lstStyle/>
          <a:p>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DATA INSIGHTS</a:t>
            </a:r>
          </a:p>
        </p:txBody>
      </p:sp>
      <p:sp>
        <p:nvSpPr>
          <p:cNvPr id="25" name="TextBox 24">
            <a:extLst>
              <a:ext uri="{FF2B5EF4-FFF2-40B4-BE49-F238E27FC236}">
                <a16:creationId xmlns:a16="http://schemas.microsoft.com/office/drawing/2014/main" id="{470141C9-1C6D-42B0-B2CD-7BDEF4A862CF}"/>
              </a:ext>
            </a:extLst>
          </p:cNvPr>
          <p:cNvSpPr txBox="1"/>
          <p:nvPr/>
        </p:nvSpPr>
        <p:spPr>
          <a:xfrm>
            <a:off x="352153" y="1289621"/>
            <a:ext cx="4373217"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were some of the most common addresses/locations?</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could a historian learn from the location of someone’s death?</a:t>
            </a:r>
          </a:p>
        </p:txBody>
      </p:sp>
      <p:pic>
        <p:nvPicPr>
          <p:cNvPr id="9" name="Picture 8" descr="Black and white photograph of a group of men, women, and children seated on the ground outside a wooden clapboard building. Most of the people are wearing rough looking clothing and look warily at the camera. One man in the foreground is laying on the ground wearing a three-piece suit and hat.">
            <a:extLst>
              <a:ext uri="{FF2B5EF4-FFF2-40B4-BE49-F238E27FC236}">
                <a16:creationId xmlns:a16="http://schemas.microsoft.com/office/drawing/2014/main" id="{57DB97A3-AC83-4FB6-9007-1F2AE1FAACF2}"/>
              </a:ext>
            </a:extLst>
          </p:cNvPr>
          <p:cNvPicPr>
            <a:picLocks noChangeAspect="1"/>
          </p:cNvPicPr>
          <p:nvPr/>
        </p:nvPicPr>
        <p:blipFill rotWithShape="1">
          <a:blip r:embed="rId5">
            <a:extLst>
              <a:ext uri="{28A0092B-C50C-407E-A947-70E740481C1C}">
                <a14:useLocalDpi xmlns:a14="http://schemas.microsoft.com/office/drawing/2010/main" val="0"/>
              </a:ext>
            </a:extLst>
          </a:blip>
          <a:srcRect l="35084" t="7941" r="10496" b="18175"/>
          <a:stretch/>
        </p:blipFill>
        <p:spPr>
          <a:xfrm>
            <a:off x="4793489" y="0"/>
            <a:ext cx="4373216" cy="5166360"/>
          </a:xfrm>
          <a:prstGeom prst="rect">
            <a:avLst/>
          </a:prstGeom>
        </p:spPr>
      </p:pic>
      <p:sp>
        <p:nvSpPr>
          <p:cNvPr id="10" name="TextBox 9">
            <a:extLst>
              <a:ext uri="{FF2B5EF4-FFF2-40B4-BE49-F238E27FC236}">
                <a16:creationId xmlns:a16="http://schemas.microsoft.com/office/drawing/2014/main" id="{BD449573-F800-4D21-B2B7-E2D0C98C7794}"/>
              </a:ext>
            </a:extLst>
          </p:cNvPr>
          <p:cNvSpPr txBox="1"/>
          <p:nvPr/>
        </p:nvSpPr>
        <p:spPr>
          <a:xfrm>
            <a:off x="4760206" y="4738628"/>
            <a:ext cx="3382308"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A group of contrabands in Cumberland Landing, Virginia. (Library of Congress/James F. Gibson, 1862)</a:t>
            </a:r>
          </a:p>
        </p:txBody>
      </p:sp>
    </p:spTree>
    <p:extLst>
      <p:ext uri="{BB962C8B-B14F-4D97-AF65-F5344CB8AC3E}">
        <p14:creationId xmlns:p14="http://schemas.microsoft.com/office/powerpoint/2010/main" val="94456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ABA2DE-CDE3-9A4A-863A-5A78CDCDBC49}"/>
              </a:ext>
              <a:ext uri="{C183D7F6-B498-43B3-948B-1728B52AA6E4}">
                <adec:decorative xmlns:adec="http://schemas.microsoft.com/office/drawing/2017/decorative" xmlns="" val="1"/>
              </a:ext>
            </a:extLst>
          </p:cNvPr>
          <p:cNvSpPr/>
          <p:nvPr/>
        </p:nvSpPr>
        <p:spPr>
          <a:xfrm>
            <a:off x="0" y="0"/>
            <a:ext cx="4572001" cy="5138738"/>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79442-5A34-0544-8BFF-C867DDCB5703}"/>
              </a:ext>
              <a:ext uri="{C183D7F6-B498-43B3-948B-1728B52AA6E4}">
                <adec:decorative xmlns:adec="http://schemas.microsoft.com/office/drawing/2017/decorative" xmlns="" val="1"/>
              </a:ext>
            </a:extLst>
          </p:cNvPr>
          <p:cNvSpPr txBox="1"/>
          <p:nvPr/>
        </p:nvSpPr>
        <p:spPr>
          <a:xfrm>
            <a:off x="5751576" y="4781672"/>
            <a:ext cx="3031602" cy="276999"/>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pPr algn="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18" name="Picture 17">
            <a:extLst>
              <a:ext uri="{FF2B5EF4-FFF2-40B4-BE49-F238E27FC236}">
                <a16:creationId xmlns:a16="http://schemas.microsoft.com/office/drawing/2014/main" id="{4AB81065-9CBE-A940-A585-A8466D3C763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sp>
        <p:nvSpPr>
          <p:cNvPr id="13" name="TextBox 12">
            <a:extLst>
              <a:ext uri="{FF2B5EF4-FFF2-40B4-BE49-F238E27FC236}">
                <a16:creationId xmlns:a16="http://schemas.microsoft.com/office/drawing/2014/main" id="{A8B70250-8D4B-4FC8-BF5A-744074253F63}"/>
              </a:ext>
            </a:extLst>
          </p:cNvPr>
          <p:cNvSpPr txBox="1"/>
          <p:nvPr/>
        </p:nvSpPr>
        <p:spPr>
          <a:xfrm>
            <a:off x="0" y="207749"/>
            <a:ext cx="4571999" cy="461665"/>
          </a:xfrm>
          <a:prstGeom prst="rect">
            <a:avLst/>
          </a:prstGeom>
          <a:noFill/>
        </p:spPr>
        <p:txBody>
          <a:bodyPr wrap="square" rtlCol="0">
            <a:spAutoFit/>
          </a:bodyPr>
          <a:lstStyle/>
          <a:p>
            <a:pPr algn="ctr"/>
            <a:r>
              <a:rPr lang="en-US" sz="2400" b="1" spc="300" dirty="0">
                <a:solidFill>
                  <a:schemeClr val="bg1"/>
                </a:solidFill>
                <a:latin typeface="Arial" panose="020B0604020202020204" pitchFamily="34" charset="0"/>
                <a:ea typeface="Lato" panose="020F0502020204030203" pitchFamily="34" charset="0"/>
                <a:cs typeface="Arial" panose="020B0604020202020204" pitchFamily="34" charset="0"/>
              </a:rPr>
              <a:t>WRITE AN OBITUARY</a:t>
            </a:r>
          </a:p>
        </p:txBody>
      </p:sp>
      <p:sp>
        <p:nvSpPr>
          <p:cNvPr id="14" name="TextBox 13">
            <a:extLst>
              <a:ext uri="{FF2B5EF4-FFF2-40B4-BE49-F238E27FC236}">
                <a16:creationId xmlns:a16="http://schemas.microsoft.com/office/drawing/2014/main" id="{CCB84EA0-729E-4E24-A679-50395D388463}"/>
              </a:ext>
            </a:extLst>
          </p:cNvPr>
          <p:cNvSpPr txBox="1"/>
          <p:nvPr/>
        </p:nvSpPr>
        <p:spPr>
          <a:xfrm>
            <a:off x="246429" y="894787"/>
            <a:ext cx="4107105" cy="304698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Name</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Date of burial</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Grave number</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Age</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Address</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Cause of death</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Paragraph describing one historic event from their lifetime and how that event may have affected them</a:t>
            </a:r>
          </a:p>
        </p:txBody>
      </p:sp>
      <p:sp>
        <p:nvSpPr>
          <p:cNvPr id="25" name="TextBox 24">
            <a:extLst>
              <a:ext uri="{FF2B5EF4-FFF2-40B4-BE49-F238E27FC236}">
                <a16:creationId xmlns:a16="http://schemas.microsoft.com/office/drawing/2014/main" id="{94E5A78E-CC6B-4C7B-A73F-C51D2BBBB911}"/>
              </a:ext>
            </a:extLst>
          </p:cNvPr>
          <p:cNvSpPr txBox="1"/>
          <p:nvPr/>
        </p:nvSpPr>
        <p:spPr>
          <a:xfrm>
            <a:off x="4571151" y="197810"/>
            <a:ext cx="4571999" cy="461665"/>
          </a:xfrm>
          <a:prstGeom prst="rect">
            <a:avLst/>
          </a:prstGeom>
          <a:noFill/>
        </p:spPr>
        <p:txBody>
          <a:bodyPr wrap="square" rtlCol="0">
            <a:spAutoFit/>
          </a:bodyPr>
          <a:lstStyle/>
          <a:p>
            <a:pPr algn="ctr"/>
            <a:r>
              <a:rPr lang="en-US" sz="2400" b="1" i="1" spc="300" dirty="0">
                <a:solidFill>
                  <a:srgbClr val="353C62"/>
                </a:solidFill>
                <a:latin typeface="Arial" panose="020B0604020202020204" pitchFamily="34" charset="0"/>
                <a:ea typeface="Lato" panose="020F0502020204030203" pitchFamily="34" charset="0"/>
                <a:cs typeface="Arial" panose="020B0604020202020204" pitchFamily="34" charset="0"/>
              </a:rPr>
              <a:t>EXAMPLE</a:t>
            </a:r>
          </a:p>
        </p:txBody>
      </p:sp>
      <p:sp>
        <p:nvSpPr>
          <p:cNvPr id="22" name="TextBox 21">
            <a:extLst>
              <a:ext uri="{FF2B5EF4-FFF2-40B4-BE49-F238E27FC236}">
                <a16:creationId xmlns:a16="http://schemas.microsoft.com/office/drawing/2014/main" id="{572AE687-380A-497A-9C9F-C95EA53A28FE}"/>
              </a:ext>
            </a:extLst>
          </p:cNvPr>
          <p:cNvSpPr txBox="1"/>
          <p:nvPr/>
        </p:nvSpPr>
        <p:spPr>
          <a:xfrm>
            <a:off x="4685069" y="842017"/>
            <a:ext cx="4318935" cy="2031325"/>
          </a:xfrm>
          <a:prstGeom prst="rect">
            <a:avLst/>
          </a:prstGeom>
          <a:noFill/>
        </p:spPr>
        <p:txBody>
          <a:bodyPr wrap="square" rtlCol="0">
            <a:spAutoFit/>
          </a:bodyPr>
          <a:lstStyle/>
          <a:p>
            <a:r>
              <a:rPr lang="en-US" sz="1400" dirty="0">
                <a:solidFill>
                  <a:srgbClr val="353C62"/>
                </a:solidFill>
                <a:latin typeface="Arial" panose="020B0604020202020204" pitchFamily="34" charset="0"/>
                <a:cs typeface="Arial" panose="020B0604020202020204" pitchFamily="34" charset="0"/>
              </a:rPr>
              <a:t>Henry Jones, 60, was buried December 20, 1866. He died of dropsy at William Ford’s house, on 3</a:t>
            </a:r>
            <a:r>
              <a:rPr lang="en-US" sz="1400" baseline="30000" dirty="0">
                <a:solidFill>
                  <a:srgbClr val="353C62"/>
                </a:solidFill>
                <a:latin typeface="Arial" panose="020B0604020202020204" pitchFamily="34" charset="0"/>
                <a:cs typeface="Arial" panose="020B0604020202020204" pitchFamily="34" charset="0"/>
              </a:rPr>
              <a:t>rd</a:t>
            </a:r>
            <a:r>
              <a:rPr lang="en-US" sz="1400" dirty="0">
                <a:solidFill>
                  <a:srgbClr val="353C62"/>
                </a:solidFill>
                <a:latin typeface="Arial" panose="020B0604020202020204" pitchFamily="34" charset="0"/>
                <a:cs typeface="Arial" panose="020B0604020202020204" pitchFamily="34" charset="0"/>
              </a:rPr>
              <a:t> Street NW between L and New York Avenue. The Panic of 1837 happened when he was about 31, and if Mr. Jones worked on a plantation in the South he may have been sold multiple times as many plantation owners went bankrupt during this time. Mr. Jones is buried at Arlington National Cemetery in Section 27, grave number 3997.</a:t>
            </a:r>
          </a:p>
        </p:txBody>
      </p:sp>
    </p:spTree>
    <p:extLst>
      <p:ext uri="{BB962C8B-B14F-4D97-AF65-F5344CB8AC3E}">
        <p14:creationId xmlns:p14="http://schemas.microsoft.com/office/powerpoint/2010/main" val="250105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64387"/>
            <a:ext cx="7831310" cy="830997"/>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SLAVERY AND AFRICAN AMERICAN RIGHTS</a:t>
            </a:r>
          </a:p>
        </p:txBody>
      </p:sp>
      <p:sp>
        <p:nvSpPr>
          <p:cNvPr id="6" name="TextBox 5">
            <a:extLst>
              <a:ext uri="{FF2B5EF4-FFF2-40B4-BE49-F238E27FC236}">
                <a16:creationId xmlns:a16="http://schemas.microsoft.com/office/drawing/2014/main" id="{7E14B725-D092-824E-9B89-7CE26B19EB0E}"/>
              </a:ext>
            </a:extLst>
          </p:cNvPr>
          <p:cNvSpPr txBox="1"/>
          <p:nvPr/>
        </p:nvSpPr>
        <p:spPr>
          <a:xfrm>
            <a:off x="3883940" y="1098573"/>
            <a:ext cx="5187636" cy="3677930"/>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During Civil War, enslaved people would escape to protection of Union Army and the North</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Emancipation Proclamation in 1863 freed slaves in the Confederacy, but not those in Union slave-owning states</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13</a:t>
            </a:r>
            <a:r>
              <a:rPr lang="en-US"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 Amendment – abolished slavery</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14</a:t>
            </a:r>
            <a:r>
              <a:rPr lang="en-US"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 Amendment – granted citizenship to all people born or naturalized in U.S.</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15</a:t>
            </a:r>
            <a:r>
              <a:rPr lang="en-US"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 Amendment – prohibited government from denying citizens right to vote based on race, color, or previous condition of servitude</a:t>
            </a:r>
          </a:p>
          <a:p>
            <a:pPr marL="171450" indent="-171450">
              <a:spcBef>
                <a:spcPts val="600"/>
              </a:spcBef>
              <a:buFont typeface="Arial" panose="020B0604020202020204" pitchFamily="34" charset="0"/>
              <a:buChar char="•"/>
            </a:pPr>
            <a:r>
              <a:rPr lang="en-US" dirty="0">
                <a:solidFill>
                  <a:srgbClr val="353C62"/>
                </a:solidFill>
                <a:latin typeface="Arial" panose="020B0604020202020204" pitchFamily="34" charset="0"/>
                <a:ea typeface="Lato" panose="020F0502020204030203" pitchFamily="34" charset="0"/>
                <a:cs typeface="Arial" panose="020B0604020202020204" pitchFamily="34" charset="0"/>
              </a:rPr>
              <a:t>Freedom did not mean African Americans had the same rights and protections as white people</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pic>
        <p:nvPicPr>
          <p:cNvPr id="8" name="Picture 7" descr="Black and white illustration of a group of people walking toward a body of water. There are three men, two women, a child, and a dog, who are all barefoot. One woman is stooped and walking with a cane; the other is running toward the rest of the group. In the background there are two wooden cabins and a forest. ">
            <a:extLst>
              <a:ext uri="{FF2B5EF4-FFF2-40B4-BE49-F238E27FC236}">
                <a16:creationId xmlns:a16="http://schemas.microsoft.com/office/drawing/2014/main" id="{EB0A9639-FD1C-4DC3-80D0-4EE722E2A21A}"/>
              </a:ext>
            </a:extLst>
          </p:cNvPr>
          <p:cNvPicPr>
            <a:picLocks noChangeAspect="1"/>
          </p:cNvPicPr>
          <p:nvPr/>
        </p:nvPicPr>
        <p:blipFill rotWithShape="1">
          <a:blip r:embed="rId5">
            <a:extLst>
              <a:ext uri="{28A0092B-C50C-407E-A947-70E740481C1C}">
                <a14:useLocalDpi xmlns:a14="http://schemas.microsoft.com/office/drawing/2010/main" val="0"/>
              </a:ext>
            </a:extLst>
          </a:blip>
          <a:srcRect l="37423" t="4367" r="3065" b="12085"/>
          <a:stretch/>
        </p:blipFill>
        <p:spPr>
          <a:xfrm>
            <a:off x="139996" y="1085008"/>
            <a:ext cx="3629375" cy="3646288"/>
          </a:xfrm>
          <a:prstGeom prst="rect">
            <a:avLst/>
          </a:prstGeom>
        </p:spPr>
      </p:pic>
      <p:sp>
        <p:nvSpPr>
          <p:cNvPr id="9" name="TextBox 8">
            <a:extLst>
              <a:ext uri="{FF2B5EF4-FFF2-40B4-BE49-F238E27FC236}">
                <a16:creationId xmlns:a16="http://schemas.microsoft.com/office/drawing/2014/main" id="{4F9E3B82-4860-4657-976A-FE4205AF3EAB}"/>
              </a:ext>
            </a:extLst>
          </p:cNvPr>
          <p:cNvSpPr txBox="1"/>
          <p:nvPr/>
        </p:nvSpPr>
        <p:spPr>
          <a:xfrm>
            <a:off x="139996" y="4717400"/>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1864 illustration of </a:t>
            </a:r>
            <a:r>
              <a:rPr lang="en-US" sz="900" i="1" dirty="0" err="1">
                <a:latin typeface="Arial" panose="020B0604020202020204" pitchFamily="34" charset="0"/>
                <a:cs typeface="Arial" panose="020B0604020202020204" pitchFamily="34" charset="0"/>
              </a:rPr>
              <a:t>freedpeople</a:t>
            </a:r>
            <a:r>
              <a:rPr lang="en-US" sz="900" i="1" dirty="0">
                <a:latin typeface="Arial" panose="020B0604020202020204" pitchFamily="34" charset="0"/>
                <a:cs typeface="Arial" panose="020B0604020202020204" pitchFamily="34" charset="0"/>
              </a:rPr>
              <a:t> leaving their homes. (Library of Congress)</a:t>
            </a:r>
          </a:p>
        </p:txBody>
      </p:sp>
    </p:spTree>
    <p:extLst>
      <p:ext uri="{BB962C8B-B14F-4D97-AF65-F5344CB8AC3E}">
        <p14:creationId xmlns:p14="http://schemas.microsoft.com/office/powerpoint/2010/main" val="381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THE FREEDMEN’S BUREAU</a:t>
            </a:r>
          </a:p>
        </p:txBody>
      </p:sp>
      <p:sp>
        <p:nvSpPr>
          <p:cNvPr id="6" name="TextBox 5">
            <a:extLst>
              <a:ext uri="{FF2B5EF4-FFF2-40B4-BE49-F238E27FC236}">
                <a16:creationId xmlns:a16="http://schemas.microsoft.com/office/drawing/2014/main" id="{7E14B725-D092-824E-9B89-7CE26B19EB0E}"/>
              </a:ext>
            </a:extLst>
          </p:cNvPr>
          <p:cNvSpPr txBox="1"/>
          <p:nvPr/>
        </p:nvSpPr>
        <p:spPr>
          <a:xfrm>
            <a:off x="3999678" y="1594440"/>
            <a:ext cx="4783500" cy="273921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Bureau of Refugees, Freedmen, and Abandoned Lands (Freedmen’s Bureau) created to assist former slaves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Efforts included building hospitals, supporting education efforts, helping families reunite after the war, and providing legal assistance</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Bureau efforts opposed by President Andrew Johnson and others in Congress</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pic>
        <p:nvPicPr>
          <p:cNvPr id="9" name="Picture 8" descr="Black and white illustration of a group of African American people in 1860s-period clothing outside a building. A woman at the front of the group is holding a piece of paper out to a white man sitting on the other side of a window. In the foreground there is an African American man holding a cane and a basket talking to an African American girl.">
            <a:extLst>
              <a:ext uri="{FF2B5EF4-FFF2-40B4-BE49-F238E27FC236}">
                <a16:creationId xmlns:a16="http://schemas.microsoft.com/office/drawing/2014/main" id="{0A7252EE-FA25-49A3-9107-E3A6F537E976}"/>
              </a:ext>
            </a:extLst>
          </p:cNvPr>
          <p:cNvPicPr>
            <a:picLocks noChangeAspect="1"/>
          </p:cNvPicPr>
          <p:nvPr/>
        </p:nvPicPr>
        <p:blipFill rotWithShape="1">
          <a:blip r:embed="rId5">
            <a:extLst>
              <a:ext uri="{28A0092B-C50C-407E-A947-70E740481C1C}">
                <a14:useLocalDpi xmlns:a14="http://schemas.microsoft.com/office/drawing/2010/main" val="0"/>
              </a:ext>
            </a:extLst>
          </a:blip>
          <a:srcRect l="4430" r="36033" b="10939"/>
          <a:stretch/>
        </p:blipFill>
        <p:spPr>
          <a:xfrm>
            <a:off x="139996" y="1073144"/>
            <a:ext cx="3629375" cy="3647745"/>
          </a:xfrm>
          <a:prstGeom prst="rect">
            <a:avLst/>
          </a:prstGeom>
        </p:spPr>
      </p:pic>
      <p:sp>
        <p:nvSpPr>
          <p:cNvPr id="10" name="TextBox 9">
            <a:extLst>
              <a:ext uri="{FF2B5EF4-FFF2-40B4-BE49-F238E27FC236}">
                <a16:creationId xmlns:a16="http://schemas.microsoft.com/office/drawing/2014/main" id="{1A2579FF-6855-448B-81A8-6AD1648B7880}"/>
              </a:ext>
            </a:extLst>
          </p:cNvPr>
          <p:cNvSpPr txBox="1"/>
          <p:nvPr/>
        </p:nvSpPr>
        <p:spPr>
          <a:xfrm>
            <a:off x="139996" y="4717400"/>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1866 illustration of people gathered outside the Freedmen’s Bureau in Richmond, Virginia. (Library of Congress/James E. Taylor)</a:t>
            </a:r>
          </a:p>
        </p:txBody>
      </p:sp>
    </p:spTree>
    <p:extLst>
      <p:ext uri="{BB962C8B-B14F-4D97-AF65-F5344CB8AC3E}">
        <p14:creationId xmlns:p14="http://schemas.microsoft.com/office/powerpoint/2010/main" val="182447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SECTION 27</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11" name="TextBox 10">
            <a:extLst>
              <a:ext uri="{FF2B5EF4-FFF2-40B4-BE49-F238E27FC236}">
                <a16:creationId xmlns:a16="http://schemas.microsoft.com/office/drawing/2014/main" id="{8A3197BE-9774-45EB-9349-82A82D846276}"/>
              </a:ext>
            </a:extLst>
          </p:cNvPr>
          <p:cNvSpPr txBox="1"/>
          <p:nvPr/>
        </p:nvSpPr>
        <p:spPr>
          <a:xfrm>
            <a:off x="3813919" y="1104135"/>
            <a:ext cx="5269117" cy="3613265"/>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Government provided burial assistance for poor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National cemeteries created to accommodate military burials during Civil War</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Burials at Arlington National Cemetery began along northern edge, in today’s Section 27</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Contrabands and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fell under government responsibility and if too poor to afford private burial could be buried in a national cemetery</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Civilian burials occurred at ANC from 1864-1867</a:t>
            </a:r>
          </a:p>
        </p:txBody>
      </p:sp>
      <p:sp>
        <p:nvSpPr>
          <p:cNvPr id="12" name="TextBox 11">
            <a:extLst>
              <a:ext uri="{FF2B5EF4-FFF2-40B4-BE49-F238E27FC236}">
                <a16:creationId xmlns:a16="http://schemas.microsoft.com/office/drawing/2014/main" id="{E7C12031-938B-43DF-A9A6-03B257C49652}"/>
              </a:ext>
            </a:extLst>
          </p:cNvPr>
          <p:cNvSpPr txBox="1"/>
          <p:nvPr/>
        </p:nvSpPr>
        <p:spPr>
          <a:xfrm>
            <a:off x="126405" y="4699982"/>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Photo taken June 29, 1864 of the first graves in Arlington National Cemetery. (Chrysler Museum of Art/Andrew Joseph Russell)</a:t>
            </a:r>
          </a:p>
        </p:txBody>
      </p:sp>
      <p:pic>
        <p:nvPicPr>
          <p:cNvPr id="13" name="Picture 12" descr="Sepia-toned photograph of a dirt field with rows of wooden boards sticking up out of the ground. There are three men standing among the rows of boards - two are African American and one is white. There is a white fence and small white building in the background. In the foreground there is a sign that says &quot;Cemetery grounds of Arlington, June 24, 1864.&quot;">
            <a:extLst>
              <a:ext uri="{FF2B5EF4-FFF2-40B4-BE49-F238E27FC236}">
                <a16:creationId xmlns:a16="http://schemas.microsoft.com/office/drawing/2014/main" id="{CE7C2F0D-52EA-4116-8D8D-6675E6E1BBB7}"/>
              </a:ext>
            </a:extLst>
          </p:cNvPr>
          <p:cNvPicPr>
            <a:picLocks noChangeAspect="1"/>
          </p:cNvPicPr>
          <p:nvPr/>
        </p:nvPicPr>
        <p:blipFill rotWithShape="1">
          <a:blip r:embed="rId5">
            <a:extLst>
              <a:ext uri="{28A0092B-C50C-407E-A947-70E740481C1C}">
                <a14:useLocalDpi xmlns:a14="http://schemas.microsoft.com/office/drawing/2010/main" val="0"/>
              </a:ext>
            </a:extLst>
          </a:blip>
          <a:srcRect l="37838" t="6281" r="2151" b="-229"/>
          <a:stretch/>
        </p:blipFill>
        <p:spPr>
          <a:xfrm>
            <a:off x="126405" y="1043340"/>
            <a:ext cx="3629375" cy="3643811"/>
          </a:xfrm>
          <a:prstGeom prst="rect">
            <a:avLst/>
          </a:prstGeom>
        </p:spPr>
      </p:pic>
    </p:spTree>
    <p:extLst>
      <p:ext uri="{BB962C8B-B14F-4D97-AF65-F5344CB8AC3E}">
        <p14:creationId xmlns:p14="http://schemas.microsoft.com/office/powerpoint/2010/main" val="227321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AFRICAN AMERICANS AFTER WAR</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9" name="TextBox 8">
            <a:extLst>
              <a:ext uri="{FF2B5EF4-FFF2-40B4-BE49-F238E27FC236}">
                <a16:creationId xmlns:a16="http://schemas.microsoft.com/office/drawing/2014/main" id="{AF7ED81A-A2BB-4C56-BF01-88C8CC888158}"/>
              </a:ext>
            </a:extLst>
          </p:cNvPr>
          <p:cNvSpPr txBox="1"/>
          <p:nvPr/>
        </p:nvSpPr>
        <p:spPr>
          <a:xfrm>
            <a:off x="3992978" y="1090228"/>
            <a:ext cx="5011026" cy="3625356"/>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had to decide – stay in the South or seek opportunities in the North?</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Population of African Americans in Washington, D.C. tripled between </a:t>
            </a:r>
            <a:b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b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1860-1870</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Freedmen’s Bureau built housing to accommodate rise in population</a:t>
            </a:r>
          </a:p>
        </p:txBody>
      </p:sp>
      <p:pic>
        <p:nvPicPr>
          <p:cNvPr id="10" name="Picture 9" descr="Black and white illustration of a long line of African American people in 1860s-period clothing walking on a dirt road carrying walking sticks and bags over their shoulders. They are walking next to a line of wagons and a line of white soldiers marching. ">
            <a:extLst>
              <a:ext uri="{FF2B5EF4-FFF2-40B4-BE49-F238E27FC236}">
                <a16:creationId xmlns:a16="http://schemas.microsoft.com/office/drawing/2014/main" id="{3D98C3C1-7A91-4025-BEAD-D2DD6589DB3C}"/>
              </a:ext>
            </a:extLst>
          </p:cNvPr>
          <p:cNvPicPr>
            <a:picLocks noChangeAspect="1"/>
          </p:cNvPicPr>
          <p:nvPr/>
        </p:nvPicPr>
        <p:blipFill rotWithShape="1">
          <a:blip r:embed="rId5">
            <a:extLst>
              <a:ext uri="{28A0092B-C50C-407E-A947-70E740481C1C}">
                <a14:useLocalDpi xmlns:a14="http://schemas.microsoft.com/office/drawing/2010/main" val="0"/>
              </a:ext>
            </a:extLst>
          </a:blip>
          <a:srcRect l="28159" t="15576" r="21027" b="20335"/>
          <a:stretch/>
        </p:blipFill>
        <p:spPr>
          <a:xfrm>
            <a:off x="137939" y="1090228"/>
            <a:ext cx="3629375" cy="3625357"/>
          </a:xfrm>
          <a:prstGeom prst="rect">
            <a:avLst/>
          </a:prstGeom>
        </p:spPr>
      </p:pic>
      <p:sp>
        <p:nvSpPr>
          <p:cNvPr id="11" name="TextBox 10">
            <a:extLst>
              <a:ext uri="{FF2B5EF4-FFF2-40B4-BE49-F238E27FC236}">
                <a16:creationId xmlns:a16="http://schemas.microsoft.com/office/drawing/2014/main" id="{04563CC4-2D47-4091-8D9E-6A8549728AC7}"/>
              </a:ext>
            </a:extLst>
          </p:cNvPr>
          <p:cNvSpPr txBox="1"/>
          <p:nvPr/>
        </p:nvSpPr>
        <p:spPr>
          <a:xfrm>
            <a:off x="94393" y="4699294"/>
            <a:ext cx="3719959"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1863 illustration of </a:t>
            </a:r>
            <a:r>
              <a:rPr lang="en-US" sz="900" i="1" dirty="0" err="1">
                <a:latin typeface="Arial" panose="020B0604020202020204" pitchFamily="34" charset="0"/>
                <a:cs typeface="Arial" panose="020B0604020202020204" pitchFamily="34" charset="0"/>
              </a:rPr>
              <a:t>freedpeople</a:t>
            </a:r>
            <a:r>
              <a:rPr lang="en-US" sz="900" i="1" dirty="0">
                <a:latin typeface="Arial" panose="020B0604020202020204" pitchFamily="34" charset="0"/>
                <a:cs typeface="Arial" panose="020B0604020202020204" pitchFamily="34" charset="0"/>
              </a:rPr>
              <a:t> following the Union army in Newbern, North Carolina. (Library of Congress)</a:t>
            </a:r>
          </a:p>
        </p:txBody>
      </p:sp>
    </p:spTree>
    <p:extLst>
      <p:ext uri="{BB962C8B-B14F-4D97-AF65-F5344CB8AC3E}">
        <p14:creationId xmlns:p14="http://schemas.microsoft.com/office/powerpoint/2010/main" val="79717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AFRICAN AMERICANS AFTER WAR</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12" name="TextBox 11">
            <a:extLst>
              <a:ext uri="{FF2B5EF4-FFF2-40B4-BE49-F238E27FC236}">
                <a16:creationId xmlns:a16="http://schemas.microsoft.com/office/drawing/2014/main" id="{31534668-1E73-409C-8F9B-992571B20CD5}"/>
              </a:ext>
            </a:extLst>
          </p:cNvPr>
          <p:cNvSpPr txBox="1"/>
          <p:nvPr/>
        </p:nvSpPr>
        <p:spPr>
          <a:xfrm>
            <a:off x="4055050" y="1083575"/>
            <a:ext cx="4948954" cy="3625357"/>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Churches became center of African American communities – place  to organize for civil rights activism, education efforts, and job training</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Highly valued literacy and education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African Americans influential in establishing public school systems and established a number of universities</a:t>
            </a:r>
          </a:p>
        </p:txBody>
      </p:sp>
      <p:pic>
        <p:nvPicPr>
          <p:cNvPr id="10" name="Picture 9" descr="Black and white illustration of African American girls in dresses sitting on benches listening to an African American man standing at the front of the room.">
            <a:extLst>
              <a:ext uri="{FF2B5EF4-FFF2-40B4-BE49-F238E27FC236}">
                <a16:creationId xmlns:a16="http://schemas.microsoft.com/office/drawing/2014/main" id="{15487B93-B89B-4191-B3A6-66D2FF47408D}"/>
              </a:ext>
            </a:extLst>
          </p:cNvPr>
          <p:cNvPicPr>
            <a:picLocks noChangeAspect="1"/>
          </p:cNvPicPr>
          <p:nvPr/>
        </p:nvPicPr>
        <p:blipFill rotWithShape="1">
          <a:blip r:embed="rId5">
            <a:extLst>
              <a:ext uri="{28A0092B-C50C-407E-A947-70E740481C1C}">
                <a14:useLocalDpi xmlns:a14="http://schemas.microsoft.com/office/drawing/2010/main" val="0"/>
              </a:ext>
            </a:extLst>
          </a:blip>
          <a:srcRect l="13810" t="11868" r="25958" b="13543"/>
          <a:stretch/>
        </p:blipFill>
        <p:spPr>
          <a:xfrm>
            <a:off x="137938" y="1083575"/>
            <a:ext cx="3629375" cy="3625357"/>
          </a:xfrm>
          <a:prstGeom prst="rect">
            <a:avLst/>
          </a:prstGeom>
        </p:spPr>
      </p:pic>
      <p:sp>
        <p:nvSpPr>
          <p:cNvPr id="11" name="TextBox 10">
            <a:extLst>
              <a:ext uri="{FF2B5EF4-FFF2-40B4-BE49-F238E27FC236}">
                <a16:creationId xmlns:a16="http://schemas.microsoft.com/office/drawing/2014/main" id="{EDF6FEC7-C761-4155-9BD3-629D58C3E775}"/>
              </a:ext>
            </a:extLst>
          </p:cNvPr>
          <p:cNvSpPr txBox="1"/>
          <p:nvPr/>
        </p:nvSpPr>
        <p:spPr>
          <a:xfrm>
            <a:off x="137937" y="4699294"/>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1866 illustration of an African American school in Charleston, South Carolina. (Library of Congress/Alfred </a:t>
            </a:r>
            <a:r>
              <a:rPr lang="en-US" sz="900" i="1" dirty="0" err="1">
                <a:latin typeface="Arial" panose="020B0604020202020204" pitchFamily="34" charset="0"/>
                <a:cs typeface="Arial" panose="020B0604020202020204" pitchFamily="34" charset="0"/>
              </a:rPr>
              <a:t>Waud</a:t>
            </a:r>
            <a:r>
              <a:rPr lang="en-US" sz="9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12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DISCRIMINATION AND PREJUDICE</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9" name="TextBox 8">
            <a:extLst>
              <a:ext uri="{FF2B5EF4-FFF2-40B4-BE49-F238E27FC236}">
                <a16:creationId xmlns:a16="http://schemas.microsoft.com/office/drawing/2014/main" id="{AF7ED81A-A2BB-4C56-BF01-88C8CC888158}"/>
              </a:ext>
            </a:extLst>
          </p:cNvPr>
          <p:cNvSpPr txBox="1"/>
          <p:nvPr/>
        </p:nvSpPr>
        <p:spPr>
          <a:xfrm>
            <a:off x="3849189" y="1297630"/>
            <a:ext cx="5154815" cy="317009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Schools, hospitals, churches, public transportation, and neighborhoods segregated</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Black Codes restricted African American rights and targeted them for arrest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Convicted African Americans forced back into unpaid hard labor</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Forcible apprenticeship laws allowed children to be taken from parents and apprenticed to former slaveowners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Freedmen’s Bureau attempted to legally assist</a:t>
            </a:r>
          </a:p>
        </p:txBody>
      </p:sp>
      <p:pic>
        <p:nvPicPr>
          <p:cNvPr id="10" name="Picture 9" descr="Black and white illustration of an African American man wearing ragged clothes and a chain around his waist sweeping the street with a large broom. ">
            <a:extLst>
              <a:ext uri="{FF2B5EF4-FFF2-40B4-BE49-F238E27FC236}">
                <a16:creationId xmlns:a16="http://schemas.microsoft.com/office/drawing/2014/main" id="{53593F6B-EE89-4B10-866C-28A2B0627049}"/>
              </a:ext>
            </a:extLst>
          </p:cNvPr>
          <p:cNvPicPr>
            <a:picLocks noChangeAspect="1"/>
          </p:cNvPicPr>
          <p:nvPr/>
        </p:nvPicPr>
        <p:blipFill rotWithShape="1">
          <a:blip r:embed="rId5">
            <a:extLst>
              <a:ext uri="{28A0092B-C50C-407E-A947-70E740481C1C}">
                <a14:useLocalDpi xmlns:a14="http://schemas.microsoft.com/office/drawing/2010/main" val="0"/>
              </a:ext>
            </a:extLst>
          </a:blip>
          <a:srcRect l="10383" t="35203" r="60449" b="28435"/>
          <a:stretch/>
        </p:blipFill>
        <p:spPr>
          <a:xfrm>
            <a:off x="137938" y="1064146"/>
            <a:ext cx="3629375" cy="3649782"/>
          </a:xfrm>
          <a:prstGeom prst="rect">
            <a:avLst/>
          </a:prstGeom>
        </p:spPr>
      </p:pic>
      <p:sp>
        <p:nvSpPr>
          <p:cNvPr id="11" name="TextBox 10">
            <a:extLst>
              <a:ext uri="{FF2B5EF4-FFF2-40B4-BE49-F238E27FC236}">
                <a16:creationId xmlns:a16="http://schemas.microsoft.com/office/drawing/2014/main" id="{05BB1CD9-EB18-4089-856E-6DFD1F16B326}"/>
              </a:ext>
            </a:extLst>
          </p:cNvPr>
          <p:cNvSpPr txBox="1"/>
          <p:nvPr/>
        </p:nvSpPr>
        <p:spPr>
          <a:xfrm>
            <a:off x="137937" y="4708347"/>
            <a:ext cx="3611913"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1877 illustration of convicts cleaning the streets of Richmond, Virginia. (Library of Congress)</a:t>
            </a:r>
          </a:p>
        </p:txBody>
      </p:sp>
    </p:spTree>
    <p:extLst>
      <p:ext uri="{BB962C8B-B14F-4D97-AF65-F5344CB8AC3E}">
        <p14:creationId xmlns:p14="http://schemas.microsoft.com/office/powerpoint/2010/main" val="426745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9EE226-94FA-744E-8325-F9EB1116006D}"/>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2" name="Picture 21">
            <a:extLst>
              <a:ext uri="{FF2B5EF4-FFF2-40B4-BE49-F238E27FC236}">
                <a16:creationId xmlns:a16="http://schemas.microsoft.com/office/drawing/2014/main" id="{66F38DDF-1D3E-7144-813A-998C5F74E26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639733" y="4735471"/>
            <a:ext cx="220826" cy="260226"/>
          </a:xfrm>
          <a:prstGeom prst="rect">
            <a:avLst/>
          </a:prstGeom>
        </p:spPr>
      </p:pic>
      <p:pic>
        <p:nvPicPr>
          <p:cNvPr id="24" name="Picture 23">
            <a:extLst>
              <a:ext uri="{FF2B5EF4-FFF2-40B4-BE49-F238E27FC236}">
                <a16:creationId xmlns:a16="http://schemas.microsoft.com/office/drawing/2014/main" id="{ACDB37CB-8E28-6B40-8CE7-247A2B3EE76F}"/>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pic>
        <p:nvPicPr>
          <p:cNvPr id="26" name="Picture 25">
            <a:extLst>
              <a:ext uri="{FF2B5EF4-FFF2-40B4-BE49-F238E27FC236}">
                <a16:creationId xmlns:a16="http://schemas.microsoft.com/office/drawing/2014/main" id="{5AD0E547-BA58-B742-8B47-5647379B9225}"/>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802430" y="355555"/>
            <a:ext cx="254000" cy="228600"/>
          </a:xfrm>
          <a:prstGeom prst="rect">
            <a:avLst/>
          </a:prstGeom>
        </p:spPr>
      </p:pic>
      <p:sp>
        <p:nvSpPr>
          <p:cNvPr id="27" name="TextBox 26">
            <a:extLst>
              <a:ext uri="{FF2B5EF4-FFF2-40B4-BE49-F238E27FC236}">
                <a16:creationId xmlns:a16="http://schemas.microsoft.com/office/drawing/2014/main" id="{FB4DA3BF-A041-D343-8747-FDDF47D2FF10}"/>
              </a:ext>
            </a:extLst>
          </p:cNvPr>
          <p:cNvSpPr txBox="1"/>
          <p:nvPr/>
        </p:nvSpPr>
        <p:spPr>
          <a:xfrm>
            <a:off x="510260" y="243779"/>
            <a:ext cx="7831310" cy="461665"/>
          </a:xfrm>
          <a:prstGeom prst="rect">
            <a:avLst/>
          </a:prstGeom>
          <a:noFill/>
        </p:spPr>
        <p:txBody>
          <a:bodyPr wrap="square" rtlCol="0">
            <a:spAutoFit/>
          </a:bodyPr>
          <a:lstStyle/>
          <a:p>
            <a:pPr algn="ctr"/>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SECTION 27 BURIAL RECORD</a:t>
            </a:r>
          </a:p>
        </p:txBody>
      </p:sp>
      <p:sp>
        <p:nvSpPr>
          <p:cNvPr id="17" name="TextBox 16">
            <a:extLst>
              <a:ext uri="{FF2B5EF4-FFF2-40B4-BE49-F238E27FC236}">
                <a16:creationId xmlns:a16="http://schemas.microsoft.com/office/drawing/2014/main" id="{6FCDCAEC-1B06-453C-9AAE-C208CAFEBA79}"/>
              </a:ext>
            </a:extLst>
          </p:cNvPr>
          <p:cNvSpPr txBox="1"/>
          <p:nvPr/>
        </p:nvSpPr>
        <p:spPr>
          <a:xfrm>
            <a:off x="179725" y="669092"/>
            <a:ext cx="8784548" cy="453137"/>
          </a:xfrm>
          <a:prstGeom prst="rect">
            <a:avLst/>
          </a:prstGeom>
          <a:noFill/>
        </p:spPr>
        <p:txBody>
          <a:bodyPr wrap="square" rtlCol="0">
            <a:spAutoFit/>
          </a:bodyPr>
          <a:lstStyle/>
          <a:p>
            <a:pPr algn="ctr">
              <a:lnSpc>
                <a:spcPct val="150000"/>
              </a:lnSpc>
            </a:pPr>
            <a:r>
              <a:rPr lang="en-US" sz="1800" i="1" dirty="0">
                <a:solidFill>
                  <a:schemeClr val="bg1"/>
                </a:solidFill>
                <a:latin typeface="Arial" panose="020B0604020202020204" pitchFamily="34" charset="0"/>
                <a:ea typeface="Lato" panose="020F0502020204030203" pitchFamily="34" charset="0"/>
                <a:cs typeface="Arial" panose="020B0604020202020204" pitchFamily="34" charset="0"/>
              </a:rPr>
              <a:t>Data can provide insights, even though record is incomplete</a:t>
            </a:r>
          </a:p>
        </p:txBody>
      </p:sp>
      <p:pic>
        <p:nvPicPr>
          <p:cNvPr id="3" name="Picture 2" descr="Spreadsheet with columns for Name, Date of Burial, Grave Number, Age, Cause of Death, and Address.">
            <a:extLst>
              <a:ext uri="{FF2B5EF4-FFF2-40B4-BE49-F238E27FC236}">
                <a16:creationId xmlns:a16="http://schemas.microsoft.com/office/drawing/2014/main" id="{D6935D43-A467-4FCE-937B-C3AD0AA1EC74}"/>
              </a:ext>
            </a:extLst>
          </p:cNvPr>
          <p:cNvPicPr>
            <a:picLocks noChangeAspect="1"/>
          </p:cNvPicPr>
          <p:nvPr/>
        </p:nvPicPr>
        <p:blipFill rotWithShape="1">
          <a:blip r:embed="rId7">
            <a:extLst>
              <a:ext uri="{28A0092B-C50C-407E-A947-70E740481C1C}">
                <a14:useLocalDpi xmlns:a14="http://schemas.microsoft.com/office/drawing/2010/main" val="0"/>
              </a:ext>
            </a:extLst>
          </a:blip>
          <a:srcRect l="1330" t="19606" r="8130" b="5260"/>
          <a:stretch/>
        </p:blipFill>
        <p:spPr>
          <a:xfrm>
            <a:off x="802430" y="1295292"/>
            <a:ext cx="7492062" cy="3267115"/>
          </a:xfrm>
          <a:prstGeom prst="rect">
            <a:avLst/>
          </a:prstGeom>
        </p:spPr>
      </p:pic>
    </p:spTree>
    <p:extLst>
      <p:ext uri="{BB962C8B-B14F-4D97-AF65-F5344CB8AC3E}">
        <p14:creationId xmlns:p14="http://schemas.microsoft.com/office/powerpoint/2010/main" val="271278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preadsheet with columns for Name, Date of Burial, Grave Number, Age, Cause of Death, and Address.">
            <a:extLst>
              <a:ext uri="{FF2B5EF4-FFF2-40B4-BE49-F238E27FC236}">
                <a16:creationId xmlns:a16="http://schemas.microsoft.com/office/drawing/2014/main" id="{44F96963-FFB7-4202-8B9B-A902E160C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7" y="166809"/>
            <a:ext cx="9139242" cy="4805120"/>
          </a:xfrm>
          <a:prstGeom prst="rect">
            <a:avLst/>
          </a:prstGeom>
        </p:spPr>
      </p:pic>
      <p:sp>
        <p:nvSpPr>
          <p:cNvPr id="7" name="Arrow: Right 6">
            <a:extLst>
              <a:ext uri="{FF2B5EF4-FFF2-40B4-BE49-F238E27FC236}">
                <a16:creationId xmlns:a16="http://schemas.microsoft.com/office/drawing/2014/main" id="{159847B1-0A9B-4846-B2CF-5A23F33C999E}"/>
              </a:ext>
              <a:ext uri="{C183D7F6-B498-43B3-948B-1728B52AA6E4}">
                <adec:decorative xmlns:adec="http://schemas.microsoft.com/office/drawing/2017/decorative" xmlns="" val="1"/>
              </a:ext>
            </a:extLst>
          </p:cNvPr>
          <p:cNvSpPr/>
          <p:nvPr/>
        </p:nvSpPr>
        <p:spPr>
          <a:xfrm rot="16200000">
            <a:off x="7270477" y="1182757"/>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985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TotalTime>
  <Words>3192</Words>
  <Application>Microsoft Office PowerPoint</Application>
  <PresentationFormat>Custom</PresentationFormat>
  <Paragraphs>184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Lato</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135</cp:revision>
  <dcterms:created xsi:type="dcterms:W3CDTF">2019-01-17T14:10:28Z</dcterms:created>
  <dcterms:modified xsi:type="dcterms:W3CDTF">2020-07-16T16:53:19Z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