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93" r:id="rId3"/>
    <p:sldId id="271" r:id="rId4"/>
    <p:sldId id="294" r:id="rId5"/>
    <p:sldId id="295" r:id="rId6"/>
    <p:sldId id="303" r:id="rId7"/>
    <p:sldId id="296" r:id="rId8"/>
    <p:sldId id="275" r:id="rId9"/>
    <p:sldId id="297" r:id="rId10"/>
    <p:sldId id="298" r:id="rId11"/>
    <p:sldId id="277" r:id="rId12"/>
    <p:sldId id="302" r:id="rId13"/>
    <p:sldId id="283" r:id="rId14"/>
    <p:sldId id="278" r:id="rId15"/>
  </p:sldIdLst>
  <p:sldSz cx="9144000" cy="5138738"/>
  <p:notesSz cx="6858000" cy="9144000"/>
  <p:custDataLst>
    <p:tags r:id="rId17"/>
  </p:custDataLst>
  <p:defaultText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C62"/>
    <a:srgbClr val="DCB96A"/>
    <a:srgbClr val="85AED6"/>
    <a:srgbClr val="214876"/>
    <a:srgbClr val="4B5989"/>
    <a:srgbClr val="002B77"/>
    <a:srgbClr val="00A8C8"/>
    <a:srgbClr val="C1F5FF"/>
    <a:srgbClr val="006398"/>
    <a:srgbClr val="83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72973" autoAdjust="0"/>
  </p:normalViewPr>
  <p:slideViewPr>
    <p:cSldViewPr snapToGrid="0">
      <p:cViewPr varScale="1">
        <p:scale>
          <a:sx n="98" d="100"/>
          <a:sy n="98" d="100"/>
        </p:scale>
        <p:origin x="456" y="39"/>
      </p:cViewPr>
      <p:guideLst>
        <p:guide orient="horz" pos="161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AF3B6-25F9-401B-BC58-5C441BA25DFE}" type="datetimeFigureOut">
              <a:rPr lang="en-US" smtClean="0"/>
              <a:t>7/16/2020</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3B4BD-CDB2-474B-878E-09814A216951}" type="slidenum">
              <a:rPr lang="en-US" smtClean="0"/>
              <a:t>‹#›</a:t>
            </a:fld>
            <a:endParaRPr lang="en-US"/>
          </a:p>
        </p:txBody>
      </p:sp>
    </p:spTree>
    <p:extLst>
      <p:ext uri="{BB962C8B-B14F-4D97-AF65-F5344CB8AC3E}">
        <p14:creationId xmlns:p14="http://schemas.microsoft.com/office/powerpoint/2010/main" val="1204381320"/>
      </p:ext>
    </p:extLst>
  </p:cSld>
  <p:clrMap bg1="lt1" tx1="dk1" bg2="lt2" tx2="dk2" accent1="accent1" accent2="accent2" accent3="accent3" accent4="accent4" accent5="accent5" accent6="accent6" hlink="hlink" folHlink="folHlink"/>
  <p:notesStyle>
    <a:lvl1pPr marL="0" algn="l" defTabSz="816022" rtl="0" eaLnBrk="1" latinLnBrk="0" hangingPunct="1">
      <a:defRPr sz="1100" kern="1200">
        <a:solidFill>
          <a:schemeClr val="tx1"/>
        </a:solidFill>
        <a:latin typeface="+mn-lt"/>
        <a:ea typeface="+mn-ea"/>
        <a:cs typeface="+mn-cs"/>
      </a:defRPr>
    </a:lvl1pPr>
    <a:lvl2pPr marL="408011" algn="l" defTabSz="816022" rtl="0" eaLnBrk="1" latinLnBrk="0" hangingPunct="1">
      <a:defRPr sz="1100" kern="1200">
        <a:solidFill>
          <a:schemeClr val="tx1"/>
        </a:solidFill>
        <a:latin typeface="+mn-lt"/>
        <a:ea typeface="+mn-ea"/>
        <a:cs typeface="+mn-cs"/>
      </a:defRPr>
    </a:lvl2pPr>
    <a:lvl3pPr marL="816022" algn="l" defTabSz="816022" rtl="0" eaLnBrk="1" latinLnBrk="0" hangingPunct="1">
      <a:defRPr sz="1100" kern="1200">
        <a:solidFill>
          <a:schemeClr val="tx1"/>
        </a:solidFill>
        <a:latin typeface="+mn-lt"/>
        <a:ea typeface="+mn-ea"/>
        <a:cs typeface="+mn-cs"/>
      </a:defRPr>
    </a:lvl3pPr>
    <a:lvl4pPr marL="1224034" algn="l" defTabSz="816022" rtl="0" eaLnBrk="1" latinLnBrk="0" hangingPunct="1">
      <a:defRPr sz="1100" kern="1200">
        <a:solidFill>
          <a:schemeClr val="tx1"/>
        </a:solidFill>
        <a:latin typeface="+mn-lt"/>
        <a:ea typeface="+mn-ea"/>
        <a:cs typeface="+mn-cs"/>
      </a:defRPr>
    </a:lvl4pPr>
    <a:lvl5pPr marL="1632044" algn="l" defTabSz="816022" rtl="0" eaLnBrk="1" latinLnBrk="0" hangingPunct="1">
      <a:defRPr sz="1100" kern="1200">
        <a:solidFill>
          <a:schemeClr val="tx1"/>
        </a:solidFill>
        <a:latin typeface="+mn-lt"/>
        <a:ea typeface="+mn-ea"/>
        <a:cs typeface="+mn-cs"/>
      </a:defRPr>
    </a:lvl5pPr>
    <a:lvl6pPr marL="2040055" algn="l" defTabSz="816022" rtl="0" eaLnBrk="1" latinLnBrk="0" hangingPunct="1">
      <a:defRPr sz="1100" kern="1200">
        <a:solidFill>
          <a:schemeClr val="tx1"/>
        </a:solidFill>
        <a:latin typeface="+mn-lt"/>
        <a:ea typeface="+mn-ea"/>
        <a:cs typeface="+mn-cs"/>
      </a:defRPr>
    </a:lvl6pPr>
    <a:lvl7pPr marL="2448066" algn="l" defTabSz="816022" rtl="0" eaLnBrk="1" latinLnBrk="0" hangingPunct="1">
      <a:defRPr sz="1100" kern="1200">
        <a:solidFill>
          <a:schemeClr val="tx1"/>
        </a:solidFill>
        <a:latin typeface="+mn-lt"/>
        <a:ea typeface="+mn-ea"/>
        <a:cs typeface="+mn-cs"/>
      </a:defRPr>
    </a:lvl7pPr>
    <a:lvl8pPr marL="2856077" algn="l" defTabSz="816022" rtl="0" eaLnBrk="1" latinLnBrk="0" hangingPunct="1">
      <a:defRPr sz="1100" kern="1200">
        <a:solidFill>
          <a:schemeClr val="tx1"/>
        </a:solidFill>
        <a:latin typeface="+mn-lt"/>
        <a:ea typeface="+mn-ea"/>
        <a:cs typeface="+mn-cs"/>
      </a:defRPr>
    </a:lvl8pPr>
    <a:lvl9pPr marL="3264088" algn="l" defTabSz="8160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a discussion about Arlington National Cemetery – what is its purpose? Who is buried there? Responses will vary, but it is most important to establish that Arlington National Cemetery is a military cemetery and it is a greatly honored place in American society.</a:t>
            </a:r>
          </a:p>
          <a:p>
            <a:endParaRPr lang="en-US" dirty="0"/>
          </a:p>
          <a:p>
            <a:r>
              <a:rPr lang="en-US" dirty="0"/>
              <a:t>Share:  Though Arlington National Cemetery is a military cemetery, there is actually a section where thousands of African American civilians were buried between 1864-1867.</a:t>
            </a:r>
          </a:p>
          <a:p>
            <a:endParaRPr lang="en-US" dirty="0"/>
          </a:p>
          <a:p>
            <a:r>
              <a:rPr lang="en-US" dirty="0"/>
              <a:t>Ask:  Who do you think these people were? Why were they buried at Arlington National Cemetery? </a:t>
            </a:r>
          </a:p>
          <a:p>
            <a:endParaRPr lang="en-US" dirty="0"/>
          </a:p>
          <a:p>
            <a:r>
              <a:rPr lang="en-US" dirty="0"/>
              <a:t>After a few responses, share that in today’s lesson you will be discussing who those people were and what life would have been like for them at that time.</a:t>
            </a:r>
          </a:p>
          <a:p>
            <a:endParaRPr lang="en-US" dirty="0"/>
          </a:p>
          <a:p>
            <a:r>
              <a:rPr lang="en-US" dirty="0"/>
              <a:t>Photo: Larue, Rachel. Spring in Arlington National Cemetery. Photograph. Arlington, Virginia: Arlington National Cemetery, April 15, 2016. https://flic.kr/p/Gi8q1K </a:t>
            </a:r>
          </a:p>
        </p:txBody>
      </p:sp>
      <p:sp>
        <p:nvSpPr>
          <p:cNvPr id="4" name="Slide Number Placeholder 3"/>
          <p:cNvSpPr>
            <a:spLocks noGrp="1"/>
          </p:cNvSpPr>
          <p:nvPr>
            <p:ph type="sldNum" sz="quarter" idx="5"/>
          </p:nvPr>
        </p:nvSpPr>
        <p:spPr/>
        <p:txBody>
          <a:bodyPr/>
          <a:lstStyle/>
          <a:p>
            <a:fld id="{F053B4BD-CDB2-474B-878E-09814A216951}" type="slidenum">
              <a:rPr lang="en-US" smtClean="0"/>
              <a:t>1</a:t>
            </a:fld>
            <a:endParaRPr lang="en-US"/>
          </a:p>
        </p:txBody>
      </p:sp>
    </p:spTree>
    <p:extLst>
      <p:ext uri="{BB962C8B-B14F-4D97-AF65-F5344CB8AC3E}">
        <p14:creationId xmlns:p14="http://schemas.microsoft.com/office/powerpoint/2010/main" val="2296676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skill is Sorting, which allows you to arrange data in ways that are easier to analyze. You can Sort by clicking on Data in the Ribbon, then Sort. Select which column you would like to sort by, then the order you would like it sorted by (for instance, sort the cell values alphabetically, A to Z). </a:t>
            </a:r>
          </a:p>
          <a:p>
            <a:endParaRPr lang="en-US" dirty="0"/>
          </a:p>
          <a:p>
            <a:r>
              <a:rPr lang="en-US" dirty="0"/>
              <a:t>Suggested Sort exercises:</a:t>
            </a:r>
          </a:p>
          <a:p>
            <a:pPr marL="171450" indent="-171450">
              <a:buFont typeface="Arial" panose="020B0604020202020204" pitchFamily="34" charset="0"/>
              <a:buChar char="•"/>
            </a:pPr>
            <a:r>
              <a:rPr lang="en-US" dirty="0"/>
              <a:t>Sort the spreadsheet by Grave Number. What is the smallest grave number? 1098</a:t>
            </a:r>
          </a:p>
          <a:p>
            <a:pPr marL="171450" indent="-171450">
              <a:buFont typeface="Arial" panose="020B0604020202020204" pitchFamily="34" charset="0"/>
              <a:buChar char="•"/>
            </a:pPr>
            <a:r>
              <a:rPr lang="en-US" dirty="0"/>
              <a:t>Sort the spreadsheet by Name, alphabetically. How many Unknown burials are there? 385 (376 singular Unknowns, plus five Unknown men, two Unknown children, and two Unknown infants)</a:t>
            </a:r>
          </a:p>
        </p:txBody>
      </p:sp>
      <p:sp>
        <p:nvSpPr>
          <p:cNvPr id="4" name="Slide Number Placeholder 3"/>
          <p:cNvSpPr>
            <a:spLocks noGrp="1"/>
          </p:cNvSpPr>
          <p:nvPr>
            <p:ph type="sldNum" sz="quarter" idx="5"/>
          </p:nvPr>
        </p:nvSpPr>
        <p:spPr/>
        <p:txBody>
          <a:bodyPr/>
          <a:lstStyle/>
          <a:p>
            <a:fld id="{F053B4BD-CDB2-474B-878E-09814A216951}" type="slidenum">
              <a:rPr lang="en-US" smtClean="0"/>
              <a:t>10</a:t>
            </a:fld>
            <a:endParaRPr lang="en-US"/>
          </a:p>
        </p:txBody>
      </p:sp>
    </p:spTree>
    <p:extLst>
      <p:ext uri="{BB962C8B-B14F-4D97-AF65-F5344CB8AC3E}">
        <p14:creationId xmlns:p14="http://schemas.microsoft.com/office/powerpoint/2010/main" val="279792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Now let’s use the spreadsheet to explore a bit more about what life was like for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at this time. Sort the spreadsheet by Complaint or Cause of Death.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What are some of the most common causes of death? </a:t>
            </a:r>
          </a:p>
          <a:p>
            <a:r>
              <a:rPr lang="en-US" sz="1100" i="1" kern="1200" dirty="0">
                <a:solidFill>
                  <a:schemeClr val="tx1"/>
                </a:solidFill>
                <a:effectLst/>
                <a:latin typeface="+mn-lt"/>
                <a:ea typeface="+mn-ea"/>
                <a:cs typeface="+mn-cs"/>
              </a:rPr>
              <a:t>Allow students time to read through list – Consumption and Diarrhea are the most common, but many others have a number of entries.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Cholera, dysentery, diarrhea, and typhoid fever are all spread by contaminated food and water and can be prevented by proper sanitation.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Consumption, phthisis, and scrofula are all now known as tuberculosis, and along with pneumonia and whooping cough are spread through the air.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Ask: What inferences can you make about what people’s lives were like at this time, based on the most common causes of death?</a:t>
            </a:r>
          </a:p>
          <a:p>
            <a:r>
              <a:rPr lang="en-US" sz="1100" i="1" kern="1200" dirty="0">
                <a:solidFill>
                  <a:schemeClr val="tx1"/>
                </a:solidFill>
                <a:effectLst/>
                <a:latin typeface="+mn-lt"/>
                <a:ea typeface="+mn-ea"/>
                <a:cs typeface="+mn-cs"/>
              </a:rPr>
              <a:t>Responses will vary, but may include: sanitation was poor, people lived in close quarters, there was very little prenatal care, antibiotics and vaccines did not exist yet. </a:t>
            </a:r>
          </a:p>
          <a:p>
            <a:endParaRPr lang="en-US" sz="1100" i="1" kern="1200" dirty="0">
              <a:solidFill>
                <a:schemeClr val="tx1"/>
              </a:solidFill>
              <a:effectLst/>
              <a:latin typeface="+mn-lt"/>
              <a:ea typeface="+mn-ea"/>
              <a:cs typeface="+mn-cs"/>
            </a:endParaRPr>
          </a:p>
          <a:p>
            <a:r>
              <a:rPr lang="en-US" sz="1100" i="0" kern="1200" dirty="0">
                <a:solidFill>
                  <a:schemeClr val="tx1"/>
                </a:solidFill>
                <a:effectLst/>
                <a:latin typeface="+mn-lt"/>
                <a:ea typeface="+mn-ea"/>
                <a:cs typeface="+mn-cs"/>
              </a:rPr>
              <a:t>Photo: </a:t>
            </a:r>
            <a:r>
              <a:rPr lang="en-US" sz="1100" b="0" i="1" kern="1200" dirty="0">
                <a:solidFill>
                  <a:schemeClr val="tx1"/>
                </a:solidFill>
                <a:effectLst/>
                <a:latin typeface="+mn-lt"/>
                <a:ea typeface="+mn-ea"/>
                <a:cs typeface="+mn-cs"/>
              </a:rPr>
              <a:t>Full-length portrait of an elderly African American man seated with a cane, facing front. </a:t>
            </a:r>
            <a:r>
              <a:rPr lang="en-US" sz="1100" b="0" i="0" kern="1200" dirty="0">
                <a:solidFill>
                  <a:schemeClr val="tx1"/>
                </a:solidFill>
                <a:effectLst/>
                <a:latin typeface="+mn-lt"/>
                <a:ea typeface="+mn-ea"/>
                <a:cs typeface="+mn-cs"/>
              </a:rPr>
              <a:t>Photograph. Between 1860-1870. Library of Congress. https://www.loc.gov/item/2010647828/</a:t>
            </a:r>
            <a:endParaRPr lang="en-US" i="0" dirty="0"/>
          </a:p>
        </p:txBody>
      </p:sp>
      <p:sp>
        <p:nvSpPr>
          <p:cNvPr id="4" name="Slide Number Placeholder 3"/>
          <p:cNvSpPr>
            <a:spLocks noGrp="1"/>
          </p:cNvSpPr>
          <p:nvPr>
            <p:ph type="sldNum" sz="quarter" idx="5"/>
          </p:nvPr>
        </p:nvSpPr>
        <p:spPr/>
        <p:txBody>
          <a:bodyPr/>
          <a:lstStyle/>
          <a:p>
            <a:fld id="{F053B4BD-CDB2-474B-878E-09814A216951}" type="slidenum">
              <a:rPr lang="en-US" smtClean="0"/>
              <a:t>11</a:t>
            </a:fld>
            <a:endParaRPr lang="en-US"/>
          </a:p>
        </p:txBody>
      </p:sp>
    </p:spTree>
    <p:extLst>
      <p:ext uri="{BB962C8B-B14F-4D97-AF65-F5344CB8AC3E}">
        <p14:creationId xmlns:p14="http://schemas.microsoft.com/office/powerpoint/2010/main" val="311084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Now sort the spreadsheet by Address.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What are some common locations? </a:t>
            </a:r>
            <a:r>
              <a:rPr lang="en-US" sz="1100" i="1" kern="1200" dirty="0">
                <a:solidFill>
                  <a:schemeClr val="tx1"/>
                </a:solidFill>
                <a:effectLst/>
                <a:latin typeface="+mn-lt"/>
                <a:ea typeface="+mn-ea"/>
                <a:cs typeface="+mn-cs"/>
              </a:rPr>
              <a:t>Allow students time to read through list - the four most common locations are Claremont Cemetery, East Capitol Street Barracks, Freedmen’s Hospital, and </a:t>
            </a:r>
            <a:r>
              <a:rPr lang="en-US" sz="1100" i="1" kern="1200" dirty="0" err="1">
                <a:solidFill>
                  <a:schemeClr val="tx1"/>
                </a:solidFill>
                <a:effectLst/>
                <a:latin typeface="+mn-lt"/>
                <a:ea typeface="+mn-ea"/>
                <a:cs typeface="+mn-cs"/>
              </a:rPr>
              <a:t>Giesboro</a:t>
            </a:r>
            <a:r>
              <a:rPr lang="en-US" sz="1100" i="1" kern="1200" dirty="0">
                <a:solidFill>
                  <a:schemeClr val="tx1"/>
                </a:solidFill>
                <a:effectLst/>
                <a:latin typeface="+mn-lt"/>
                <a:ea typeface="+mn-ea"/>
                <a:cs typeface="+mn-cs"/>
              </a:rPr>
              <a:t> Cemetery.</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Those from Claremont Cemetery and </a:t>
            </a:r>
            <a:r>
              <a:rPr lang="en-US" sz="1100" kern="1200" dirty="0" err="1">
                <a:solidFill>
                  <a:schemeClr val="tx1"/>
                </a:solidFill>
                <a:effectLst/>
                <a:latin typeface="+mn-lt"/>
                <a:ea typeface="+mn-ea"/>
                <a:cs typeface="+mn-cs"/>
              </a:rPr>
              <a:t>Giesboro</a:t>
            </a:r>
            <a:r>
              <a:rPr lang="en-US" sz="1100" kern="1200" dirty="0">
                <a:solidFill>
                  <a:schemeClr val="tx1"/>
                </a:solidFill>
                <a:effectLst/>
                <a:latin typeface="+mn-lt"/>
                <a:ea typeface="+mn-ea"/>
                <a:cs typeface="+mn-cs"/>
              </a:rPr>
              <a:t> Cemetery are </a:t>
            </a:r>
            <a:r>
              <a:rPr lang="en-US" sz="1100" kern="1200" dirty="0" err="1">
                <a:solidFill>
                  <a:schemeClr val="tx1"/>
                </a:solidFill>
                <a:effectLst/>
                <a:latin typeface="+mn-lt"/>
                <a:ea typeface="+mn-ea"/>
                <a:cs typeface="+mn-cs"/>
              </a:rPr>
              <a:t>reinterments</a:t>
            </a:r>
            <a:r>
              <a:rPr lang="en-US" sz="1100" kern="1200" dirty="0">
                <a:solidFill>
                  <a:schemeClr val="tx1"/>
                </a:solidFill>
                <a:effectLst/>
                <a:latin typeface="+mn-lt"/>
                <a:ea typeface="+mn-ea"/>
                <a:cs typeface="+mn-cs"/>
              </a:rPr>
              <a:t>, moved to Arlington National Cemetery to deal with overcrowding.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East Capitol Street Barracks was one of the tenements operated by the Freedmen’s Bureau to provide more affordable housing for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The Freedmen’s Hospital was operated by the Freedmen’s Bureau, and in 1868 it became a teaching hospital for the Howard University medical school.</a:t>
            </a:r>
          </a:p>
          <a:p>
            <a:pPr marL="0" indent="0">
              <a:buFont typeface="Arial" panose="020B0604020202020204" pitchFamily="34" charset="0"/>
              <a:buNone/>
            </a:pP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What could a historian learn from the location of someone’s death?</a:t>
            </a:r>
          </a:p>
          <a:p>
            <a:r>
              <a:rPr lang="en-US" sz="1100" i="1" kern="1200" dirty="0">
                <a:solidFill>
                  <a:schemeClr val="tx1"/>
                </a:solidFill>
                <a:effectLst/>
                <a:latin typeface="+mn-lt"/>
                <a:ea typeface="+mn-ea"/>
                <a:cs typeface="+mn-cs"/>
              </a:rPr>
              <a:t>Responses will vary, but may include: an individual’s race, wealth/social status, social connections</a:t>
            </a:r>
            <a:endParaRPr lang="en-US" sz="1100" kern="1200" dirty="0">
              <a:solidFill>
                <a:schemeClr val="tx1"/>
              </a:solidFill>
              <a:effectLst/>
              <a:latin typeface="+mn-lt"/>
              <a:ea typeface="+mn-ea"/>
              <a:cs typeface="+mn-cs"/>
            </a:endParaRPr>
          </a:p>
          <a:p>
            <a:endParaRPr lang="en-US" dirty="0"/>
          </a:p>
          <a:p>
            <a:r>
              <a:rPr lang="en-US" dirty="0"/>
              <a:t>Photo: </a:t>
            </a:r>
            <a:r>
              <a:rPr lang="en-US" sz="1100" b="0" i="0" kern="1200" dirty="0">
                <a:solidFill>
                  <a:schemeClr val="tx1"/>
                </a:solidFill>
                <a:effectLst/>
                <a:latin typeface="+mn-lt"/>
                <a:ea typeface="+mn-ea"/>
                <a:cs typeface="+mn-cs"/>
              </a:rPr>
              <a:t>Gibson, James F. </a:t>
            </a:r>
            <a:r>
              <a:rPr lang="en-US" sz="1100" b="0" i="1" kern="1200" dirty="0">
                <a:solidFill>
                  <a:schemeClr val="tx1"/>
                </a:solidFill>
                <a:effectLst/>
                <a:latin typeface="+mn-lt"/>
                <a:ea typeface="+mn-ea"/>
                <a:cs typeface="+mn-cs"/>
              </a:rPr>
              <a:t>Cumberland Landing, Va. Group of "contrabands" at </a:t>
            </a:r>
            <a:r>
              <a:rPr lang="en-US" sz="1100" b="0" i="1" kern="1200" dirty="0" err="1">
                <a:solidFill>
                  <a:schemeClr val="tx1"/>
                </a:solidFill>
                <a:effectLst/>
                <a:latin typeface="+mn-lt"/>
                <a:ea typeface="+mn-ea"/>
                <a:cs typeface="+mn-cs"/>
              </a:rPr>
              <a:t>Foller's</a:t>
            </a:r>
            <a:r>
              <a:rPr lang="en-US" sz="1100" b="0" i="1" kern="1200" dirty="0">
                <a:solidFill>
                  <a:schemeClr val="tx1"/>
                </a:solidFill>
                <a:effectLst/>
                <a:latin typeface="+mn-lt"/>
                <a:ea typeface="+mn-ea"/>
                <a:cs typeface="+mn-cs"/>
              </a:rPr>
              <a:t> house. </a:t>
            </a:r>
            <a:r>
              <a:rPr lang="en-US" sz="1100" b="0" i="0" kern="1200" dirty="0">
                <a:solidFill>
                  <a:schemeClr val="tx1"/>
                </a:solidFill>
                <a:effectLst/>
                <a:latin typeface="+mn-lt"/>
                <a:ea typeface="+mn-ea"/>
                <a:cs typeface="+mn-cs"/>
              </a:rPr>
              <a:t>Photograph. Cumberland Landing, Virginia, 1862. Library of Congress.</a:t>
            </a:r>
          </a:p>
          <a:p>
            <a:r>
              <a:rPr lang="en-US" sz="1100" b="0" i="0" kern="1200" dirty="0">
                <a:solidFill>
                  <a:schemeClr val="tx1"/>
                </a:solidFill>
                <a:effectLst/>
                <a:latin typeface="+mn-lt"/>
                <a:ea typeface="+mn-ea"/>
                <a:cs typeface="+mn-cs"/>
              </a:rPr>
              <a:t>https://www.loc.gov/item/2018666163/</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12</a:t>
            </a:fld>
            <a:endParaRPr lang="en-US"/>
          </a:p>
        </p:txBody>
      </p:sp>
    </p:spTree>
    <p:extLst>
      <p:ext uri="{BB962C8B-B14F-4D97-AF65-F5344CB8AC3E}">
        <p14:creationId xmlns:p14="http://schemas.microsoft.com/office/powerpoint/2010/main" val="112795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Historians and biographers have to use many different resources to piece together information about people of the past. For most of the African American civilians buried in Section 27 of Arlington National Cemetery, this burial record is the only information available about them.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Based on your exploration of these burial records, what are some strengths of a source like this? </a:t>
            </a:r>
          </a:p>
          <a:p>
            <a:r>
              <a:rPr lang="en-US" sz="1100" i="1" kern="1200" dirty="0">
                <a:solidFill>
                  <a:schemeClr val="tx1"/>
                </a:solidFill>
                <a:effectLst/>
                <a:latin typeface="+mn-lt"/>
                <a:ea typeface="+mn-ea"/>
                <a:cs typeface="+mn-cs"/>
              </a:rPr>
              <a:t>Responses will vary, but may include: contains information about a lot of different people, data is raw and uninterpreted</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Ask: What are some limitations of a source like this?</a:t>
            </a:r>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Responses will vary, but may include: information may be missing or wrong, data represents a limited sample</a:t>
            </a:r>
            <a:r>
              <a:rPr lang="en-US" sz="1100" kern="1200" dirty="0">
                <a:solidFill>
                  <a:schemeClr val="tx1"/>
                </a:solidFill>
                <a:effectLst/>
                <a:latin typeface="+mn-lt"/>
                <a:ea typeface="+mn-ea"/>
                <a:cs typeface="+mn-cs"/>
              </a:rPr>
              <a:t>, </a:t>
            </a:r>
            <a:r>
              <a:rPr lang="en-US" sz="1100" i="1" kern="1200" dirty="0">
                <a:solidFill>
                  <a:schemeClr val="tx1"/>
                </a:solidFill>
                <a:effectLst/>
                <a:latin typeface="+mn-lt"/>
                <a:ea typeface="+mn-ea"/>
                <a:cs typeface="+mn-cs"/>
              </a:rPr>
              <a:t>record has limited information about daily lives of individuals</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What additional information would you like to know about these people? What sources would be able to give you this information? </a:t>
            </a:r>
            <a:r>
              <a:rPr lang="en-US" sz="1100" i="1" kern="1200" dirty="0">
                <a:solidFill>
                  <a:schemeClr val="tx1"/>
                </a:solidFill>
                <a:effectLst/>
                <a:latin typeface="+mn-lt"/>
                <a:ea typeface="+mn-ea"/>
                <a:cs typeface="+mn-cs"/>
              </a:rPr>
              <a:t>Responses will vary, but encourage students to think creatively. </a:t>
            </a:r>
          </a:p>
          <a:p>
            <a:r>
              <a:rPr lang="en-US" sz="1100" i="1" kern="1200" dirty="0">
                <a:solidFill>
                  <a:schemeClr val="tx1"/>
                </a:solidFill>
                <a:effectLst/>
                <a:latin typeface="+mn-lt"/>
                <a:ea typeface="+mn-ea"/>
                <a:cs typeface="+mn-cs"/>
              </a:rPr>
              <a:t>Examples:</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i="1" dirty="0"/>
              <a:t>Appearance: photographs, diary entries, medical records</a:t>
            </a:r>
          </a:p>
          <a:p>
            <a:pPr marL="171450" indent="-171450">
              <a:buFont typeface="Arial" panose="020B0604020202020204" pitchFamily="34" charset="0"/>
              <a:buChar char="•"/>
            </a:pPr>
            <a:r>
              <a:rPr lang="en-US" i="1" dirty="0"/>
              <a:t>Residence: census records, tax records, diary entries</a:t>
            </a:r>
          </a:p>
          <a:p>
            <a:pPr marL="171450" indent="-171450">
              <a:buFont typeface="Arial" panose="020B0604020202020204" pitchFamily="34" charset="0"/>
              <a:buChar char="•"/>
            </a:pPr>
            <a:r>
              <a:rPr lang="en-US" i="1" dirty="0"/>
              <a:t>Family members: census records, church records, diary entries</a:t>
            </a:r>
          </a:p>
          <a:p>
            <a:pPr marL="171450" indent="-171450">
              <a:buFont typeface="Arial" panose="020B0604020202020204" pitchFamily="34" charset="0"/>
              <a:buChar char="•"/>
            </a:pPr>
            <a:r>
              <a:rPr lang="en-US" i="1" dirty="0"/>
              <a:t>Opinions and attitudes: diary entries, newspaper articles</a:t>
            </a:r>
          </a:p>
          <a:p>
            <a:pPr marL="171450" indent="-171450">
              <a:buFont typeface="Arial" panose="020B0604020202020204" pitchFamily="34" charset="0"/>
              <a:buChar char="•"/>
            </a:pPr>
            <a:r>
              <a:rPr lang="en-US" i="1" dirty="0"/>
              <a:t>Job: census records, labor records, diary entries</a:t>
            </a:r>
          </a:p>
          <a:p>
            <a:pPr marL="171450" indent="-171450">
              <a:buFont typeface="Arial" panose="020B0604020202020204" pitchFamily="34" charset="0"/>
              <a:buChar char="•"/>
            </a:pPr>
            <a:endParaRPr lang="en-US" i="1" dirty="0"/>
          </a:p>
          <a:p>
            <a:r>
              <a:rPr lang="en-US" i="0" dirty="0"/>
              <a:t>Photo: </a:t>
            </a:r>
            <a:r>
              <a:rPr lang="en-US" sz="1100" kern="1200" dirty="0" err="1">
                <a:solidFill>
                  <a:schemeClr val="tx1"/>
                </a:solidFill>
                <a:effectLst/>
                <a:latin typeface="+mn-lt"/>
                <a:ea typeface="+mn-ea"/>
                <a:cs typeface="+mn-cs"/>
              </a:rPr>
              <a:t>Mcpherson</a:t>
            </a:r>
            <a:r>
              <a:rPr lang="en-US" sz="1100" kern="1200" dirty="0">
                <a:solidFill>
                  <a:schemeClr val="tx1"/>
                </a:solidFill>
                <a:effectLst/>
                <a:latin typeface="+mn-lt"/>
                <a:ea typeface="+mn-ea"/>
                <a:cs typeface="+mn-cs"/>
              </a:rPr>
              <a:t> &amp; Oliver. </a:t>
            </a:r>
            <a:r>
              <a:rPr lang="en-US" sz="1100" i="1" kern="1200" dirty="0">
                <a:solidFill>
                  <a:schemeClr val="tx1"/>
                </a:solidFill>
                <a:effectLst/>
                <a:latin typeface="+mn-lt"/>
                <a:ea typeface="+mn-ea"/>
                <a:cs typeface="+mn-cs"/>
              </a:rPr>
              <a:t>Two unidentified escaped slaves wearing ragged clothes / Photographed by McPherson &amp; Oliver, Baton Rouge, La</a:t>
            </a:r>
            <a:r>
              <a:rPr lang="en-US" sz="1100" kern="1200" dirty="0">
                <a:solidFill>
                  <a:schemeClr val="tx1"/>
                </a:solidFill>
                <a:effectLst/>
                <a:latin typeface="+mn-lt"/>
                <a:ea typeface="+mn-ea"/>
                <a:cs typeface="+mn-cs"/>
              </a:rPr>
              <a:t>. Photograph. Baton Rouge, Louisiana. Between 1861-1865. Library of Congress. </a:t>
            </a:r>
            <a:r>
              <a:rPr lang="en-US" sz="1100" u="sng" kern="1200" dirty="0">
                <a:solidFill>
                  <a:schemeClr val="tx1"/>
                </a:solidFill>
                <a:effectLst/>
                <a:latin typeface="+mn-lt"/>
                <a:ea typeface="+mn-ea"/>
                <a:cs typeface="+mn-cs"/>
              </a:rPr>
              <a:t>https://www.loc.gov/item/2017659658/</a:t>
            </a:r>
            <a:endParaRPr lang="en-US" sz="1100" kern="1200" dirty="0">
              <a:solidFill>
                <a:schemeClr val="tx1"/>
              </a:solidFill>
              <a:effectLst/>
              <a:latin typeface="+mn-lt"/>
              <a:ea typeface="+mn-ea"/>
              <a:cs typeface="+mn-cs"/>
            </a:endParaRP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r>
              <a:rPr lang="en-US" sz="1100" b="0" i="0" kern="1200" dirty="0">
                <a:solidFill>
                  <a:schemeClr val="tx1"/>
                </a:solidFill>
                <a:effectLst/>
                <a:latin typeface="+mn-lt"/>
                <a:ea typeface="+mn-ea"/>
                <a:cs typeface="+mn-cs"/>
              </a:rPr>
              <a:t>Photo: Hubbard, Erastus. </a:t>
            </a:r>
            <a:r>
              <a:rPr lang="en-US" sz="1100" b="0" i="1" kern="1200" dirty="0">
                <a:solidFill>
                  <a:schemeClr val="tx1"/>
                </a:solidFill>
                <a:effectLst/>
                <a:latin typeface="+mn-lt"/>
                <a:ea typeface="+mn-ea"/>
                <a:cs typeface="+mn-cs"/>
              </a:rPr>
              <a:t>Group school children / photographed by E. Hubbard, Beaufort, S.C. </a:t>
            </a:r>
            <a:r>
              <a:rPr lang="en-US" sz="1100" b="0" i="0" kern="1200" dirty="0">
                <a:solidFill>
                  <a:schemeClr val="tx1"/>
                </a:solidFill>
                <a:effectLst/>
                <a:latin typeface="+mn-lt"/>
                <a:ea typeface="+mn-ea"/>
                <a:cs typeface="+mn-cs"/>
              </a:rPr>
              <a:t>Photograph. Beaufort, South Carolina, 1862. Library of Congress. https://www.loc.gov/item/2015646736/</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r>
              <a:rPr lang="en-US" sz="1100" b="0" i="0" kern="1200" dirty="0">
                <a:solidFill>
                  <a:schemeClr val="tx1"/>
                </a:solidFill>
                <a:effectLst/>
                <a:latin typeface="+mn-lt"/>
                <a:ea typeface="+mn-ea"/>
                <a:cs typeface="+mn-cs"/>
              </a:rPr>
              <a:t>Photo: </a:t>
            </a:r>
            <a:r>
              <a:rPr lang="en-US" sz="1100" b="0" i="1" kern="1200" dirty="0">
                <a:solidFill>
                  <a:schemeClr val="tx1"/>
                </a:solidFill>
                <a:effectLst/>
                <a:latin typeface="+mn-lt"/>
                <a:ea typeface="+mn-ea"/>
                <a:cs typeface="+mn-cs"/>
              </a:rPr>
              <a:t>Unidentified African American woman. </a:t>
            </a:r>
            <a:r>
              <a:rPr lang="en-US" sz="1100" b="0" i="0" kern="1200" dirty="0">
                <a:solidFill>
                  <a:schemeClr val="tx1"/>
                </a:solidFill>
                <a:effectLst/>
                <a:latin typeface="+mn-lt"/>
                <a:ea typeface="+mn-ea"/>
                <a:cs typeface="+mn-cs"/>
              </a:rPr>
              <a:t>Photograph. Between 1860-1870. Library of Congress. https://www.loc.gov/item/2010648882/</a:t>
            </a:r>
            <a:endParaRPr lang="en-US" i="0" dirty="0"/>
          </a:p>
        </p:txBody>
      </p:sp>
      <p:sp>
        <p:nvSpPr>
          <p:cNvPr id="4" name="Slide Number Placeholder 3"/>
          <p:cNvSpPr>
            <a:spLocks noGrp="1"/>
          </p:cNvSpPr>
          <p:nvPr>
            <p:ph type="sldNum" sz="quarter" idx="5"/>
          </p:nvPr>
        </p:nvSpPr>
        <p:spPr/>
        <p:txBody>
          <a:bodyPr/>
          <a:lstStyle/>
          <a:p>
            <a:fld id="{F053B4BD-CDB2-474B-878E-09814A216951}" type="slidenum">
              <a:rPr lang="en-US" smtClean="0"/>
              <a:t>13</a:t>
            </a:fld>
            <a:endParaRPr lang="en-US"/>
          </a:p>
        </p:txBody>
      </p:sp>
    </p:spTree>
    <p:extLst>
      <p:ext uri="{BB962C8B-B14F-4D97-AF65-F5344CB8AC3E}">
        <p14:creationId xmlns:p14="http://schemas.microsoft.com/office/powerpoint/2010/main" val="256442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While we know little about those buried in Section 27, their lives should not be forgotten. To honor their memory, select an individual on the burial record spreadsheet and write a short obituary that includes the following information: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Name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Date of Burial</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Grave number</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Age</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Address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Cause of Death</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Most obituaries include some information about the person’s life, but since we do not have that information, write a paragraph that describes two historic events that happened during the person’s lifetime, and how these events may have affected this person’s life. </a:t>
            </a:r>
          </a:p>
        </p:txBody>
      </p:sp>
      <p:sp>
        <p:nvSpPr>
          <p:cNvPr id="4" name="Slide Number Placeholder 3"/>
          <p:cNvSpPr>
            <a:spLocks noGrp="1"/>
          </p:cNvSpPr>
          <p:nvPr>
            <p:ph type="sldNum" sz="quarter" idx="5"/>
          </p:nvPr>
        </p:nvSpPr>
        <p:spPr/>
        <p:txBody>
          <a:bodyPr/>
          <a:lstStyle/>
          <a:p>
            <a:fld id="{F053B4BD-CDB2-474B-878E-09814A216951}" type="slidenum">
              <a:rPr lang="en-US" smtClean="0"/>
              <a:t>14</a:t>
            </a:fld>
            <a:endParaRPr lang="en-US"/>
          </a:p>
        </p:txBody>
      </p:sp>
    </p:spTree>
    <p:extLst>
      <p:ext uri="{BB962C8B-B14F-4D97-AF65-F5344CB8AC3E}">
        <p14:creationId xmlns:p14="http://schemas.microsoft.com/office/powerpoint/2010/main" val="424097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To get a sense of what it meant to be a “freed person” in the years surrounding the Civil War, let’s look at a timeline of the rights of African Americans in the United States up to that time.</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1780s – Northern states began individually banning the slave trade or abolishing slavery, though slaves were not always immediately freed from servitude</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1787 – U.S. Constitution drafted, with no prohibitions of slavery, and policy of each slave being counted as three-fifths of a person when determining representation in the House of Representatives and taxes. It also stated that slaves who escaped to free states should not be freed, but instead returned to their enslaver.</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1793 – Fugitive Slave Act passed, which allowed slaveowners to recover slaves who escaped to free states and made it a crime to assist escaped slaves</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1850 – stricter Fugitive Slave Act passed, with provisions that made it easier for slaveowners to seize escaped slaves and contained harsher punishments for citizens who assisted escaped slaves </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1857 – Supreme Court ruling in Dred Scott v. Sandford declared African Americans (free and enslaved) were not American citizens and therefore not due the rights and protections within the U.S. Constitution.</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1861 – Civil War began, and slaves escaped to the protection of the Union Army and the North. Congress passed laws declaring Army could confiscate Confederate property – such as slaves – and forbidding the return of slaves to Confederate slaveowners. Escaped slaves were known as “contraband,” and many flocked to Union-held forts and camps.</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1863 – President Abraham Lincoln issued Emancipation Proclamation, freeing all slaves in Confederate states. Any slave that could escape to the Union would be free, though slaves in Union slave-owning states (Delaware, Maryland, Kentucky and Missouri) were not yet free.</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1865 – Thirteenth Amendment passed, abolishing slavery and involuntary servitude, except as punishment for a crime. </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1868 – Fourteenth Amendment passed, granting citizenship to all persons born or naturalized in the United States – including former slaves – and guaranteed all citizens equal protection of the law.</a:t>
            </a:r>
          </a:p>
          <a:p>
            <a:pPr marL="91440" lvl="0" indent="-91440">
              <a:buFont typeface="Arial" panose="020B0604020202020204" pitchFamily="34" charset="0"/>
              <a:buChar char="•"/>
            </a:pPr>
            <a:r>
              <a:rPr lang="en-US" sz="1100" kern="1200" dirty="0">
                <a:solidFill>
                  <a:schemeClr val="tx1"/>
                </a:solidFill>
                <a:effectLst/>
                <a:latin typeface="+mn-lt"/>
                <a:ea typeface="+mn-ea"/>
                <a:cs typeface="+mn-cs"/>
              </a:rPr>
              <a:t>1870 – Fifteenth Amendment passed, prohibiting the federal government and each state from denying a citizen the right to vote based on that person’s “race, color, or previous condition of servitude.”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Despite the provisions of the 13</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14</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and 15</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amendments, many states passed laws known as “Black Codes” that heavily restricted the rights and liberties of African Americans. Even in states that had strongly opposed slavery, many public spaces, institutions, and neighborhoods were segregated and African Americans faced intense discrimination and prejudice.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As you can see, the status of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was very uncertain in the years surrounding the Civil War, and freedom for African Americans did not mean getting to enjoy the same rights and protections as white people. </a:t>
            </a:r>
          </a:p>
          <a:p>
            <a:r>
              <a:rPr lang="en-US" sz="11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2</a:t>
            </a:fld>
            <a:endParaRPr lang="en-US"/>
          </a:p>
        </p:txBody>
      </p:sp>
    </p:spTree>
    <p:extLst>
      <p:ext uri="{BB962C8B-B14F-4D97-AF65-F5344CB8AC3E}">
        <p14:creationId xmlns:p14="http://schemas.microsoft.com/office/powerpoint/2010/main" val="43829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Beginning with the sheltering and employment of so-called “contrabands,” the United States Army and federal government felt a degree of responsibility for supporting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In March 1865, a few months before the end of the Civil War, the Bureau of Refugees, Freedmen, and Abandoned Lands (commonly known as the Freedmen’s Bureau) was created within the War Department to assist former slaves as they established their new lives as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The Freedmen’s Bureau took on a number of tasks, including building hospitals, supporting education efforts, helping families reunite after the war, and providing legal assistance. However, President Andrew Johnson and other white southerners in Congress opposed many of the Bureau’s goals and limited its funding, so it was not as effective as its organizers hoped. </a:t>
            </a:r>
          </a:p>
          <a:p>
            <a:endParaRPr lang="en-US" dirty="0"/>
          </a:p>
          <a:p>
            <a:r>
              <a:rPr lang="en-US" dirty="0"/>
              <a:t>Illustration: Taylor, James E. </a:t>
            </a:r>
            <a:r>
              <a:rPr lang="en-US" i="1" dirty="0"/>
              <a:t>Glimpses at the Freedmen's Bureau. Issuing rations to the old and sick / from a sketch by our special artist, Jas. E. Taylor. </a:t>
            </a:r>
            <a:r>
              <a:rPr lang="en-US" dirty="0"/>
              <a:t>Illustration. Richmond, Virginia, 1866. Library of Congress. https://www.loc.gov/item/2009633700/</a:t>
            </a:r>
          </a:p>
        </p:txBody>
      </p:sp>
      <p:sp>
        <p:nvSpPr>
          <p:cNvPr id="4" name="Slide Number Placeholder 3"/>
          <p:cNvSpPr>
            <a:spLocks noGrp="1"/>
          </p:cNvSpPr>
          <p:nvPr>
            <p:ph type="sldNum" sz="quarter" idx="5"/>
          </p:nvPr>
        </p:nvSpPr>
        <p:spPr/>
        <p:txBody>
          <a:bodyPr/>
          <a:lstStyle/>
          <a:p>
            <a:fld id="{F053B4BD-CDB2-474B-878E-09814A216951}" type="slidenum">
              <a:rPr lang="en-US" smtClean="0"/>
              <a:t>3</a:t>
            </a:fld>
            <a:endParaRPr lang="en-US"/>
          </a:p>
        </p:txBody>
      </p:sp>
    </p:spTree>
    <p:extLst>
      <p:ext uri="{BB962C8B-B14F-4D97-AF65-F5344CB8AC3E}">
        <p14:creationId xmlns:p14="http://schemas.microsoft.com/office/powerpoint/2010/main" val="120373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One of the ways the federal government took responsibility for supporting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was to provide burial assistance. Depending on a family’s financial needs, this could include just providing a coffin and headstone, assisting with transporting remains to a private burial ground, or burial in a national cemetery. </a:t>
            </a:r>
          </a:p>
          <a:p>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National cemeteries, including Arlington National Cemetery, were created during the Civil War to accommodate the thousands of Union soldiers who died in battle or in military hospitals. At that time, most families preferred to bury their loved ones in a private cemetery close to home, and national cemeteries were mostly used when the family of a soldier was too poor to afford a proper burial. Since contrabands and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fell under the care of the federal government through the Army and Freedmen’s Bureau, those who lived and died around Washington, D.C. and were too poor to afford burial in a private cemetery could be buried at Arlington National Cemetery. This only occurred from 1864-1867; after 1867 the cemetery was reserved for military burials.</a:t>
            </a:r>
          </a:p>
          <a:p>
            <a:endParaRPr lang="en-US" dirty="0"/>
          </a:p>
          <a:p>
            <a:r>
              <a:rPr lang="en-US" dirty="0"/>
              <a:t>Photo: Russell, Andrew Joseph. </a:t>
            </a:r>
            <a:r>
              <a:rPr lang="en-US" i="1" dirty="0"/>
              <a:t>Cemetery at Arlington, Virginia.</a:t>
            </a:r>
            <a:r>
              <a:rPr lang="en-US" dirty="0"/>
              <a:t> Photograph. June 29, 1864. Norfolk, Virginia: Chrysler Museum of Art. https://chrysler.emuseum.com/objects/10128/cemetery-at-arlington-virginia</a:t>
            </a:r>
          </a:p>
        </p:txBody>
      </p:sp>
      <p:sp>
        <p:nvSpPr>
          <p:cNvPr id="4" name="Slide Number Placeholder 3"/>
          <p:cNvSpPr>
            <a:spLocks noGrp="1"/>
          </p:cNvSpPr>
          <p:nvPr>
            <p:ph type="sldNum" sz="quarter" idx="5"/>
          </p:nvPr>
        </p:nvSpPr>
        <p:spPr/>
        <p:txBody>
          <a:bodyPr/>
          <a:lstStyle/>
          <a:p>
            <a:fld id="{F053B4BD-CDB2-474B-878E-09814A216951}" type="slidenum">
              <a:rPr lang="en-US" smtClean="0"/>
              <a:t>4</a:t>
            </a:fld>
            <a:endParaRPr lang="en-US"/>
          </a:p>
        </p:txBody>
      </p:sp>
    </p:spTree>
    <p:extLst>
      <p:ext uri="{BB962C8B-B14F-4D97-AF65-F5344CB8AC3E}">
        <p14:creationId xmlns:p14="http://schemas.microsoft.com/office/powerpoint/2010/main" val="101805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We know very little about the specific lives of the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buried in Section 27, but let’s discuss what conditions were like for African Americans in general in the years surrounding the Civil War.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As the Union Army marched south, freed slaves had to decide – should they remain where they were, since that was their home and they were more sure of being able to provide food and shelter for their families? Or should they move to the North or West, where they knew they would no longer be slaves, but may not have a place to live or work? In Washington, D.C., the African American population tripled between 1860-1870 as thousands of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sought protection from the Army and federal government and the opportunity to start a new life.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To accommodate the sudden rise in population, the Freedmen’s Bureau converted Army barracks in Washington D.C. into tenements and operated government farms in Maryland and Virginia where families could live and work.  In 1864, a Freedman’s Village and farm were built on land that was later incorporated into Arlington National Cemetery – ironically, the residents of the Freedman’s Village were buried at other cemeteries and are not the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in Section 27.</a:t>
            </a:r>
          </a:p>
          <a:p>
            <a:endParaRPr lang="en-US" dirty="0"/>
          </a:p>
          <a:p>
            <a:r>
              <a:rPr lang="en-US" dirty="0"/>
              <a:t>Illustration: </a:t>
            </a:r>
            <a:r>
              <a:rPr lang="en-US" sz="1100" b="0" i="1" kern="1200" dirty="0">
                <a:solidFill>
                  <a:schemeClr val="tx1"/>
                </a:solidFill>
                <a:effectLst/>
                <a:latin typeface="+mn-lt"/>
                <a:ea typeface="+mn-ea"/>
                <a:cs typeface="+mn-cs"/>
              </a:rPr>
              <a:t>The effects of the proclamation - freed Negroes coming into our lines at Newbern, North Carolina. </a:t>
            </a:r>
            <a:r>
              <a:rPr lang="en-US" sz="1100" b="0" i="0" kern="1200" dirty="0">
                <a:solidFill>
                  <a:schemeClr val="tx1"/>
                </a:solidFill>
                <a:effectLst/>
                <a:latin typeface="+mn-lt"/>
                <a:ea typeface="+mn-ea"/>
                <a:cs typeface="+mn-cs"/>
              </a:rPr>
              <a:t>Illustration. New Bern, North Carolina, 1863. Library of Congress. https://www.loc.gov/item/95501775/</a:t>
            </a:r>
            <a:endParaRPr lang="en-US" i="0" dirty="0"/>
          </a:p>
        </p:txBody>
      </p:sp>
      <p:sp>
        <p:nvSpPr>
          <p:cNvPr id="4" name="Slide Number Placeholder 3"/>
          <p:cNvSpPr>
            <a:spLocks noGrp="1"/>
          </p:cNvSpPr>
          <p:nvPr>
            <p:ph type="sldNum" sz="quarter" idx="5"/>
          </p:nvPr>
        </p:nvSpPr>
        <p:spPr/>
        <p:txBody>
          <a:bodyPr/>
          <a:lstStyle/>
          <a:p>
            <a:fld id="{F053B4BD-CDB2-474B-878E-09814A216951}" type="slidenum">
              <a:rPr lang="en-US" smtClean="0"/>
              <a:t>5</a:t>
            </a:fld>
            <a:endParaRPr lang="en-US"/>
          </a:p>
        </p:txBody>
      </p:sp>
    </p:spTree>
    <p:extLst>
      <p:ext uri="{BB962C8B-B14F-4D97-AF65-F5344CB8AC3E}">
        <p14:creationId xmlns:p14="http://schemas.microsoft.com/office/powerpoint/2010/main" val="296049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Like many white Americans, African Americans throughout the United States built communities centered around churches. Attending church was both a religious and a social activity. Families gathered at church to worship, but also to organize for civil rights activism, education efforts, and job training.</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African Americans also highly valued literacy and education. Many African American communities worked with the Freedmen’s Bureau and Northern aid societies to build schools and recruit teachers, and African American voters and legislators advocated for some of the first public school systems in the United States. A number of universities for African Americans were also established, including Washington, D.C.’s Howard University in 1867, named after General Oliver Otis Howard, the Commissioner of the Freedmen’s Bureau.</a:t>
            </a:r>
          </a:p>
          <a:p>
            <a:endParaRPr lang="en-US" dirty="0"/>
          </a:p>
          <a:p>
            <a:pPr marL="0" marR="0" lvl="0" indent="0" algn="l" defTabSz="816022" rtl="0" eaLnBrk="1" fontAlgn="auto" latinLnBrk="0" hangingPunct="1">
              <a:lnSpc>
                <a:spcPct val="100000"/>
              </a:lnSpc>
              <a:spcBef>
                <a:spcPts val="0"/>
              </a:spcBef>
              <a:spcAft>
                <a:spcPts val="0"/>
              </a:spcAft>
              <a:buClrTx/>
              <a:buSzTx/>
              <a:buFontTx/>
              <a:buNone/>
              <a:tabLst/>
              <a:defRPr/>
            </a:pPr>
            <a:r>
              <a:rPr lang="en-US" dirty="0"/>
              <a:t>Illustration: </a:t>
            </a:r>
            <a:r>
              <a:rPr lang="en-US" sz="1100" kern="1200" dirty="0" err="1">
                <a:solidFill>
                  <a:schemeClr val="tx1"/>
                </a:solidFill>
                <a:effectLst/>
                <a:latin typeface="+mn-lt"/>
                <a:ea typeface="+mn-ea"/>
                <a:cs typeface="+mn-cs"/>
              </a:rPr>
              <a:t>Waud</a:t>
            </a:r>
            <a:r>
              <a:rPr lang="en-US" sz="1100" kern="1200" dirty="0">
                <a:solidFill>
                  <a:schemeClr val="tx1"/>
                </a:solidFill>
                <a:effectLst/>
                <a:latin typeface="+mn-lt"/>
                <a:ea typeface="+mn-ea"/>
                <a:cs typeface="+mn-cs"/>
              </a:rPr>
              <a:t>, Alfred R. </a:t>
            </a:r>
            <a:r>
              <a:rPr lang="en-US" sz="1100" i="1" kern="1200" dirty="0">
                <a:solidFill>
                  <a:schemeClr val="tx1"/>
                </a:solidFill>
                <a:effectLst/>
                <a:latin typeface="+mn-lt"/>
                <a:ea typeface="+mn-ea"/>
                <a:cs typeface="+mn-cs"/>
              </a:rPr>
              <a:t>"Zion" school for colored children, Charleston, South Carolina / from a sketch by A.R. </a:t>
            </a:r>
            <a:r>
              <a:rPr lang="en-US" sz="1100" i="1" kern="1200" dirty="0" err="1">
                <a:solidFill>
                  <a:schemeClr val="tx1"/>
                </a:solidFill>
                <a:effectLst/>
                <a:latin typeface="+mn-lt"/>
                <a:ea typeface="+mn-ea"/>
                <a:cs typeface="+mn-cs"/>
              </a:rPr>
              <a:t>Waud</a:t>
            </a:r>
            <a:r>
              <a:rPr lang="en-US" sz="1100" i="1" kern="1200" dirty="0">
                <a:solidFill>
                  <a:schemeClr val="tx1"/>
                </a:solidFill>
                <a:effectLst/>
                <a:latin typeface="+mn-lt"/>
                <a:ea typeface="+mn-ea"/>
                <a:cs typeface="+mn-cs"/>
              </a:rPr>
              <a:t>.</a:t>
            </a:r>
            <a:r>
              <a:rPr lang="en-US" sz="1100" kern="1200" dirty="0">
                <a:solidFill>
                  <a:schemeClr val="tx1"/>
                </a:solidFill>
                <a:effectLst/>
                <a:latin typeface="+mn-lt"/>
                <a:ea typeface="+mn-ea"/>
                <a:cs typeface="+mn-cs"/>
              </a:rPr>
              <a:t> Illustration. Charleston, South Carolina, 1866. Library of Congress. </a:t>
            </a:r>
            <a:r>
              <a:rPr lang="en-US" sz="1100" u="sng" kern="1200" dirty="0">
                <a:solidFill>
                  <a:schemeClr val="tx1"/>
                </a:solidFill>
                <a:effectLst/>
                <a:latin typeface="+mn-lt"/>
                <a:ea typeface="+mn-ea"/>
                <a:cs typeface="+mn-cs"/>
              </a:rPr>
              <a:t>https://www.loc.gov/item/97501517/</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6</a:t>
            </a:fld>
            <a:endParaRPr lang="en-US"/>
          </a:p>
        </p:txBody>
      </p:sp>
    </p:spTree>
    <p:extLst>
      <p:ext uri="{BB962C8B-B14F-4D97-AF65-F5344CB8AC3E}">
        <p14:creationId xmlns:p14="http://schemas.microsoft.com/office/powerpoint/2010/main" val="119726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Though slavery had been abolished, African Americans still faced intense discrimination and prejudice. Institutions such as schools, hospitals, and churches were segregated, as well as public transportation systems and neighborhoods. Individual states passed laws known as Black Codes that restricted the rights of African Americans and made them easy targets for arrest. Since the 13</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Amendment still allowed for slavery and involuntary servitude as punishment for a crime, many African Americans were forced back into unpaid hard labor for “crimes” as minor as not having a job or being outside at night. Several states also had policies of “forcible apprenticeship,” which allowed former slaveowners to retain African American children as “apprentices” if their parents were impoverished. The Freedmen’s Bureau maintained records of assaults committed against </a:t>
            </a:r>
            <a:r>
              <a:rPr lang="en-US" sz="1100" kern="1200" dirty="0" err="1">
                <a:solidFill>
                  <a:schemeClr val="tx1"/>
                </a:solidFill>
                <a:effectLst/>
                <a:latin typeface="+mn-lt"/>
                <a:ea typeface="+mn-ea"/>
                <a:cs typeface="+mn-cs"/>
              </a:rPr>
              <a:t>freedpeople</a:t>
            </a:r>
            <a:r>
              <a:rPr lang="en-US" sz="1100" kern="1200" dirty="0">
                <a:solidFill>
                  <a:schemeClr val="tx1"/>
                </a:solidFill>
                <a:effectLst/>
                <a:latin typeface="+mn-lt"/>
                <a:ea typeface="+mn-ea"/>
                <a:cs typeface="+mn-cs"/>
              </a:rPr>
              <a:t> and assisted with legal advocacy for African Americans, but it would be many years before African Americans would receive equal standing under the law. </a:t>
            </a:r>
          </a:p>
          <a:p>
            <a:endParaRPr lang="en-US" dirty="0"/>
          </a:p>
          <a:p>
            <a:r>
              <a:rPr lang="en-US" dirty="0"/>
              <a:t>Illustration: </a:t>
            </a:r>
            <a:r>
              <a:rPr lang="en-US" sz="1100" b="0" i="1" kern="1200" dirty="0">
                <a:solidFill>
                  <a:schemeClr val="tx1"/>
                </a:solidFill>
                <a:effectLst/>
                <a:latin typeface="+mn-lt"/>
                <a:ea typeface="+mn-ea"/>
                <a:cs typeface="+mn-cs"/>
              </a:rPr>
              <a:t>Preparing for the reception of the president. </a:t>
            </a:r>
            <a:r>
              <a:rPr lang="en-US" sz="1100" b="0" i="0" kern="1200" dirty="0">
                <a:solidFill>
                  <a:schemeClr val="tx1"/>
                </a:solidFill>
                <a:effectLst/>
                <a:latin typeface="+mn-lt"/>
                <a:ea typeface="+mn-ea"/>
                <a:cs typeface="+mn-cs"/>
              </a:rPr>
              <a:t>The chain gang convicts cleaning the streets of Richmond. Illustration. Richmond, Virginia, 1877. Library of Congress. https://www.loc.gov/item/94502949/</a:t>
            </a:r>
            <a:endParaRPr lang="en-US" i="0" dirty="0"/>
          </a:p>
        </p:txBody>
      </p:sp>
      <p:sp>
        <p:nvSpPr>
          <p:cNvPr id="4" name="Slide Number Placeholder 3"/>
          <p:cNvSpPr>
            <a:spLocks noGrp="1"/>
          </p:cNvSpPr>
          <p:nvPr>
            <p:ph type="sldNum" sz="quarter" idx="5"/>
          </p:nvPr>
        </p:nvSpPr>
        <p:spPr/>
        <p:txBody>
          <a:bodyPr/>
          <a:lstStyle/>
          <a:p>
            <a:fld id="{F053B4BD-CDB2-474B-878E-09814A216951}" type="slidenum">
              <a:rPr lang="en-US" smtClean="0"/>
              <a:t>7</a:t>
            </a:fld>
            <a:endParaRPr lang="en-US"/>
          </a:p>
        </p:txBody>
      </p:sp>
    </p:spTree>
    <p:extLst>
      <p:ext uri="{BB962C8B-B14F-4D97-AF65-F5344CB8AC3E}">
        <p14:creationId xmlns:p14="http://schemas.microsoft.com/office/powerpoint/2010/main" val="359093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burial records available for those buried in Section 27 of Arlington National Cemetery can also give some insight into what life was like specifically for the poorest </a:t>
            </a:r>
            <a:r>
              <a:rPr lang="en-US" dirty="0" err="1"/>
              <a:t>freedpeople</a:t>
            </a:r>
            <a:r>
              <a:rPr lang="en-US" dirty="0"/>
              <a:t> living in and around Washington, D.C. It should be noted that these records are incomplete and may have errors, as remains were sometimes moved and grave markers replaced multiple times, and cemetery administrators did not prioritize records management for poor civilians.</a:t>
            </a:r>
          </a:p>
          <a:p>
            <a:endParaRPr lang="en-US" dirty="0"/>
          </a:p>
          <a:p>
            <a:r>
              <a:rPr lang="en-US" dirty="0"/>
              <a:t>On the record spreadsheet, there are columns for the name of the deceased, date of death or burial, grave number, age, complaint or cause of death, address where the body was picked up for burial, and additional notes. Not all records have an entry in each column.</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8</a:t>
            </a:fld>
            <a:endParaRPr lang="en-US"/>
          </a:p>
        </p:txBody>
      </p:sp>
    </p:spTree>
    <p:extLst>
      <p:ext uri="{BB962C8B-B14F-4D97-AF65-F5344CB8AC3E}">
        <p14:creationId xmlns:p14="http://schemas.microsoft.com/office/powerpoint/2010/main" val="86975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mainly going to use two spreadsheet skills while looking at the data in this record. First is the “Find” feature. Find allows you to search the spreadsheet for a specific word or phrase. You can open Find by holding down </a:t>
            </a:r>
            <a:r>
              <a:rPr lang="en-US" dirty="0" err="1"/>
              <a:t>Ctrl+F</a:t>
            </a:r>
            <a:r>
              <a:rPr lang="en-US" dirty="0"/>
              <a:t> or clicking “Find &amp; Select” on the far-right of the Toolbar. </a:t>
            </a:r>
          </a:p>
          <a:p>
            <a:endParaRPr lang="en-US" dirty="0"/>
          </a:p>
          <a:p>
            <a:r>
              <a:rPr lang="en-US" dirty="0"/>
              <a:t>Suggested Find exercises:</a:t>
            </a:r>
          </a:p>
          <a:p>
            <a:pPr marL="171450" indent="-171450">
              <a:buFont typeface="Arial" panose="020B0604020202020204" pitchFamily="34" charset="0"/>
              <a:buChar char="•"/>
            </a:pPr>
            <a:r>
              <a:rPr lang="en-US" dirty="0"/>
              <a:t>Use Find to look up whether anyone on the burial record has the same last name as you. Responses will vary</a:t>
            </a:r>
          </a:p>
          <a:p>
            <a:pPr marL="171450" indent="-171450">
              <a:buFont typeface="Arial" panose="020B0604020202020204" pitchFamily="34" charset="0"/>
              <a:buChar char="•"/>
            </a:pPr>
            <a:r>
              <a:rPr lang="en-US" dirty="0"/>
              <a:t>Use Find to look up Elizabeth Couch’s age. 101</a:t>
            </a:r>
          </a:p>
          <a:p>
            <a:pPr marL="171450" indent="-171450">
              <a:buFont typeface="Arial" panose="020B0604020202020204" pitchFamily="34" charset="0"/>
              <a:buChar char="•"/>
            </a:pPr>
            <a:r>
              <a:rPr lang="en-US" dirty="0"/>
              <a:t>Use Find to look up Casey Muddy’s cause of death. “taken sick 4th July from drinking ice water”</a:t>
            </a:r>
          </a:p>
          <a:p>
            <a:endParaRPr lang="en-US" dirty="0"/>
          </a:p>
        </p:txBody>
      </p:sp>
      <p:sp>
        <p:nvSpPr>
          <p:cNvPr id="4" name="Slide Number Placeholder 3"/>
          <p:cNvSpPr>
            <a:spLocks noGrp="1"/>
          </p:cNvSpPr>
          <p:nvPr>
            <p:ph type="sldNum" sz="quarter" idx="5"/>
          </p:nvPr>
        </p:nvSpPr>
        <p:spPr/>
        <p:txBody>
          <a:bodyPr/>
          <a:lstStyle/>
          <a:p>
            <a:fld id="{F053B4BD-CDB2-474B-878E-09814A216951}" type="slidenum">
              <a:rPr lang="en-US" smtClean="0"/>
              <a:t>9</a:t>
            </a:fld>
            <a:endParaRPr lang="en-US"/>
          </a:p>
        </p:txBody>
      </p:sp>
    </p:spTree>
    <p:extLst>
      <p:ext uri="{BB962C8B-B14F-4D97-AF65-F5344CB8AC3E}">
        <p14:creationId xmlns:p14="http://schemas.microsoft.com/office/powerpoint/2010/main" val="362340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7652-F190-421F-A197-8E41E5076373}"/>
              </a:ext>
            </a:extLst>
          </p:cNvPr>
          <p:cNvSpPr>
            <a:spLocks noGrp="1"/>
          </p:cNvSpPr>
          <p:nvPr>
            <p:ph type="ctrTitle"/>
          </p:nvPr>
        </p:nvSpPr>
        <p:spPr>
          <a:xfrm>
            <a:off x="1143000" y="840994"/>
            <a:ext cx="6858000" cy="1789042"/>
          </a:xfrm>
        </p:spPr>
        <p:txBody>
          <a:bodyPr anchor="b"/>
          <a:lstStyle>
            <a:lvl1pPr algn="ctr">
              <a:defRPr sz="5300"/>
            </a:lvl1pPr>
          </a:lstStyle>
          <a:p>
            <a:r>
              <a:rPr lang="en-US"/>
              <a:t>Click to edit Master title style</a:t>
            </a:r>
          </a:p>
        </p:txBody>
      </p:sp>
      <p:sp>
        <p:nvSpPr>
          <p:cNvPr id="3" name="Subtitle 2">
            <a:extLst>
              <a:ext uri="{FF2B5EF4-FFF2-40B4-BE49-F238E27FC236}">
                <a16:creationId xmlns:a16="http://schemas.microsoft.com/office/drawing/2014/main" id="{53D3834D-B790-42B2-9BE7-19CBD2B0957F}"/>
              </a:ext>
            </a:extLst>
          </p:cNvPr>
          <p:cNvSpPr>
            <a:spLocks noGrp="1"/>
          </p:cNvSpPr>
          <p:nvPr>
            <p:ph type="subTitle" idx="1"/>
          </p:nvPr>
        </p:nvSpPr>
        <p:spPr>
          <a:xfrm>
            <a:off x="1143000" y="2699027"/>
            <a:ext cx="6858000" cy="1240672"/>
          </a:xfrm>
        </p:spPr>
        <p:txBody>
          <a:bodyPr/>
          <a:lstStyle>
            <a:lvl1pPr marL="0" indent="0" algn="ctr">
              <a:buNone/>
              <a:defRPr sz="2100"/>
            </a:lvl1pPr>
            <a:lvl2pPr marL="408011" indent="0" algn="ctr">
              <a:buNone/>
              <a:defRPr sz="1800"/>
            </a:lvl2pPr>
            <a:lvl3pPr marL="816022" indent="0" algn="ctr">
              <a:buNone/>
              <a:defRPr sz="1600"/>
            </a:lvl3pPr>
            <a:lvl4pPr marL="1224034" indent="0" algn="ctr">
              <a:buNone/>
              <a:defRPr sz="1400"/>
            </a:lvl4pPr>
            <a:lvl5pPr marL="1632044" indent="0" algn="ctr">
              <a:buNone/>
              <a:defRPr sz="1400"/>
            </a:lvl5pPr>
            <a:lvl6pPr marL="2040055" indent="0" algn="ctr">
              <a:buNone/>
              <a:defRPr sz="1400"/>
            </a:lvl6pPr>
            <a:lvl7pPr marL="2448066" indent="0" algn="ctr">
              <a:buNone/>
              <a:defRPr sz="1400"/>
            </a:lvl7pPr>
            <a:lvl8pPr marL="2856077" indent="0" algn="ctr">
              <a:buNone/>
              <a:defRPr sz="1400"/>
            </a:lvl8pPr>
            <a:lvl9pPr marL="3264088" indent="0" algn="ctr">
              <a:buNone/>
              <a:defRPr sz="1400"/>
            </a:lvl9pPr>
          </a:lstStyle>
          <a:p>
            <a:r>
              <a:rPr lang="en-US"/>
              <a:t>Click to edit Master subtitle style</a:t>
            </a:r>
          </a:p>
        </p:txBody>
      </p:sp>
      <p:sp>
        <p:nvSpPr>
          <p:cNvPr id="4" name="Date Placeholder 3">
            <a:extLst>
              <a:ext uri="{FF2B5EF4-FFF2-40B4-BE49-F238E27FC236}">
                <a16:creationId xmlns:a16="http://schemas.microsoft.com/office/drawing/2014/main" id="{B9EA410B-4FF6-480D-9312-024DBB7A58AD}"/>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9E0C125B-A5D0-4D33-A597-9E3E83478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41B69-1EB0-4A02-ABFF-6E862387BB19}"/>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6529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552-4639-418B-B2C9-619E338AA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FFFA1-1F2F-4485-A9B0-8C11B3346E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BF0C-0C4A-4F4D-81D8-1DF648BCA97D}"/>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9B9E2474-BD86-4601-BB00-81F0FCEA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4A380-B331-4503-8612-E29028AC2B6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4036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574F3-65FA-4125-9EB7-569F30FB2B2A}"/>
              </a:ext>
            </a:extLst>
          </p:cNvPr>
          <p:cNvSpPr>
            <a:spLocks noGrp="1"/>
          </p:cNvSpPr>
          <p:nvPr>
            <p:ph type="title" orient="vert"/>
          </p:nvPr>
        </p:nvSpPr>
        <p:spPr>
          <a:xfrm>
            <a:off x="6543677" y="273591"/>
            <a:ext cx="1971675" cy="43548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E97C48-0139-4967-B146-89F47ED1D20C}"/>
              </a:ext>
            </a:extLst>
          </p:cNvPr>
          <p:cNvSpPr>
            <a:spLocks noGrp="1"/>
          </p:cNvSpPr>
          <p:nvPr>
            <p:ph type="body" orient="vert" idx="1"/>
          </p:nvPr>
        </p:nvSpPr>
        <p:spPr>
          <a:xfrm>
            <a:off x="628652" y="273591"/>
            <a:ext cx="5800725" cy="43548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CFE1A-B609-4DED-B0F3-10BD051A8AEB}"/>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9C2EA306-1540-47D2-93DA-9588A69D9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8508B-C36C-4CEC-BFD2-96342AB999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9125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F648-E2EF-43F0-8573-8FCB2EC1F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06769-1615-4A63-BDBB-59DA1278F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6E1F-F9AC-48A4-8C7D-A5FAE7A7229B}"/>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D62C5738-402E-4371-883A-BA6F18E0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F3F4B-A9F4-4E1D-81B5-259B347B0B0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69083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20FC-8BE2-4590-A132-36B353160291}"/>
              </a:ext>
            </a:extLst>
          </p:cNvPr>
          <p:cNvSpPr>
            <a:spLocks noGrp="1"/>
          </p:cNvSpPr>
          <p:nvPr>
            <p:ph type="title"/>
          </p:nvPr>
        </p:nvSpPr>
        <p:spPr>
          <a:xfrm>
            <a:off x="623888" y="1281118"/>
            <a:ext cx="7886700" cy="2137572"/>
          </a:xfrm>
        </p:spPr>
        <p:txBody>
          <a:bodyPr anchor="b"/>
          <a:lstStyle>
            <a:lvl1pPr>
              <a:defRPr sz="5300"/>
            </a:lvl1pPr>
          </a:lstStyle>
          <a:p>
            <a:r>
              <a:rPr lang="en-US"/>
              <a:t>Click to edit Master title style</a:t>
            </a:r>
          </a:p>
        </p:txBody>
      </p:sp>
      <p:sp>
        <p:nvSpPr>
          <p:cNvPr id="3" name="Text Placeholder 2">
            <a:extLst>
              <a:ext uri="{FF2B5EF4-FFF2-40B4-BE49-F238E27FC236}">
                <a16:creationId xmlns:a16="http://schemas.microsoft.com/office/drawing/2014/main" id="{000E78CD-05A7-494B-A186-FF88F8AF84EF}"/>
              </a:ext>
            </a:extLst>
          </p:cNvPr>
          <p:cNvSpPr>
            <a:spLocks noGrp="1"/>
          </p:cNvSpPr>
          <p:nvPr>
            <p:ph type="body" idx="1"/>
          </p:nvPr>
        </p:nvSpPr>
        <p:spPr>
          <a:xfrm>
            <a:off x="623888" y="3438913"/>
            <a:ext cx="7886700" cy="1124099"/>
          </a:xfrm>
        </p:spPr>
        <p:txBody>
          <a:bodyPr/>
          <a:lstStyle>
            <a:lvl1pPr marL="0" indent="0">
              <a:buNone/>
              <a:defRPr sz="2100">
                <a:solidFill>
                  <a:schemeClr val="tx1">
                    <a:tint val="75000"/>
                  </a:schemeClr>
                </a:solidFill>
              </a:defRPr>
            </a:lvl1pPr>
            <a:lvl2pPr marL="408011" indent="0">
              <a:buNone/>
              <a:defRPr sz="1800">
                <a:solidFill>
                  <a:schemeClr val="tx1">
                    <a:tint val="75000"/>
                  </a:schemeClr>
                </a:solidFill>
              </a:defRPr>
            </a:lvl2pPr>
            <a:lvl3pPr marL="816022" indent="0">
              <a:buNone/>
              <a:defRPr sz="1600">
                <a:solidFill>
                  <a:schemeClr val="tx1">
                    <a:tint val="75000"/>
                  </a:schemeClr>
                </a:solidFill>
              </a:defRPr>
            </a:lvl3pPr>
            <a:lvl4pPr marL="1224034" indent="0">
              <a:buNone/>
              <a:defRPr sz="1400">
                <a:solidFill>
                  <a:schemeClr val="tx1">
                    <a:tint val="75000"/>
                  </a:schemeClr>
                </a:solidFill>
              </a:defRPr>
            </a:lvl4pPr>
            <a:lvl5pPr marL="1632044" indent="0">
              <a:buNone/>
              <a:defRPr sz="1400">
                <a:solidFill>
                  <a:schemeClr val="tx1">
                    <a:tint val="75000"/>
                  </a:schemeClr>
                </a:solidFill>
              </a:defRPr>
            </a:lvl5pPr>
            <a:lvl6pPr marL="2040055" indent="0">
              <a:buNone/>
              <a:defRPr sz="1400">
                <a:solidFill>
                  <a:schemeClr val="tx1">
                    <a:tint val="75000"/>
                  </a:schemeClr>
                </a:solidFill>
              </a:defRPr>
            </a:lvl6pPr>
            <a:lvl7pPr marL="2448066" indent="0">
              <a:buNone/>
              <a:defRPr sz="1400">
                <a:solidFill>
                  <a:schemeClr val="tx1">
                    <a:tint val="75000"/>
                  </a:schemeClr>
                </a:solidFill>
              </a:defRPr>
            </a:lvl7pPr>
            <a:lvl8pPr marL="2856077" indent="0">
              <a:buNone/>
              <a:defRPr sz="1400">
                <a:solidFill>
                  <a:schemeClr val="tx1">
                    <a:tint val="75000"/>
                  </a:schemeClr>
                </a:solidFill>
              </a:defRPr>
            </a:lvl8pPr>
            <a:lvl9pPr marL="326408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CBBCC-324B-427E-96B1-D54F0F037F3E}"/>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BD057882-F621-4D26-B96E-2B6148126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C09F-C659-44D2-BDEC-CE415366FA97}"/>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34509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F31-A561-49C1-8838-D47A5E43E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04786-26D9-4919-B5C9-1FB3CF0BB245}"/>
              </a:ext>
            </a:extLst>
          </p:cNvPr>
          <p:cNvSpPr>
            <a:spLocks noGrp="1"/>
          </p:cNvSpPr>
          <p:nvPr>
            <p:ph sz="half" idx="1"/>
          </p:nvPr>
        </p:nvSpPr>
        <p:spPr>
          <a:xfrm>
            <a:off x="6286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F5117-F2A6-448B-8E4F-7151E0E8518B}"/>
              </a:ext>
            </a:extLst>
          </p:cNvPr>
          <p:cNvSpPr>
            <a:spLocks noGrp="1"/>
          </p:cNvSpPr>
          <p:nvPr>
            <p:ph sz="half" idx="2"/>
          </p:nvPr>
        </p:nvSpPr>
        <p:spPr>
          <a:xfrm>
            <a:off x="4629151" y="1367952"/>
            <a:ext cx="3886200" cy="32604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FB002-5C33-4650-A3DB-3985F6E21BB4}"/>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6" name="Footer Placeholder 5">
            <a:extLst>
              <a:ext uri="{FF2B5EF4-FFF2-40B4-BE49-F238E27FC236}">
                <a16:creationId xmlns:a16="http://schemas.microsoft.com/office/drawing/2014/main" id="{D8844C05-FC31-4303-8D2E-C28CC52A9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D0673-B577-4246-BAB0-9C6129A134B4}"/>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61488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9E2-36D2-40A7-8684-99F58F6DFFBC}"/>
              </a:ext>
            </a:extLst>
          </p:cNvPr>
          <p:cNvSpPr>
            <a:spLocks noGrp="1"/>
          </p:cNvSpPr>
          <p:nvPr>
            <p:ph type="title"/>
          </p:nvPr>
        </p:nvSpPr>
        <p:spPr>
          <a:xfrm>
            <a:off x="629841" y="273591"/>
            <a:ext cx="7886700" cy="993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96B27-6CE2-45B5-957D-6DE077220C8D}"/>
              </a:ext>
            </a:extLst>
          </p:cNvPr>
          <p:cNvSpPr>
            <a:spLocks noGrp="1"/>
          </p:cNvSpPr>
          <p:nvPr>
            <p:ph type="body" idx="1"/>
          </p:nvPr>
        </p:nvSpPr>
        <p:spPr>
          <a:xfrm>
            <a:off x="629843" y="1259706"/>
            <a:ext cx="3868340"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4" name="Content Placeholder 3">
            <a:extLst>
              <a:ext uri="{FF2B5EF4-FFF2-40B4-BE49-F238E27FC236}">
                <a16:creationId xmlns:a16="http://schemas.microsoft.com/office/drawing/2014/main" id="{9774BE1E-2219-4939-8521-1E49A572836A}"/>
              </a:ext>
            </a:extLst>
          </p:cNvPr>
          <p:cNvSpPr>
            <a:spLocks noGrp="1"/>
          </p:cNvSpPr>
          <p:nvPr>
            <p:ph sz="half" idx="2"/>
          </p:nvPr>
        </p:nvSpPr>
        <p:spPr>
          <a:xfrm>
            <a:off x="629843" y="1877068"/>
            <a:ext cx="3868340"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C215A-34C0-4449-A7DA-1BC4FEFACDB0}"/>
              </a:ext>
            </a:extLst>
          </p:cNvPr>
          <p:cNvSpPr>
            <a:spLocks noGrp="1"/>
          </p:cNvSpPr>
          <p:nvPr>
            <p:ph type="body" sz="quarter" idx="3"/>
          </p:nvPr>
        </p:nvSpPr>
        <p:spPr>
          <a:xfrm>
            <a:off x="4629151" y="1259706"/>
            <a:ext cx="3887392" cy="617362"/>
          </a:xfrm>
        </p:spPr>
        <p:txBody>
          <a:bodyPr anchor="b"/>
          <a:lstStyle>
            <a:lvl1pPr marL="0" indent="0">
              <a:buNone/>
              <a:defRPr sz="2100" b="1"/>
            </a:lvl1pPr>
            <a:lvl2pPr marL="408011" indent="0">
              <a:buNone/>
              <a:defRPr sz="1800" b="1"/>
            </a:lvl2pPr>
            <a:lvl3pPr marL="816022" indent="0">
              <a:buNone/>
              <a:defRPr sz="1600" b="1"/>
            </a:lvl3pPr>
            <a:lvl4pPr marL="1224034" indent="0">
              <a:buNone/>
              <a:defRPr sz="1400" b="1"/>
            </a:lvl4pPr>
            <a:lvl5pPr marL="1632044" indent="0">
              <a:buNone/>
              <a:defRPr sz="1400" b="1"/>
            </a:lvl5pPr>
            <a:lvl6pPr marL="2040055" indent="0">
              <a:buNone/>
              <a:defRPr sz="1400" b="1"/>
            </a:lvl6pPr>
            <a:lvl7pPr marL="2448066" indent="0">
              <a:buNone/>
              <a:defRPr sz="1400" b="1"/>
            </a:lvl7pPr>
            <a:lvl8pPr marL="2856077" indent="0">
              <a:buNone/>
              <a:defRPr sz="1400" b="1"/>
            </a:lvl8pPr>
            <a:lvl9pPr marL="3264088" indent="0">
              <a:buNone/>
              <a:defRPr sz="1400" b="1"/>
            </a:lvl9pPr>
          </a:lstStyle>
          <a:p>
            <a:pPr lvl="0"/>
            <a:r>
              <a:rPr lang="en-US"/>
              <a:t>Edit Master text styles</a:t>
            </a:r>
          </a:p>
        </p:txBody>
      </p:sp>
      <p:sp>
        <p:nvSpPr>
          <p:cNvPr id="6" name="Content Placeholder 5">
            <a:extLst>
              <a:ext uri="{FF2B5EF4-FFF2-40B4-BE49-F238E27FC236}">
                <a16:creationId xmlns:a16="http://schemas.microsoft.com/office/drawing/2014/main" id="{86C67F36-7057-442C-A2B5-AE604952B259}"/>
              </a:ext>
            </a:extLst>
          </p:cNvPr>
          <p:cNvSpPr>
            <a:spLocks noGrp="1"/>
          </p:cNvSpPr>
          <p:nvPr>
            <p:ph sz="quarter" idx="4"/>
          </p:nvPr>
        </p:nvSpPr>
        <p:spPr>
          <a:xfrm>
            <a:off x="4629151" y="1877068"/>
            <a:ext cx="3887392" cy="2760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B86499-0A06-45A1-8DC6-003D18D8F109}"/>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8" name="Footer Placeholder 7">
            <a:extLst>
              <a:ext uri="{FF2B5EF4-FFF2-40B4-BE49-F238E27FC236}">
                <a16:creationId xmlns:a16="http://schemas.microsoft.com/office/drawing/2014/main" id="{3DA8CFD8-1C62-47EE-8D78-BD8E98008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BA813-5EA2-4C83-813A-9589999365BE}"/>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3044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E218-31BE-4F90-AD5D-EBE0C8C0C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CC848-1A7B-4B9B-9103-DB9984557497}"/>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4" name="Footer Placeholder 3">
            <a:extLst>
              <a:ext uri="{FF2B5EF4-FFF2-40B4-BE49-F238E27FC236}">
                <a16:creationId xmlns:a16="http://schemas.microsoft.com/office/drawing/2014/main" id="{F2282245-BD87-477E-9635-1FCED1F1F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60FB9-C7B9-473A-A3AA-1E5ADCC5E80B}"/>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150306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F68-2529-492B-80FD-1E7D9D1DAD8C}"/>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3" name="Footer Placeholder 2">
            <a:extLst>
              <a:ext uri="{FF2B5EF4-FFF2-40B4-BE49-F238E27FC236}">
                <a16:creationId xmlns:a16="http://schemas.microsoft.com/office/drawing/2014/main" id="{5115D771-6F1F-47F8-8461-B090129BB7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D7D261-C0CA-4E10-A18E-AAEF441CA4C0}"/>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8076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746E-D648-473E-A63A-22CC83412C81}"/>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CAF7E829-5514-436B-ACFC-E9FA0669B5F8}"/>
              </a:ext>
            </a:extLst>
          </p:cNvPr>
          <p:cNvSpPr>
            <a:spLocks noGrp="1"/>
          </p:cNvSpPr>
          <p:nvPr>
            <p:ph idx="1"/>
          </p:nvPr>
        </p:nvSpPr>
        <p:spPr>
          <a:xfrm>
            <a:off x="3887391" y="739885"/>
            <a:ext cx="4629151" cy="3651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CF36D-E283-44B2-B52B-4862C2F58C73}"/>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6A68634A-9284-45D3-B51B-FF8A114EF85D}"/>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6" name="Footer Placeholder 5">
            <a:extLst>
              <a:ext uri="{FF2B5EF4-FFF2-40B4-BE49-F238E27FC236}">
                <a16:creationId xmlns:a16="http://schemas.microsoft.com/office/drawing/2014/main" id="{E7AF2344-BEA6-4163-AAFC-A90BF92F4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82405-5B47-4036-997B-5C3603A59BE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203467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EA60-1A9A-4502-AFEB-AA64ED6AFCDE}"/>
              </a:ext>
            </a:extLst>
          </p:cNvPr>
          <p:cNvSpPr>
            <a:spLocks noGrp="1"/>
          </p:cNvSpPr>
          <p:nvPr>
            <p:ph type="title"/>
          </p:nvPr>
        </p:nvSpPr>
        <p:spPr>
          <a:xfrm>
            <a:off x="629843" y="342582"/>
            <a:ext cx="2949178" cy="1199039"/>
          </a:xfrm>
        </p:spPr>
        <p:txBody>
          <a:bodyPr anchor="b"/>
          <a:lstStyle>
            <a:lvl1pPr>
              <a:defRPr sz="2900"/>
            </a:lvl1pPr>
          </a:lstStyle>
          <a:p>
            <a:r>
              <a:rPr lang="en-US"/>
              <a:t>Click to edit Master title style</a:t>
            </a:r>
          </a:p>
        </p:txBody>
      </p:sp>
      <p:sp>
        <p:nvSpPr>
          <p:cNvPr id="3" name="Picture Placeholder 2">
            <a:extLst>
              <a:ext uri="{FF2B5EF4-FFF2-40B4-BE49-F238E27FC236}">
                <a16:creationId xmlns:a16="http://schemas.microsoft.com/office/drawing/2014/main" id="{3BB8E3B2-667D-445D-A67E-BCD672DBAABA}"/>
              </a:ext>
            </a:extLst>
          </p:cNvPr>
          <p:cNvSpPr>
            <a:spLocks noGrp="1"/>
          </p:cNvSpPr>
          <p:nvPr>
            <p:ph type="pic" idx="1"/>
          </p:nvPr>
        </p:nvSpPr>
        <p:spPr>
          <a:xfrm>
            <a:off x="3887391" y="739885"/>
            <a:ext cx="4629151" cy="3651835"/>
          </a:xfrm>
        </p:spPr>
        <p:txBody>
          <a:bodyPr/>
          <a:lstStyle>
            <a:lvl1pPr marL="0" indent="0">
              <a:buNone/>
              <a:defRPr sz="2900"/>
            </a:lvl1pPr>
            <a:lvl2pPr marL="408011" indent="0">
              <a:buNone/>
              <a:defRPr sz="2500"/>
            </a:lvl2pPr>
            <a:lvl3pPr marL="816022" indent="0">
              <a:buNone/>
              <a:defRPr sz="2100"/>
            </a:lvl3pPr>
            <a:lvl4pPr marL="1224034" indent="0">
              <a:buNone/>
              <a:defRPr sz="1800"/>
            </a:lvl4pPr>
            <a:lvl5pPr marL="1632044" indent="0">
              <a:buNone/>
              <a:defRPr sz="1800"/>
            </a:lvl5pPr>
            <a:lvl6pPr marL="2040055" indent="0">
              <a:buNone/>
              <a:defRPr sz="1800"/>
            </a:lvl6pPr>
            <a:lvl7pPr marL="2448066" indent="0">
              <a:buNone/>
              <a:defRPr sz="1800"/>
            </a:lvl7pPr>
            <a:lvl8pPr marL="2856077" indent="0">
              <a:buNone/>
              <a:defRPr sz="1800"/>
            </a:lvl8pPr>
            <a:lvl9pPr marL="3264088" indent="0">
              <a:buNone/>
              <a:defRPr sz="1800"/>
            </a:lvl9pPr>
          </a:lstStyle>
          <a:p>
            <a:endParaRPr lang="en-US"/>
          </a:p>
        </p:txBody>
      </p:sp>
      <p:sp>
        <p:nvSpPr>
          <p:cNvPr id="4" name="Text Placeholder 3">
            <a:extLst>
              <a:ext uri="{FF2B5EF4-FFF2-40B4-BE49-F238E27FC236}">
                <a16:creationId xmlns:a16="http://schemas.microsoft.com/office/drawing/2014/main" id="{77206E49-F866-45CE-8C8F-F3AA9F4D82C2}"/>
              </a:ext>
            </a:extLst>
          </p:cNvPr>
          <p:cNvSpPr>
            <a:spLocks noGrp="1"/>
          </p:cNvSpPr>
          <p:nvPr>
            <p:ph type="body" sz="half" idx="2"/>
          </p:nvPr>
        </p:nvSpPr>
        <p:spPr>
          <a:xfrm>
            <a:off x="629843" y="1541622"/>
            <a:ext cx="2949178" cy="2856044"/>
          </a:xfrm>
        </p:spPr>
        <p:txBody>
          <a:bodyPr/>
          <a:lstStyle>
            <a:lvl1pPr marL="0" indent="0">
              <a:buNone/>
              <a:defRPr sz="1400"/>
            </a:lvl1pPr>
            <a:lvl2pPr marL="408011" indent="0">
              <a:buNone/>
              <a:defRPr sz="1200"/>
            </a:lvl2pPr>
            <a:lvl3pPr marL="816022" indent="0">
              <a:buNone/>
              <a:defRPr sz="1100"/>
            </a:lvl3pPr>
            <a:lvl4pPr marL="1224034" indent="0">
              <a:buNone/>
              <a:defRPr sz="900"/>
            </a:lvl4pPr>
            <a:lvl5pPr marL="1632044" indent="0">
              <a:buNone/>
              <a:defRPr sz="900"/>
            </a:lvl5pPr>
            <a:lvl6pPr marL="2040055" indent="0">
              <a:buNone/>
              <a:defRPr sz="900"/>
            </a:lvl6pPr>
            <a:lvl7pPr marL="2448066" indent="0">
              <a:buNone/>
              <a:defRPr sz="900"/>
            </a:lvl7pPr>
            <a:lvl8pPr marL="2856077" indent="0">
              <a:buNone/>
              <a:defRPr sz="900"/>
            </a:lvl8pPr>
            <a:lvl9pPr marL="3264088"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E817789A-78BD-440A-BAEF-37F4AE31B8A8}"/>
              </a:ext>
            </a:extLst>
          </p:cNvPr>
          <p:cNvSpPr>
            <a:spLocks noGrp="1"/>
          </p:cNvSpPr>
          <p:nvPr>
            <p:ph type="dt" sz="half" idx="10"/>
          </p:nvPr>
        </p:nvSpPr>
        <p:spPr/>
        <p:txBody>
          <a:bodyPr/>
          <a:lstStyle/>
          <a:p>
            <a:fld id="{B8D1720D-2188-46C8-AC29-212D77BD5894}" type="datetimeFigureOut">
              <a:rPr lang="en-US" smtClean="0"/>
              <a:t>7/16/2020</a:t>
            </a:fld>
            <a:endParaRPr lang="en-US"/>
          </a:p>
        </p:txBody>
      </p:sp>
      <p:sp>
        <p:nvSpPr>
          <p:cNvPr id="6" name="Footer Placeholder 5">
            <a:extLst>
              <a:ext uri="{FF2B5EF4-FFF2-40B4-BE49-F238E27FC236}">
                <a16:creationId xmlns:a16="http://schemas.microsoft.com/office/drawing/2014/main" id="{2727525B-F948-4BF5-9DA6-4ABB04E03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F0CA6-17B0-414B-9814-50651925A8C6}"/>
              </a:ext>
            </a:extLst>
          </p:cNvPr>
          <p:cNvSpPr>
            <a:spLocks noGrp="1"/>
          </p:cNvSpPr>
          <p:nvPr>
            <p:ph type="sldNum" sz="quarter" idx="12"/>
          </p:nvPr>
        </p:nvSpPr>
        <p:spPr/>
        <p:txBody>
          <a:bodyPr/>
          <a:lstStyle/>
          <a:p>
            <a:fld id="{AA29CF9D-5D84-4C0E-B2A4-2DEB9C394089}" type="slidenum">
              <a:rPr lang="en-US" smtClean="0"/>
              <a:t>‹#›</a:t>
            </a:fld>
            <a:endParaRPr lang="en-US"/>
          </a:p>
        </p:txBody>
      </p:sp>
    </p:spTree>
    <p:extLst>
      <p:ext uri="{BB962C8B-B14F-4D97-AF65-F5344CB8AC3E}">
        <p14:creationId xmlns:p14="http://schemas.microsoft.com/office/powerpoint/2010/main" val="38923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2F786-93A8-4969-ADC4-B14EA11835F8}"/>
              </a:ext>
            </a:extLst>
          </p:cNvPr>
          <p:cNvSpPr>
            <a:spLocks noGrp="1"/>
          </p:cNvSpPr>
          <p:nvPr>
            <p:ph type="title"/>
          </p:nvPr>
        </p:nvSpPr>
        <p:spPr>
          <a:xfrm>
            <a:off x="628652" y="273591"/>
            <a:ext cx="7886700" cy="993252"/>
          </a:xfrm>
          <a:prstGeom prst="rect">
            <a:avLst/>
          </a:prstGeom>
        </p:spPr>
        <p:txBody>
          <a:bodyPr vert="horz" lIns="81602" tIns="40801" rIns="81602" bIns="4080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A0E30-DF00-4961-8F72-9FF89274B618}"/>
              </a:ext>
            </a:extLst>
          </p:cNvPr>
          <p:cNvSpPr>
            <a:spLocks noGrp="1"/>
          </p:cNvSpPr>
          <p:nvPr>
            <p:ph type="body" idx="1"/>
          </p:nvPr>
        </p:nvSpPr>
        <p:spPr>
          <a:xfrm>
            <a:off x="628652" y="1367952"/>
            <a:ext cx="7886700" cy="3260482"/>
          </a:xfrm>
          <a:prstGeom prst="rect">
            <a:avLst/>
          </a:prstGeom>
        </p:spPr>
        <p:txBody>
          <a:bodyPr vert="horz" lIns="81602" tIns="40801" rIns="81602" bIns="4080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0C7A6-9CAC-430F-9BF6-05D7ADFA4578}"/>
              </a:ext>
            </a:extLst>
          </p:cNvPr>
          <p:cNvSpPr>
            <a:spLocks noGrp="1"/>
          </p:cNvSpPr>
          <p:nvPr>
            <p:ph type="dt" sz="half" idx="2"/>
          </p:nvPr>
        </p:nvSpPr>
        <p:spPr>
          <a:xfrm>
            <a:off x="628651" y="4762851"/>
            <a:ext cx="2057400" cy="273590"/>
          </a:xfrm>
          <a:prstGeom prst="rect">
            <a:avLst/>
          </a:prstGeom>
        </p:spPr>
        <p:txBody>
          <a:bodyPr vert="horz" lIns="81602" tIns="40801" rIns="81602" bIns="40801" rtlCol="0" anchor="ctr"/>
          <a:lstStyle>
            <a:lvl1pPr algn="l">
              <a:defRPr sz="1100">
                <a:solidFill>
                  <a:schemeClr val="tx1">
                    <a:tint val="75000"/>
                  </a:schemeClr>
                </a:solidFill>
              </a:defRPr>
            </a:lvl1pPr>
          </a:lstStyle>
          <a:p>
            <a:fld id="{B8D1720D-2188-46C8-AC29-212D77BD5894}" type="datetimeFigureOut">
              <a:rPr lang="en-US" smtClean="0"/>
              <a:t>7/16/2020</a:t>
            </a:fld>
            <a:endParaRPr lang="en-US"/>
          </a:p>
        </p:txBody>
      </p:sp>
      <p:sp>
        <p:nvSpPr>
          <p:cNvPr id="5" name="Footer Placeholder 4">
            <a:extLst>
              <a:ext uri="{FF2B5EF4-FFF2-40B4-BE49-F238E27FC236}">
                <a16:creationId xmlns:a16="http://schemas.microsoft.com/office/drawing/2014/main" id="{855F0086-8EF3-48B2-ABF2-099D71DAB00C}"/>
              </a:ext>
            </a:extLst>
          </p:cNvPr>
          <p:cNvSpPr>
            <a:spLocks noGrp="1"/>
          </p:cNvSpPr>
          <p:nvPr>
            <p:ph type="ftr" sz="quarter" idx="3"/>
          </p:nvPr>
        </p:nvSpPr>
        <p:spPr>
          <a:xfrm>
            <a:off x="3028952" y="4762851"/>
            <a:ext cx="3086100" cy="273590"/>
          </a:xfrm>
          <a:prstGeom prst="rect">
            <a:avLst/>
          </a:prstGeom>
        </p:spPr>
        <p:txBody>
          <a:bodyPr vert="horz" lIns="81602" tIns="40801" rIns="81602" bIns="40801" rtlCol="0" anchor="ctr"/>
          <a:lstStyle>
            <a:lvl1pPr algn="ctr">
              <a:defRPr sz="1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EF5ECA-C6EE-4016-A6F4-20319C8FF88F}"/>
              </a:ext>
            </a:extLst>
          </p:cNvPr>
          <p:cNvSpPr>
            <a:spLocks noGrp="1"/>
          </p:cNvSpPr>
          <p:nvPr>
            <p:ph type="sldNum" sz="quarter" idx="4"/>
          </p:nvPr>
        </p:nvSpPr>
        <p:spPr>
          <a:xfrm>
            <a:off x="6457951" y="4762851"/>
            <a:ext cx="2057400" cy="273590"/>
          </a:xfrm>
          <a:prstGeom prst="rect">
            <a:avLst/>
          </a:prstGeom>
        </p:spPr>
        <p:txBody>
          <a:bodyPr vert="horz" lIns="81602" tIns="40801" rIns="81602" bIns="40801" rtlCol="0" anchor="ctr"/>
          <a:lstStyle>
            <a:lvl1pPr algn="r">
              <a:defRPr sz="1100">
                <a:solidFill>
                  <a:schemeClr val="tx1">
                    <a:tint val="75000"/>
                  </a:schemeClr>
                </a:solidFill>
              </a:defRPr>
            </a:lvl1pPr>
          </a:lstStyle>
          <a:p>
            <a:fld id="{AA29CF9D-5D84-4C0E-B2A4-2DEB9C394089}" type="slidenum">
              <a:rPr lang="en-US" smtClean="0"/>
              <a:t>‹#›</a:t>
            </a:fld>
            <a:endParaRPr lang="en-US"/>
          </a:p>
        </p:txBody>
      </p:sp>
    </p:spTree>
    <p:extLst>
      <p:ext uri="{BB962C8B-B14F-4D97-AF65-F5344CB8AC3E}">
        <p14:creationId xmlns:p14="http://schemas.microsoft.com/office/powerpoint/2010/main" val="188684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16022"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204006" indent="-204006" algn="l" defTabSz="816022" rtl="0" eaLnBrk="1" latinLnBrk="0" hangingPunct="1">
        <a:lnSpc>
          <a:spcPct val="90000"/>
        </a:lnSpc>
        <a:spcBef>
          <a:spcPts val="893"/>
        </a:spcBef>
        <a:buFont typeface="Arial" panose="020B0604020202020204" pitchFamily="34" charset="0"/>
        <a:buChar char="•"/>
        <a:defRPr sz="2500" kern="1200">
          <a:solidFill>
            <a:schemeClr val="tx1"/>
          </a:solidFill>
          <a:latin typeface="+mn-lt"/>
          <a:ea typeface="+mn-ea"/>
          <a:cs typeface="+mn-cs"/>
        </a:defRPr>
      </a:lvl1pPr>
      <a:lvl2pPr marL="612016" indent="-204006" algn="l" defTabSz="816022" rtl="0" eaLnBrk="1" latinLnBrk="0" hangingPunct="1">
        <a:lnSpc>
          <a:spcPct val="90000"/>
        </a:lnSpc>
        <a:spcBef>
          <a:spcPts val="446"/>
        </a:spcBef>
        <a:buFont typeface="Arial" panose="020B0604020202020204" pitchFamily="34" charset="0"/>
        <a:buChar char="•"/>
        <a:defRPr sz="2100" kern="1200">
          <a:solidFill>
            <a:schemeClr val="tx1"/>
          </a:solidFill>
          <a:latin typeface="+mn-lt"/>
          <a:ea typeface="+mn-ea"/>
          <a:cs typeface="+mn-cs"/>
        </a:defRPr>
      </a:lvl2pPr>
      <a:lvl3pPr marL="1020028" indent="-204006" algn="l" defTabSz="816022" rtl="0" eaLnBrk="1" latinLnBrk="0" hangingPunct="1">
        <a:lnSpc>
          <a:spcPct val="90000"/>
        </a:lnSpc>
        <a:spcBef>
          <a:spcPts val="446"/>
        </a:spcBef>
        <a:buFont typeface="Arial" panose="020B0604020202020204" pitchFamily="34" charset="0"/>
        <a:buChar char="•"/>
        <a:defRPr sz="1800" kern="1200">
          <a:solidFill>
            <a:schemeClr val="tx1"/>
          </a:solidFill>
          <a:latin typeface="+mn-lt"/>
          <a:ea typeface="+mn-ea"/>
          <a:cs typeface="+mn-cs"/>
        </a:defRPr>
      </a:lvl3pPr>
      <a:lvl4pPr marL="1428038"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4pPr>
      <a:lvl5pPr marL="1836050"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5pPr>
      <a:lvl6pPr marL="224406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071"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083"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094" indent="-204006" algn="l" defTabSz="81602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022" rtl="0" eaLnBrk="1" latinLnBrk="0" hangingPunct="1">
        <a:defRPr sz="1600" kern="1200">
          <a:solidFill>
            <a:schemeClr val="tx1"/>
          </a:solidFill>
          <a:latin typeface="+mn-lt"/>
          <a:ea typeface="+mn-ea"/>
          <a:cs typeface="+mn-cs"/>
        </a:defRPr>
      </a:lvl1pPr>
      <a:lvl2pPr marL="408011" algn="l" defTabSz="816022" rtl="0" eaLnBrk="1" latinLnBrk="0" hangingPunct="1">
        <a:defRPr sz="1600" kern="1200">
          <a:solidFill>
            <a:schemeClr val="tx1"/>
          </a:solidFill>
          <a:latin typeface="+mn-lt"/>
          <a:ea typeface="+mn-ea"/>
          <a:cs typeface="+mn-cs"/>
        </a:defRPr>
      </a:lvl2pPr>
      <a:lvl3pPr marL="816022" algn="l" defTabSz="816022" rtl="0" eaLnBrk="1" latinLnBrk="0" hangingPunct="1">
        <a:defRPr sz="1600" kern="1200">
          <a:solidFill>
            <a:schemeClr val="tx1"/>
          </a:solidFill>
          <a:latin typeface="+mn-lt"/>
          <a:ea typeface="+mn-ea"/>
          <a:cs typeface="+mn-cs"/>
        </a:defRPr>
      </a:lvl3pPr>
      <a:lvl4pPr marL="1224034" algn="l" defTabSz="816022" rtl="0" eaLnBrk="1" latinLnBrk="0" hangingPunct="1">
        <a:defRPr sz="1600" kern="1200">
          <a:solidFill>
            <a:schemeClr val="tx1"/>
          </a:solidFill>
          <a:latin typeface="+mn-lt"/>
          <a:ea typeface="+mn-ea"/>
          <a:cs typeface="+mn-cs"/>
        </a:defRPr>
      </a:lvl4pPr>
      <a:lvl5pPr marL="1632044" algn="l" defTabSz="816022" rtl="0" eaLnBrk="1" latinLnBrk="0" hangingPunct="1">
        <a:defRPr sz="1600" kern="1200">
          <a:solidFill>
            <a:schemeClr val="tx1"/>
          </a:solidFill>
          <a:latin typeface="+mn-lt"/>
          <a:ea typeface="+mn-ea"/>
          <a:cs typeface="+mn-cs"/>
        </a:defRPr>
      </a:lvl5pPr>
      <a:lvl6pPr marL="2040055" algn="l" defTabSz="816022" rtl="0" eaLnBrk="1" latinLnBrk="0" hangingPunct="1">
        <a:defRPr sz="1600" kern="1200">
          <a:solidFill>
            <a:schemeClr val="tx1"/>
          </a:solidFill>
          <a:latin typeface="+mn-lt"/>
          <a:ea typeface="+mn-ea"/>
          <a:cs typeface="+mn-cs"/>
        </a:defRPr>
      </a:lvl6pPr>
      <a:lvl7pPr marL="2448066" algn="l" defTabSz="816022" rtl="0" eaLnBrk="1" latinLnBrk="0" hangingPunct="1">
        <a:defRPr sz="1600" kern="1200">
          <a:solidFill>
            <a:schemeClr val="tx1"/>
          </a:solidFill>
          <a:latin typeface="+mn-lt"/>
          <a:ea typeface="+mn-ea"/>
          <a:cs typeface="+mn-cs"/>
        </a:defRPr>
      </a:lvl7pPr>
      <a:lvl8pPr marL="2856077" algn="l" defTabSz="816022" rtl="0" eaLnBrk="1" latinLnBrk="0" hangingPunct="1">
        <a:defRPr sz="1600" kern="1200">
          <a:solidFill>
            <a:schemeClr val="tx1"/>
          </a:solidFill>
          <a:latin typeface="+mn-lt"/>
          <a:ea typeface="+mn-ea"/>
          <a:cs typeface="+mn-cs"/>
        </a:defRPr>
      </a:lvl8pPr>
      <a:lvl9pPr marL="3264088" algn="l" defTabSz="8160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emf"/><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ws of white headstones in a cemetery with a tree with pink blossoms.">
            <a:extLst>
              <a:ext uri="{FF2B5EF4-FFF2-40B4-BE49-F238E27FC236}">
                <a16:creationId xmlns:a16="http://schemas.microsoft.com/office/drawing/2014/main" id="{B92D36A5-B528-0C48-BF6C-121C913CBEF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5911"/>
          <a:stretch/>
        </p:blipFill>
        <p:spPr>
          <a:xfrm>
            <a:off x="0" y="0"/>
            <a:ext cx="9156680" cy="5138738"/>
          </a:xfrm>
          <a:prstGeom prst="rect">
            <a:avLst/>
          </a:prstGeom>
        </p:spPr>
      </p:pic>
      <p:sp>
        <p:nvSpPr>
          <p:cNvPr id="8" name="Rectangle 7">
            <a:extLst>
              <a:ext uri="{FF2B5EF4-FFF2-40B4-BE49-F238E27FC236}">
                <a16:creationId xmlns:a16="http://schemas.microsoft.com/office/drawing/2014/main" id="{001A0673-F3B4-1846-BA48-374D1DC1DECE}"/>
              </a:ext>
              <a:ext uri="{C183D7F6-B498-43B3-948B-1728B52AA6E4}">
                <adec:decorative xmlns:adec="http://schemas.microsoft.com/office/drawing/2017/decorative" xmlns="" val="1"/>
              </a:ext>
            </a:extLst>
          </p:cNvPr>
          <p:cNvSpPr/>
          <p:nvPr/>
        </p:nvSpPr>
        <p:spPr>
          <a:xfrm>
            <a:off x="0"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8D753C2-A975-7B40-9D23-C2CCF56A44AA}"/>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39055" y="363444"/>
            <a:ext cx="254000" cy="228600"/>
          </a:xfrm>
          <a:prstGeom prst="rect">
            <a:avLst/>
          </a:prstGeom>
        </p:spPr>
      </p:pic>
      <p:pic>
        <p:nvPicPr>
          <p:cNvPr id="15" name="Picture 14">
            <a:extLst>
              <a:ext uri="{FF2B5EF4-FFF2-40B4-BE49-F238E27FC236}">
                <a16:creationId xmlns:a16="http://schemas.microsoft.com/office/drawing/2014/main" id="{E088168A-4DEB-DF4F-8A1B-B76A5AFDB613}"/>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164616" y="391168"/>
            <a:ext cx="254000" cy="228600"/>
          </a:xfrm>
          <a:prstGeom prst="rect">
            <a:avLst/>
          </a:prstGeom>
        </p:spPr>
      </p:pic>
      <p:sp>
        <p:nvSpPr>
          <p:cNvPr id="2" name="TextBox 1">
            <a:extLst>
              <a:ext uri="{FF2B5EF4-FFF2-40B4-BE49-F238E27FC236}">
                <a16:creationId xmlns:a16="http://schemas.microsoft.com/office/drawing/2014/main" id="{0507BC0C-3D73-49EF-91DD-AD1200F6BE7E}"/>
              </a:ext>
            </a:extLst>
          </p:cNvPr>
          <p:cNvSpPr txBox="1"/>
          <p:nvPr/>
        </p:nvSpPr>
        <p:spPr>
          <a:xfrm>
            <a:off x="9049" y="274635"/>
            <a:ext cx="9144000" cy="461665"/>
          </a:xfrm>
          <a:prstGeom prst="rect">
            <a:avLst/>
          </a:prstGeom>
          <a:noFill/>
        </p:spPr>
        <p:txBody>
          <a:bodyPr wrap="square" rtlCol="0">
            <a:spAutoFit/>
          </a:bodyPr>
          <a:lstStyle/>
          <a:p>
            <a:pPr algn="ctr"/>
            <a:r>
              <a:rPr lang="en-US" sz="2400" b="1" i="1" spc="500" dirty="0">
                <a:solidFill>
                  <a:schemeClr val="bg1"/>
                </a:solidFill>
                <a:latin typeface="Arial" panose="020B0604020202020204" pitchFamily="34" charset="0"/>
                <a:cs typeface="Arial" panose="020B0604020202020204" pitchFamily="34" charset="0"/>
              </a:rPr>
              <a:t>THE FREEDPEOPLE OF SECTION 27</a:t>
            </a:r>
          </a:p>
        </p:txBody>
      </p:sp>
      <p:sp>
        <p:nvSpPr>
          <p:cNvPr id="10" name="TextBox 9">
            <a:extLst>
              <a:ext uri="{FF2B5EF4-FFF2-40B4-BE49-F238E27FC236}">
                <a16:creationId xmlns:a16="http://schemas.microsoft.com/office/drawing/2014/main" id="{BDD034D5-301C-4960-851D-BE0858ED9FEA}"/>
              </a:ext>
            </a:extLst>
          </p:cNvPr>
          <p:cNvSpPr txBox="1"/>
          <p:nvPr/>
        </p:nvSpPr>
        <p:spPr>
          <a:xfrm>
            <a:off x="539055" y="2110847"/>
            <a:ext cx="8308626" cy="923330"/>
          </a:xfrm>
          <a:prstGeom prst="rect">
            <a:avLst/>
          </a:prstGeom>
          <a:noFill/>
        </p:spPr>
        <p:txBody>
          <a:bodyPr wrap="square" rtlCol="0">
            <a:spAutoFit/>
          </a:bodyPr>
          <a:lstStyle/>
          <a:p>
            <a:pPr algn="ctr"/>
            <a:r>
              <a:rPr lang="en-US" sz="1800" b="1" spc="400" dirty="0">
                <a:solidFill>
                  <a:schemeClr val="bg1"/>
                </a:solidFill>
                <a:latin typeface="Arial" panose="020B0604020202020204" pitchFamily="34" charset="0"/>
                <a:ea typeface="Lato" panose="020F0502020204030203" pitchFamily="34" charset="0"/>
                <a:cs typeface="Arial" panose="020B0604020202020204" pitchFamily="34" charset="0"/>
              </a:rPr>
              <a:t>WHAT IS ARLINGTON NATIONAL CEMETERY?</a:t>
            </a:r>
          </a:p>
          <a:p>
            <a:pPr algn="ctr"/>
            <a:endParaRPr lang="en-US" sz="1800" b="1" spc="4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gn="ctr"/>
            <a:r>
              <a:rPr lang="en-US" sz="1800" b="1" spc="400" dirty="0">
                <a:solidFill>
                  <a:schemeClr val="bg1"/>
                </a:solidFill>
                <a:latin typeface="Arial" panose="020B0604020202020204" pitchFamily="34" charset="0"/>
                <a:ea typeface="Lato" panose="020F0502020204030203" pitchFamily="34" charset="0"/>
                <a:cs typeface="Arial" panose="020B0604020202020204" pitchFamily="34" charset="0"/>
              </a:rPr>
              <a:t>WHO IS BURIED THERE?</a:t>
            </a:r>
          </a:p>
        </p:txBody>
      </p:sp>
      <p:sp>
        <p:nvSpPr>
          <p:cNvPr id="17" name="TextBox 16">
            <a:extLst>
              <a:ext uri="{FF2B5EF4-FFF2-40B4-BE49-F238E27FC236}">
                <a16:creationId xmlns:a16="http://schemas.microsoft.com/office/drawing/2014/main" id="{23C012FC-CDC2-49D1-B348-2199FBC5F8A5}"/>
              </a:ext>
            </a:extLst>
          </p:cNvPr>
          <p:cNvSpPr txBox="1"/>
          <p:nvPr/>
        </p:nvSpPr>
        <p:spPr>
          <a:xfrm>
            <a:off x="606153" y="4698210"/>
            <a:ext cx="3661268" cy="276999"/>
          </a:xfrm>
          <a:prstGeom prst="rect">
            <a:avLst/>
          </a:prstGeom>
          <a:noFill/>
        </p:spPr>
        <p:txBody>
          <a:bodyPr wrap="square" rtlCol="0">
            <a:spAutoFit/>
          </a:bodyPr>
          <a:lstStyle/>
          <a:p>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18" name="Picture 17">
            <a:extLst>
              <a:ext uri="{FF2B5EF4-FFF2-40B4-BE49-F238E27FC236}">
                <a16:creationId xmlns:a16="http://schemas.microsoft.com/office/drawing/2014/main" id="{EF6D07F8-D1EE-4FC8-952C-EC6941777E94}"/>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318229" y="4678084"/>
            <a:ext cx="220826" cy="260226"/>
          </a:xfrm>
          <a:prstGeom prst="rect">
            <a:avLst/>
          </a:prstGeom>
        </p:spPr>
      </p:pic>
    </p:spTree>
    <p:extLst>
      <p:ext uri="{BB962C8B-B14F-4D97-AF65-F5344CB8AC3E}">
        <p14:creationId xmlns:p14="http://schemas.microsoft.com/office/powerpoint/2010/main" val="1548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1"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preadsheet with columns for Name, Date of Burial, Grave Number, Age, Cause of Death, and Address.">
            <a:extLst>
              <a:ext uri="{FF2B5EF4-FFF2-40B4-BE49-F238E27FC236}">
                <a16:creationId xmlns:a16="http://schemas.microsoft.com/office/drawing/2014/main" id="{44F96963-FFB7-4202-8B9B-A902E160C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66809"/>
            <a:ext cx="9144000" cy="4805120"/>
          </a:xfrm>
          <a:prstGeom prst="rect">
            <a:avLst/>
          </a:prstGeom>
        </p:spPr>
      </p:pic>
      <p:sp>
        <p:nvSpPr>
          <p:cNvPr id="5" name="Arrow: Right 4">
            <a:extLst>
              <a:ext uri="{FF2B5EF4-FFF2-40B4-BE49-F238E27FC236}">
                <a16:creationId xmlns:a16="http://schemas.microsoft.com/office/drawing/2014/main" id="{79D6E215-D7F6-4569-B45E-EDDBA444689D}"/>
              </a:ext>
              <a:ext uri="{C183D7F6-B498-43B3-948B-1728B52AA6E4}">
                <adec:decorative xmlns:adec="http://schemas.microsoft.com/office/drawing/2017/decorative" xmlns="" val="1"/>
              </a:ext>
            </a:extLst>
          </p:cNvPr>
          <p:cNvSpPr/>
          <p:nvPr/>
        </p:nvSpPr>
        <p:spPr>
          <a:xfrm rot="16200000">
            <a:off x="2827685" y="1123122"/>
            <a:ext cx="1774134" cy="790160"/>
          </a:xfrm>
          <a:prstGeom prst="rightArrow">
            <a:avLst>
              <a:gd name="adj1" fmla="val 50000"/>
              <a:gd name="adj2" fmla="val 111111"/>
            </a:avLst>
          </a:prstGeom>
          <a:solidFill>
            <a:srgbClr val="DCB96A"/>
          </a:solidFill>
          <a:ln>
            <a:solidFill>
              <a:srgbClr val="DC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BD3C903-8106-4570-9F9F-7F277C0ABBA7}"/>
              </a:ext>
              <a:ext uri="{C183D7F6-B498-43B3-948B-1728B52AA6E4}">
                <adec:decorative xmlns:adec="http://schemas.microsoft.com/office/drawing/2017/decorative" xmlns="" val="1"/>
              </a:ext>
            </a:extLst>
          </p:cNvPr>
          <p:cNvSpPr/>
          <p:nvPr/>
        </p:nvSpPr>
        <p:spPr>
          <a:xfrm rot="16200000">
            <a:off x="982319" y="838201"/>
            <a:ext cx="1774134" cy="790160"/>
          </a:xfrm>
          <a:prstGeom prst="rightArrow">
            <a:avLst>
              <a:gd name="adj1" fmla="val 50000"/>
              <a:gd name="adj2" fmla="val 111111"/>
            </a:avLst>
          </a:prstGeom>
          <a:solidFill>
            <a:srgbClr val="DCB96A"/>
          </a:solidFill>
          <a:ln>
            <a:solidFill>
              <a:srgbClr val="DC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82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59B6A-799C-044E-8087-29E509B68873}"/>
              </a:ext>
              <a:ext uri="{C183D7F6-B498-43B3-948B-1728B52AA6E4}">
                <adec:decorative xmlns:adec="http://schemas.microsoft.com/office/drawing/2017/decorative" xmlns="" val="1"/>
              </a:ext>
            </a:extLst>
          </p:cNvPr>
          <p:cNvSpPr/>
          <p:nvPr/>
        </p:nvSpPr>
        <p:spPr>
          <a:xfrm>
            <a:off x="-1" y="-1"/>
            <a:ext cx="9144000" cy="513873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2DFFB43-4EC0-6A4A-A1F8-8BBEFE30D83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52153" y="693505"/>
            <a:ext cx="254000" cy="228600"/>
          </a:xfrm>
          <a:prstGeom prst="rect">
            <a:avLst/>
          </a:prstGeom>
        </p:spPr>
      </p:pic>
      <p:sp>
        <p:nvSpPr>
          <p:cNvPr id="20" name="TextBox 19">
            <a:extLst>
              <a:ext uri="{FF2B5EF4-FFF2-40B4-BE49-F238E27FC236}">
                <a16:creationId xmlns:a16="http://schemas.microsoft.com/office/drawing/2014/main" id="{AE45A1FC-CD5F-BF45-A5F8-30E9C94FB36A}"/>
              </a:ext>
              <a:ext uri="{C183D7F6-B498-43B3-948B-1728B52AA6E4}">
                <adec:decorative xmlns:adec="http://schemas.microsoft.com/office/drawing/2017/decorative" xmlns="" val="1"/>
              </a:ext>
            </a:extLst>
          </p:cNvPr>
          <p:cNvSpPr txBox="1"/>
          <p:nvPr/>
        </p:nvSpPr>
        <p:spPr>
          <a:xfrm>
            <a:off x="606153" y="4698210"/>
            <a:ext cx="3661268" cy="276999"/>
          </a:xfrm>
          <a:prstGeom prst="rect">
            <a:avLst/>
          </a:prstGeom>
          <a:noFill/>
        </p:spPr>
        <p:txBody>
          <a:bodyPr wrap="square" rtlCol="0">
            <a:spAutoFit/>
          </a:bodyPr>
          <a:lstStyle/>
          <a:p>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21" name="Picture 20">
            <a:extLst>
              <a:ext uri="{FF2B5EF4-FFF2-40B4-BE49-F238E27FC236}">
                <a16:creationId xmlns:a16="http://schemas.microsoft.com/office/drawing/2014/main" id="{5AE3929F-D603-0B4C-B440-3EF278FA84F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18229" y="4678084"/>
            <a:ext cx="220826" cy="260226"/>
          </a:xfrm>
          <a:prstGeom prst="rect">
            <a:avLst/>
          </a:prstGeom>
        </p:spPr>
      </p:pic>
      <p:sp>
        <p:nvSpPr>
          <p:cNvPr id="14" name="TextBox 13">
            <a:extLst>
              <a:ext uri="{FF2B5EF4-FFF2-40B4-BE49-F238E27FC236}">
                <a16:creationId xmlns:a16="http://schemas.microsoft.com/office/drawing/2014/main" id="{958628DC-793E-4212-A35F-64FF200B33BC}"/>
              </a:ext>
            </a:extLst>
          </p:cNvPr>
          <p:cNvSpPr txBox="1"/>
          <p:nvPr/>
        </p:nvSpPr>
        <p:spPr>
          <a:xfrm>
            <a:off x="724034" y="566580"/>
            <a:ext cx="3730086" cy="461665"/>
          </a:xfrm>
          <a:prstGeom prst="rect">
            <a:avLst/>
          </a:prstGeom>
          <a:noFill/>
        </p:spPr>
        <p:txBody>
          <a:bodyPr wrap="square" rtlCol="0">
            <a:spAutoFit/>
          </a:bodyPr>
          <a:lstStyle/>
          <a:p>
            <a:r>
              <a:rPr lang="en-US" sz="2400" b="1" spc="600" dirty="0">
                <a:solidFill>
                  <a:schemeClr val="bg1"/>
                </a:solidFill>
                <a:latin typeface="Arial" panose="020B0604020202020204" pitchFamily="34" charset="0"/>
                <a:ea typeface="Lato" panose="020F0502020204030203" pitchFamily="34" charset="0"/>
                <a:cs typeface="Arial" panose="020B0604020202020204" pitchFamily="34" charset="0"/>
              </a:rPr>
              <a:t>DATA INSIGHTS</a:t>
            </a:r>
          </a:p>
        </p:txBody>
      </p:sp>
      <p:sp>
        <p:nvSpPr>
          <p:cNvPr id="25" name="TextBox 24">
            <a:extLst>
              <a:ext uri="{FF2B5EF4-FFF2-40B4-BE49-F238E27FC236}">
                <a16:creationId xmlns:a16="http://schemas.microsoft.com/office/drawing/2014/main" id="{470141C9-1C6D-42B0-B2CD-7BDEF4A862CF}"/>
              </a:ext>
            </a:extLst>
          </p:cNvPr>
          <p:cNvSpPr txBox="1"/>
          <p:nvPr/>
        </p:nvSpPr>
        <p:spPr>
          <a:xfrm>
            <a:off x="352153" y="1289621"/>
            <a:ext cx="4373217" cy="1554272"/>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were some of the most common causes of death?</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inferences can you make about people’s lives based on these common diseases and causes of death?</a:t>
            </a:r>
          </a:p>
        </p:txBody>
      </p:sp>
      <p:pic>
        <p:nvPicPr>
          <p:cNvPr id="15" name="Picture 14" descr="Sepia-toned photograph of a seated elderly man. He is wearing heavy, ill-fitting clothes and holding a walking stick. ">
            <a:extLst>
              <a:ext uri="{FF2B5EF4-FFF2-40B4-BE49-F238E27FC236}">
                <a16:creationId xmlns:a16="http://schemas.microsoft.com/office/drawing/2014/main" id="{F04753FE-56D4-486F-B263-5F038747A256}"/>
              </a:ext>
            </a:extLst>
          </p:cNvPr>
          <p:cNvPicPr>
            <a:picLocks noChangeAspect="1"/>
          </p:cNvPicPr>
          <p:nvPr/>
        </p:nvPicPr>
        <p:blipFill rotWithShape="1">
          <a:blip r:embed="rId5">
            <a:extLst>
              <a:ext uri="{28A0092B-C50C-407E-A947-70E740481C1C}">
                <a14:useLocalDpi xmlns:a14="http://schemas.microsoft.com/office/drawing/2010/main" val="0"/>
              </a:ext>
            </a:extLst>
          </a:blip>
          <a:srcRect l="6971" t="17867" r="8052" b="19106"/>
          <a:stretch/>
        </p:blipFill>
        <p:spPr>
          <a:xfrm>
            <a:off x="4761826" y="0"/>
            <a:ext cx="4394325" cy="5166360"/>
          </a:xfrm>
          <a:prstGeom prst="rect">
            <a:avLst/>
          </a:prstGeom>
        </p:spPr>
      </p:pic>
      <p:sp>
        <p:nvSpPr>
          <p:cNvPr id="2" name="TextBox 1">
            <a:extLst>
              <a:ext uri="{FF2B5EF4-FFF2-40B4-BE49-F238E27FC236}">
                <a16:creationId xmlns:a16="http://schemas.microsoft.com/office/drawing/2014/main" id="{1ECC0133-6D49-46BD-AFDA-39166537C578}"/>
              </a:ext>
            </a:extLst>
          </p:cNvPr>
          <p:cNvSpPr txBox="1"/>
          <p:nvPr/>
        </p:nvSpPr>
        <p:spPr>
          <a:xfrm>
            <a:off x="4760206" y="4738628"/>
            <a:ext cx="2917811" cy="400110"/>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Portrait of an unidentified African American man. (Library of Congress/between 1860-1870)</a:t>
            </a:r>
          </a:p>
        </p:txBody>
      </p:sp>
    </p:spTree>
    <p:extLst>
      <p:ext uri="{BB962C8B-B14F-4D97-AF65-F5344CB8AC3E}">
        <p14:creationId xmlns:p14="http://schemas.microsoft.com/office/powerpoint/2010/main" val="103932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59B6A-799C-044E-8087-29E509B68873}"/>
              </a:ext>
              <a:ext uri="{C183D7F6-B498-43B3-948B-1728B52AA6E4}">
                <adec:decorative xmlns:adec="http://schemas.microsoft.com/office/drawing/2017/decorative" xmlns="" val="1"/>
              </a:ext>
            </a:extLst>
          </p:cNvPr>
          <p:cNvSpPr/>
          <p:nvPr/>
        </p:nvSpPr>
        <p:spPr>
          <a:xfrm>
            <a:off x="-1" y="-1"/>
            <a:ext cx="9144000" cy="513873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2DFFB43-4EC0-6A4A-A1F8-8BBEFE30D83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52153" y="693505"/>
            <a:ext cx="254000" cy="228600"/>
          </a:xfrm>
          <a:prstGeom prst="rect">
            <a:avLst/>
          </a:prstGeom>
        </p:spPr>
      </p:pic>
      <p:sp>
        <p:nvSpPr>
          <p:cNvPr id="20" name="TextBox 19">
            <a:extLst>
              <a:ext uri="{FF2B5EF4-FFF2-40B4-BE49-F238E27FC236}">
                <a16:creationId xmlns:a16="http://schemas.microsoft.com/office/drawing/2014/main" id="{AE45A1FC-CD5F-BF45-A5F8-30E9C94FB36A}"/>
              </a:ext>
              <a:ext uri="{C183D7F6-B498-43B3-948B-1728B52AA6E4}">
                <adec:decorative xmlns:adec="http://schemas.microsoft.com/office/drawing/2017/decorative" xmlns="" val="1"/>
              </a:ext>
            </a:extLst>
          </p:cNvPr>
          <p:cNvSpPr txBox="1"/>
          <p:nvPr/>
        </p:nvSpPr>
        <p:spPr>
          <a:xfrm>
            <a:off x="606153" y="4698210"/>
            <a:ext cx="3661268" cy="276999"/>
          </a:xfrm>
          <a:prstGeom prst="rect">
            <a:avLst/>
          </a:prstGeom>
          <a:noFill/>
        </p:spPr>
        <p:txBody>
          <a:bodyPr wrap="square" rtlCol="0">
            <a:spAutoFit/>
          </a:bodyPr>
          <a:lstStyle/>
          <a:p>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21" name="Picture 20">
            <a:extLst>
              <a:ext uri="{FF2B5EF4-FFF2-40B4-BE49-F238E27FC236}">
                <a16:creationId xmlns:a16="http://schemas.microsoft.com/office/drawing/2014/main" id="{5AE3929F-D603-0B4C-B440-3EF278FA84F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318229" y="4678084"/>
            <a:ext cx="220826" cy="260226"/>
          </a:xfrm>
          <a:prstGeom prst="rect">
            <a:avLst/>
          </a:prstGeom>
        </p:spPr>
      </p:pic>
      <p:sp>
        <p:nvSpPr>
          <p:cNvPr id="14" name="TextBox 13">
            <a:extLst>
              <a:ext uri="{FF2B5EF4-FFF2-40B4-BE49-F238E27FC236}">
                <a16:creationId xmlns:a16="http://schemas.microsoft.com/office/drawing/2014/main" id="{958628DC-793E-4212-A35F-64FF200B33BC}"/>
              </a:ext>
            </a:extLst>
          </p:cNvPr>
          <p:cNvSpPr txBox="1"/>
          <p:nvPr/>
        </p:nvSpPr>
        <p:spPr>
          <a:xfrm>
            <a:off x="724034" y="566580"/>
            <a:ext cx="3730086" cy="461665"/>
          </a:xfrm>
          <a:prstGeom prst="rect">
            <a:avLst/>
          </a:prstGeom>
          <a:noFill/>
        </p:spPr>
        <p:txBody>
          <a:bodyPr wrap="square" rtlCol="0">
            <a:spAutoFit/>
          </a:bodyPr>
          <a:lstStyle/>
          <a:p>
            <a:r>
              <a:rPr lang="en-US" sz="2400" b="1" spc="600" dirty="0">
                <a:solidFill>
                  <a:schemeClr val="bg1"/>
                </a:solidFill>
                <a:latin typeface="Arial" panose="020B0604020202020204" pitchFamily="34" charset="0"/>
                <a:ea typeface="Lato" panose="020F0502020204030203" pitchFamily="34" charset="0"/>
                <a:cs typeface="Arial" panose="020B0604020202020204" pitchFamily="34" charset="0"/>
              </a:rPr>
              <a:t>DATA INSIGHTS</a:t>
            </a:r>
          </a:p>
        </p:txBody>
      </p:sp>
      <p:sp>
        <p:nvSpPr>
          <p:cNvPr id="25" name="TextBox 24">
            <a:extLst>
              <a:ext uri="{FF2B5EF4-FFF2-40B4-BE49-F238E27FC236}">
                <a16:creationId xmlns:a16="http://schemas.microsoft.com/office/drawing/2014/main" id="{470141C9-1C6D-42B0-B2CD-7BDEF4A862CF}"/>
              </a:ext>
            </a:extLst>
          </p:cNvPr>
          <p:cNvSpPr txBox="1"/>
          <p:nvPr/>
        </p:nvSpPr>
        <p:spPr>
          <a:xfrm>
            <a:off x="352153" y="1289621"/>
            <a:ext cx="4373217" cy="127727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were some of the most common addresses/locations?</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What could a historian learn from the location of someone’s death?</a:t>
            </a:r>
          </a:p>
        </p:txBody>
      </p:sp>
      <p:pic>
        <p:nvPicPr>
          <p:cNvPr id="4" name="Picture 3" descr="Black and white photograph of a group of men, women, and children seated on the ground outside a wooden clapboard building. Most of the people are wearing rough looking clothing and look warily at the camera. One man in the foreground is laying on the ground wearing a three-piece suit and hat.">
            <a:extLst>
              <a:ext uri="{FF2B5EF4-FFF2-40B4-BE49-F238E27FC236}">
                <a16:creationId xmlns:a16="http://schemas.microsoft.com/office/drawing/2014/main" id="{F132F705-E794-4BA2-9A80-6A663801DF7B}"/>
              </a:ext>
            </a:extLst>
          </p:cNvPr>
          <p:cNvPicPr>
            <a:picLocks noChangeAspect="1"/>
          </p:cNvPicPr>
          <p:nvPr/>
        </p:nvPicPr>
        <p:blipFill rotWithShape="1">
          <a:blip r:embed="rId5">
            <a:extLst>
              <a:ext uri="{28A0092B-C50C-407E-A947-70E740481C1C}">
                <a14:useLocalDpi xmlns:a14="http://schemas.microsoft.com/office/drawing/2010/main" val="0"/>
              </a:ext>
            </a:extLst>
          </a:blip>
          <a:srcRect l="35084" t="7941" r="10496" b="18175"/>
          <a:stretch/>
        </p:blipFill>
        <p:spPr>
          <a:xfrm>
            <a:off x="4793489" y="0"/>
            <a:ext cx="4373216" cy="5166360"/>
          </a:xfrm>
          <a:prstGeom prst="rect">
            <a:avLst/>
          </a:prstGeom>
        </p:spPr>
      </p:pic>
      <p:sp>
        <p:nvSpPr>
          <p:cNvPr id="9" name="TextBox 8">
            <a:extLst>
              <a:ext uri="{FF2B5EF4-FFF2-40B4-BE49-F238E27FC236}">
                <a16:creationId xmlns:a16="http://schemas.microsoft.com/office/drawing/2014/main" id="{DA90730A-790A-4684-9684-25C084A28E25}"/>
              </a:ext>
            </a:extLst>
          </p:cNvPr>
          <p:cNvSpPr txBox="1"/>
          <p:nvPr/>
        </p:nvSpPr>
        <p:spPr>
          <a:xfrm>
            <a:off x="4760206" y="4738628"/>
            <a:ext cx="3382308" cy="400110"/>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A group of contrabands in Cumberland Landing, Virginia. (Library of Congress/James F. Gibson, 1862)</a:t>
            </a:r>
          </a:p>
        </p:txBody>
      </p:sp>
    </p:spTree>
    <p:extLst>
      <p:ext uri="{BB962C8B-B14F-4D97-AF65-F5344CB8AC3E}">
        <p14:creationId xmlns:p14="http://schemas.microsoft.com/office/powerpoint/2010/main" val="94456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A28AF-CC66-2445-836F-A0D22A96145B}"/>
              </a:ext>
              <a:ext uri="{C183D7F6-B498-43B3-948B-1728B52AA6E4}">
                <adec:decorative xmlns:adec="http://schemas.microsoft.com/office/drawing/2017/decorative" xmlns="" val="1"/>
              </a:ext>
            </a:extLst>
          </p:cNvPr>
          <p:cNvSpPr/>
          <p:nvPr/>
        </p:nvSpPr>
        <p:spPr>
          <a:xfrm>
            <a:off x="-15604" y="3955718"/>
            <a:ext cx="9144000" cy="1183020"/>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C65CC521-793A-5642-A278-C090E232E881}"/>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735379" y="355555"/>
            <a:ext cx="254000" cy="228600"/>
          </a:xfrm>
          <a:prstGeom prst="rect">
            <a:avLst/>
          </a:prstGeom>
        </p:spPr>
      </p:pic>
      <p:pic>
        <p:nvPicPr>
          <p:cNvPr id="18" name="Picture 17">
            <a:extLst>
              <a:ext uri="{FF2B5EF4-FFF2-40B4-BE49-F238E27FC236}">
                <a16:creationId xmlns:a16="http://schemas.microsoft.com/office/drawing/2014/main" id="{18E01ABB-4362-B34C-AE83-3C4E17FE37F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02430" y="355555"/>
            <a:ext cx="254000" cy="228600"/>
          </a:xfrm>
          <a:prstGeom prst="rect">
            <a:avLst/>
          </a:prstGeom>
        </p:spPr>
      </p:pic>
      <p:sp>
        <p:nvSpPr>
          <p:cNvPr id="19" name="TextBox 18">
            <a:extLst>
              <a:ext uri="{FF2B5EF4-FFF2-40B4-BE49-F238E27FC236}">
                <a16:creationId xmlns:a16="http://schemas.microsoft.com/office/drawing/2014/main" id="{6FFB416A-284B-8743-BC5D-D7D2A5EFB358}"/>
              </a:ext>
            </a:extLst>
          </p:cNvPr>
          <p:cNvSpPr txBox="1"/>
          <p:nvPr/>
        </p:nvSpPr>
        <p:spPr>
          <a:xfrm>
            <a:off x="510260" y="243779"/>
            <a:ext cx="7831310" cy="461665"/>
          </a:xfrm>
          <a:prstGeom prst="rect">
            <a:avLst/>
          </a:prstGeom>
          <a:noFill/>
        </p:spPr>
        <p:txBody>
          <a:bodyPr wrap="square" rtlCol="0">
            <a:spAutoFit/>
          </a:bodyPr>
          <a:lstStyle/>
          <a:p>
            <a:pPr algn="ctr"/>
            <a:r>
              <a:rPr lang="en-US" sz="2400" b="1" spc="400" dirty="0">
                <a:solidFill>
                  <a:srgbClr val="353C62"/>
                </a:solidFill>
                <a:latin typeface="Arial" panose="020B0604020202020204" pitchFamily="34" charset="0"/>
                <a:ea typeface="Lato" panose="020F0502020204030203" pitchFamily="34" charset="0"/>
                <a:cs typeface="Arial" panose="020B0604020202020204" pitchFamily="34" charset="0"/>
              </a:rPr>
              <a:t>THINK LIKE A HISTORIAN</a:t>
            </a:r>
          </a:p>
        </p:txBody>
      </p:sp>
      <p:sp>
        <p:nvSpPr>
          <p:cNvPr id="20" name="TextBox 19">
            <a:extLst>
              <a:ext uri="{FF2B5EF4-FFF2-40B4-BE49-F238E27FC236}">
                <a16:creationId xmlns:a16="http://schemas.microsoft.com/office/drawing/2014/main" id="{F543027C-656D-7041-970C-B80CAF338A10}"/>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21" name="Picture 20">
            <a:extLst>
              <a:ext uri="{FF2B5EF4-FFF2-40B4-BE49-F238E27FC236}">
                <a16:creationId xmlns:a16="http://schemas.microsoft.com/office/drawing/2014/main" id="{26D7F145-920B-5F4A-B66D-159EC5059F96}"/>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4639733" y="4735471"/>
            <a:ext cx="220826" cy="260226"/>
          </a:xfrm>
          <a:prstGeom prst="rect">
            <a:avLst/>
          </a:prstGeom>
        </p:spPr>
      </p:pic>
      <p:sp>
        <p:nvSpPr>
          <p:cNvPr id="24" name="TextBox 23">
            <a:extLst>
              <a:ext uri="{FF2B5EF4-FFF2-40B4-BE49-F238E27FC236}">
                <a16:creationId xmlns:a16="http://schemas.microsoft.com/office/drawing/2014/main" id="{474B4CCB-2C26-F74D-AAC9-E1177CA2B543}"/>
              </a:ext>
            </a:extLst>
          </p:cNvPr>
          <p:cNvSpPr txBox="1"/>
          <p:nvPr/>
        </p:nvSpPr>
        <p:spPr>
          <a:xfrm>
            <a:off x="247459" y="697016"/>
            <a:ext cx="8784548" cy="1009956"/>
          </a:xfrm>
          <a:prstGeom prst="rect">
            <a:avLst/>
          </a:prstGeom>
          <a:noFill/>
        </p:spPr>
        <p:txBody>
          <a:bodyPr wrap="square" rtlCol="0">
            <a:spAutoFit/>
          </a:bodyPr>
          <a:lstStyle/>
          <a:p>
            <a:pPr algn="ctr">
              <a:lnSpc>
                <a:spcPct val="114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What are the strengths and limitations of a source like this?</a:t>
            </a:r>
          </a:p>
          <a:p>
            <a:pPr algn="ctr">
              <a:lnSpc>
                <a:spcPct val="114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What additional information would you like to know about these people?</a:t>
            </a:r>
          </a:p>
          <a:p>
            <a:pPr algn="ctr">
              <a:lnSpc>
                <a:spcPct val="114000"/>
              </a:lnSpc>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What resources could give you this information?</a:t>
            </a:r>
          </a:p>
        </p:txBody>
      </p:sp>
      <p:pic>
        <p:nvPicPr>
          <p:cNvPr id="6" name="Picture 5" descr="Sepia-toned photograph of two teenage boys wearing ragged clothes looking warily at the camera">
            <a:extLst>
              <a:ext uri="{FF2B5EF4-FFF2-40B4-BE49-F238E27FC236}">
                <a16:creationId xmlns:a16="http://schemas.microsoft.com/office/drawing/2014/main" id="{1A7BBF3B-B0A5-42E0-A6BA-7CA6F5D4AC7C}"/>
              </a:ext>
            </a:extLst>
          </p:cNvPr>
          <p:cNvPicPr>
            <a:picLocks noChangeAspect="1"/>
          </p:cNvPicPr>
          <p:nvPr/>
        </p:nvPicPr>
        <p:blipFill rotWithShape="1">
          <a:blip r:embed="rId6">
            <a:extLst>
              <a:ext uri="{28A0092B-C50C-407E-A947-70E740481C1C}">
                <a14:useLocalDpi xmlns:a14="http://schemas.microsoft.com/office/drawing/2010/main" val="0"/>
              </a:ext>
            </a:extLst>
          </a:blip>
          <a:srcRect l="10852" t="12769" r="10852" b="37611"/>
          <a:stretch/>
        </p:blipFill>
        <p:spPr>
          <a:xfrm>
            <a:off x="551377" y="1860730"/>
            <a:ext cx="2523744" cy="2519658"/>
          </a:xfrm>
          <a:prstGeom prst="rect">
            <a:avLst/>
          </a:prstGeom>
        </p:spPr>
      </p:pic>
      <p:sp>
        <p:nvSpPr>
          <p:cNvPr id="12" name="TextBox 11">
            <a:extLst>
              <a:ext uri="{FF2B5EF4-FFF2-40B4-BE49-F238E27FC236}">
                <a16:creationId xmlns:a16="http://schemas.microsoft.com/office/drawing/2014/main" id="{445CF9F5-05EF-4F23-A01B-98F08552EC99}"/>
              </a:ext>
            </a:extLst>
          </p:cNvPr>
          <p:cNvSpPr txBox="1"/>
          <p:nvPr/>
        </p:nvSpPr>
        <p:spPr>
          <a:xfrm>
            <a:off x="495142" y="4052124"/>
            <a:ext cx="2579979" cy="33855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Two unidentified escaped slaves. </a:t>
            </a:r>
          </a:p>
          <a:p>
            <a:r>
              <a:rPr lang="en-US" sz="800" i="1" dirty="0">
                <a:solidFill>
                  <a:schemeClr val="bg1"/>
                </a:solidFill>
                <a:latin typeface="Arial" panose="020B0604020202020204" pitchFamily="34" charset="0"/>
                <a:cs typeface="Arial" panose="020B0604020202020204" pitchFamily="34" charset="0"/>
              </a:rPr>
              <a:t>(LOC/</a:t>
            </a:r>
            <a:r>
              <a:rPr lang="en-US" sz="800" i="1" dirty="0" err="1">
                <a:solidFill>
                  <a:schemeClr val="bg1"/>
                </a:solidFill>
                <a:latin typeface="Arial" panose="020B0604020202020204" pitchFamily="34" charset="0"/>
                <a:cs typeface="Arial" panose="020B0604020202020204" pitchFamily="34" charset="0"/>
              </a:rPr>
              <a:t>Mcpherson</a:t>
            </a:r>
            <a:r>
              <a:rPr lang="en-US" sz="800" i="1" dirty="0">
                <a:solidFill>
                  <a:schemeClr val="bg1"/>
                </a:solidFill>
                <a:latin typeface="Arial" panose="020B0604020202020204" pitchFamily="34" charset="0"/>
                <a:cs typeface="Arial" panose="020B0604020202020204" pitchFamily="34" charset="0"/>
              </a:rPr>
              <a:t> &amp; Oliver, between 1861-1865)</a:t>
            </a:r>
          </a:p>
        </p:txBody>
      </p:sp>
      <p:pic>
        <p:nvPicPr>
          <p:cNvPr id="11" name="Picture 10" descr="Sepia-toned photograph of five children standing outside. They are wearing rough-looking clothing and are barefoot.">
            <a:extLst>
              <a:ext uri="{FF2B5EF4-FFF2-40B4-BE49-F238E27FC236}">
                <a16:creationId xmlns:a16="http://schemas.microsoft.com/office/drawing/2014/main" id="{148762C8-3F38-43A6-A4B4-4E792AE4F95D}"/>
              </a:ext>
            </a:extLst>
          </p:cNvPr>
          <p:cNvPicPr>
            <a:picLocks noChangeAspect="1"/>
          </p:cNvPicPr>
          <p:nvPr/>
        </p:nvPicPr>
        <p:blipFill rotWithShape="1">
          <a:blip r:embed="rId7">
            <a:extLst>
              <a:ext uri="{28A0092B-C50C-407E-A947-70E740481C1C}">
                <a14:useLocalDpi xmlns:a14="http://schemas.microsoft.com/office/drawing/2010/main" val="0"/>
              </a:ext>
            </a:extLst>
          </a:blip>
          <a:srcRect l="20274" t="37108" r="54052" b="12467"/>
          <a:stretch/>
        </p:blipFill>
        <p:spPr>
          <a:xfrm>
            <a:off x="3379038" y="1861638"/>
            <a:ext cx="2521390" cy="2519658"/>
          </a:xfrm>
          <a:prstGeom prst="rect">
            <a:avLst/>
          </a:prstGeom>
        </p:spPr>
      </p:pic>
      <p:sp>
        <p:nvSpPr>
          <p:cNvPr id="14" name="TextBox 13">
            <a:extLst>
              <a:ext uri="{FF2B5EF4-FFF2-40B4-BE49-F238E27FC236}">
                <a16:creationId xmlns:a16="http://schemas.microsoft.com/office/drawing/2014/main" id="{579263BC-6F7C-4958-B80E-861995E8F150}"/>
              </a:ext>
            </a:extLst>
          </p:cNvPr>
          <p:cNvSpPr txBox="1"/>
          <p:nvPr/>
        </p:nvSpPr>
        <p:spPr>
          <a:xfrm>
            <a:off x="3320449" y="4055414"/>
            <a:ext cx="2579979" cy="33855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Group of unidentified schoolchildren. </a:t>
            </a:r>
          </a:p>
          <a:p>
            <a:r>
              <a:rPr lang="en-US" sz="800" i="1" dirty="0">
                <a:solidFill>
                  <a:schemeClr val="bg1"/>
                </a:solidFill>
                <a:latin typeface="Arial" panose="020B0604020202020204" pitchFamily="34" charset="0"/>
                <a:cs typeface="Arial" panose="020B0604020202020204" pitchFamily="34" charset="0"/>
              </a:rPr>
              <a:t>(LOC/Erastus Hubbard, 1862)</a:t>
            </a:r>
          </a:p>
        </p:txBody>
      </p:sp>
      <p:pic>
        <p:nvPicPr>
          <p:cNvPr id="13" name="Picture 12" descr="Sepia-toned photograph of a woman wearing a dress and apron with a lace collar and black ribbon necklace. ">
            <a:extLst>
              <a:ext uri="{FF2B5EF4-FFF2-40B4-BE49-F238E27FC236}">
                <a16:creationId xmlns:a16="http://schemas.microsoft.com/office/drawing/2014/main" id="{AAA89933-7E86-4420-AADE-9B5B69438E9B}"/>
              </a:ext>
            </a:extLst>
          </p:cNvPr>
          <p:cNvPicPr>
            <a:picLocks noChangeAspect="1"/>
          </p:cNvPicPr>
          <p:nvPr/>
        </p:nvPicPr>
        <p:blipFill rotWithShape="1">
          <a:blip r:embed="rId8">
            <a:extLst>
              <a:ext uri="{28A0092B-C50C-407E-A947-70E740481C1C}">
                <a14:useLocalDpi xmlns:a14="http://schemas.microsoft.com/office/drawing/2010/main" val="0"/>
              </a:ext>
            </a:extLst>
          </a:blip>
          <a:srcRect t="11680" b="11785"/>
          <a:stretch/>
        </p:blipFill>
        <p:spPr>
          <a:xfrm>
            <a:off x="6252540" y="1860729"/>
            <a:ext cx="2523744" cy="2519658"/>
          </a:xfrm>
          <a:prstGeom prst="rect">
            <a:avLst/>
          </a:prstGeom>
        </p:spPr>
      </p:pic>
      <p:sp>
        <p:nvSpPr>
          <p:cNvPr id="15" name="TextBox 14">
            <a:extLst>
              <a:ext uri="{FF2B5EF4-FFF2-40B4-BE49-F238E27FC236}">
                <a16:creationId xmlns:a16="http://schemas.microsoft.com/office/drawing/2014/main" id="{DFABF081-E391-46DF-841E-7D9FCB838482}"/>
              </a:ext>
            </a:extLst>
          </p:cNvPr>
          <p:cNvSpPr txBox="1"/>
          <p:nvPr/>
        </p:nvSpPr>
        <p:spPr>
          <a:xfrm>
            <a:off x="6252540" y="4079614"/>
            <a:ext cx="2579979" cy="33855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Unidentified African American woman. </a:t>
            </a:r>
          </a:p>
          <a:p>
            <a:r>
              <a:rPr lang="en-US" sz="800" i="1" dirty="0">
                <a:solidFill>
                  <a:schemeClr val="bg1"/>
                </a:solidFill>
                <a:latin typeface="Arial" panose="020B0604020202020204" pitchFamily="34" charset="0"/>
                <a:cs typeface="Arial" panose="020B0604020202020204" pitchFamily="34" charset="0"/>
              </a:rPr>
              <a:t>(LOC/between 1860-1870)</a:t>
            </a:r>
          </a:p>
        </p:txBody>
      </p:sp>
    </p:spTree>
    <p:extLst>
      <p:ext uri="{BB962C8B-B14F-4D97-AF65-F5344CB8AC3E}">
        <p14:creationId xmlns:p14="http://schemas.microsoft.com/office/powerpoint/2010/main" val="393517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ABA2DE-CDE3-9A4A-863A-5A78CDCDBC49}"/>
              </a:ext>
              <a:ext uri="{C183D7F6-B498-43B3-948B-1728B52AA6E4}">
                <adec:decorative xmlns:adec="http://schemas.microsoft.com/office/drawing/2017/decorative" xmlns="" val="1"/>
              </a:ext>
            </a:extLst>
          </p:cNvPr>
          <p:cNvSpPr/>
          <p:nvPr/>
        </p:nvSpPr>
        <p:spPr>
          <a:xfrm>
            <a:off x="0" y="0"/>
            <a:ext cx="4572001" cy="5138738"/>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79442-5A34-0544-8BFF-C867DDCB5703}"/>
              </a:ext>
              <a:ext uri="{C183D7F6-B498-43B3-948B-1728B52AA6E4}">
                <adec:decorative xmlns:adec="http://schemas.microsoft.com/office/drawing/2017/decorative" xmlns="" val="1"/>
              </a:ext>
            </a:extLst>
          </p:cNvPr>
          <p:cNvSpPr txBox="1"/>
          <p:nvPr/>
        </p:nvSpPr>
        <p:spPr>
          <a:xfrm>
            <a:off x="5751576" y="4781672"/>
            <a:ext cx="3031602" cy="276999"/>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p>
          <a:p>
            <a:pPr algn="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18" name="Picture 17">
            <a:extLst>
              <a:ext uri="{FF2B5EF4-FFF2-40B4-BE49-F238E27FC236}">
                <a16:creationId xmlns:a16="http://schemas.microsoft.com/office/drawing/2014/main" id="{4AB81065-9CBE-A940-A585-A8466D3C763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sp>
        <p:nvSpPr>
          <p:cNvPr id="13" name="TextBox 12">
            <a:extLst>
              <a:ext uri="{FF2B5EF4-FFF2-40B4-BE49-F238E27FC236}">
                <a16:creationId xmlns:a16="http://schemas.microsoft.com/office/drawing/2014/main" id="{A8B70250-8D4B-4FC8-BF5A-744074253F63}"/>
              </a:ext>
            </a:extLst>
          </p:cNvPr>
          <p:cNvSpPr txBox="1"/>
          <p:nvPr/>
        </p:nvSpPr>
        <p:spPr>
          <a:xfrm>
            <a:off x="0" y="207749"/>
            <a:ext cx="4571999" cy="461665"/>
          </a:xfrm>
          <a:prstGeom prst="rect">
            <a:avLst/>
          </a:prstGeom>
          <a:noFill/>
        </p:spPr>
        <p:txBody>
          <a:bodyPr wrap="square" rtlCol="0">
            <a:spAutoFit/>
          </a:bodyPr>
          <a:lstStyle/>
          <a:p>
            <a:pPr algn="ctr"/>
            <a:r>
              <a:rPr lang="en-US" sz="2400" b="1" spc="300" dirty="0">
                <a:solidFill>
                  <a:schemeClr val="bg1"/>
                </a:solidFill>
                <a:latin typeface="Arial" panose="020B0604020202020204" pitchFamily="34" charset="0"/>
                <a:ea typeface="Lato" panose="020F0502020204030203" pitchFamily="34" charset="0"/>
                <a:cs typeface="Arial" panose="020B0604020202020204" pitchFamily="34" charset="0"/>
              </a:rPr>
              <a:t>WRITE AN OBITUARY</a:t>
            </a:r>
          </a:p>
        </p:txBody>
      </p:sp>
      <p:sp>
        <p:nvSpPr>
          <p:cNvPr id="14" name="TextBox 13">
            <a:extLst>
              <a:ext uri="{FF2B5EF4-FFF2-40B4-BE49-F238E27FC236}">
                <a16:creationId xmlns:a16="http://schemas.microsoft.com/office/drawing/2014/main" id="{CCB84EA0-729E-4E24-A679-50395D388463}"/>
              </a:ext>
            </a:extLst>
          </p:cNvPr>
          <p:cNvSpPr txBox="1"/>
          <p:nvPr/>
        </p:nvSpPr>
        <p:spPr>
          <a:xfrm>
            <a:off x="246429" y="894787"/>
            <a:ext cx="4107105" cy="332398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Name</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Date of burial</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Grave number</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Age</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Address</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Cause of death</a:t>
            </a:r>
          </a:p>
          <a:p>
            <a:pPr marL="171450" indent="-171450">
              <a:spcBef>
                <a:spcPts val="600"/>
              </a:spcBef>
              <a:buFont typeface="Arial" panose="020B0604020202020204" pitchFamily="34" charset="0"/>
              <a:buChar char="•"/>
            </a:pPr>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Paragraph describing two historic events from their lifetime and how those events may have affected them</a:t>
            </a:r>
          </a:p>
        </p:txBody>
      </p:sp>
      <p:sp>
        <p:nvSpPr>
          <p:cNvPr id="25" name="TextBox 24">
            <a:extLst>
              <a:ext uri="{FF2B5EF4-FFF2-40B4-BE49-F238E27FC236}">
                <a16:creationId xmlns:a16="http://schemas.microsoft.com/office/drawing/2014/main" id="{94E5A78E-CC6B-4C7B-A73F-C51D2BBBB911}"/>
              </a:ext>
            </a:extLst>
          </p:cNvPr>
          <p:cNvSpPr txBox="1"/>
          <p:nvPr/>
        </p:nvSpPr>
        <p:spPr>
          <a:xfrm>
            <a:off x="4571151" y="197810"/>
            <a:ext cx="4571999" cy="461665"/>
          </a:xfrm>
          <a:prstGeom prst="rect">
            <a:avLst/>
          </a:prstGeom>
          <a:noFill/>
        </p:spPr>
        <p:txBody>
          <a:bodyPr wrap="square" rtlCol="0">
            <a:spAutoFit/>
          </a:bodyPr>
          <a:lstStyle/>
          <a:p>
            <a:pPr algn="ctr"/>
            <a:r>
              <a:rPr lang="en-US" sz="2400" b="1" i="1" spc="300" dirty="0">
                <a:solidFill>
                  <a:srgbClr val="353C62"/>
                </a:solidFill>
                <a:latin typeface="Arial" panose="020B0604020202020204" pitchFamily="34" charset="0"/>
                <a:ea typeface="Lato" panose="020F0502020204030203" pitchFamily="34" charset="0"/>
                <a:cs typeface="Arial" panose="020B0604020202020204" pitchFamily="34" charset="0"/>
              </a:rPr>
              <a:t>EXAMPLE</a:t>
            </a:r>
          </a:p>
        </p:txBody>
      </p:sp>
      <p:sp>
        <p:nvSpPr>
          <p:cNvPr id="22" name="TextBox 21">
            <a:extLst>
              <a:ext uri="{FF2B5EF4-FFF2-40B4-BE49-F238E27FC236}">
                <a16:creationId xmlns:a16="http://schemas.microsoft.com/office/drawing/2014/main" id="{572AE687-380A-497A-9C9F-C95EA53A28FE}"/>
              </a:ext>
            </a:extLst>
          </p:cNvPr>
          <p:cNvSpPr txBox="1"/>
          <p:nvPr/>
        </p:nvSpPr>
        <p:spPr>
          <a:xfrm>
            <a:off x="4721281" y="805800"/>
            <a:ext cx="4282723" cy="2893100"/>
          </a:xfrm>
          <a:prstGeom prst="rect">
            <a:avLst/>
          </a:prstGeom>
          <a:noFill/>
        </p:spPr>
        <p:txBody>
          <a:bodyPr wrap="square" rtlCol="0">
            <a:spAutoFit/>
          </a:bodyPr>
          <a:lstStyle/>
          <a:p>
            <a:r>
              <a:rPr lang="en-US" sz="1400" dirty="0">
                <a:solidFill>
                  <a:srgbClr val="353C62"/>
                </a:solidFill>
                <a:latin typeface="Arial" panose="020B0604020202020204" pitchFamily="34" charset="0"/>
                <a:cs typeface="Arial" panose="020B0604020202020204" pitchFamily="34" charset="0"/>
              </a:rPr>
              <a:t>Henry Jones, 60, was buried December 20, 1866. He died of dropsy at William Ford’s house, on 3</a:t>
            </a:r>
            <a:r>
              <a:rPr lang="en-US" sz="1400" baseline="30000" dirty="0">
                <a:solidFill>
                  <a:srgbClr val="353C62"/>
                </a:solidFill>
                <a:latin typeface="Arial" panose="020B0604020202020204" pitchFamily="34" charset="0"/>
                <a:cs typeface="Arial" panose="020B0604020202020204" pitchFamily="34" charset="0"/>
              </a:rPr>
              <a:t>rd</a:t>
            </a:r>
            <a:r>
              <a:rPr lang="en-US" sz="1400" dirty="0">
                <a:solidFill>
                  <a:srgbClr val="353C62"/>
                </a:solidFill>
                <a:latin typeface="Arial" panose="020B0604020202020204" pitchFamily="34" charset="0"/>
                <a:cs typeface="Arial" panose="020B0604020202020204" pitchFamily="34" charset="0"/>
              </a:rPr>
              <a:t> Street NW between L and New York Avenue. The Panic of 1837 happened when he was about 31, and if Mr. Jones worked on a plantation in the South he may have been sold multiple times as many plantation owners went bankrupt during this time. In 1845, Texas was admitted to the United States as a slave state, which greatly expanded the amount of territory a slave like Mr. Jones may have lived in. Mr. Jones is buried at Arlington National Cemetery in Section 27, grave number 3997.</a:t>
            </a:r>
          </a:p>
          <a:p>
            <a:endParaRPr lang="en-US" sz="1400" dirty="0">
              <a:solidFill>
                <a:srgbClr val="353C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05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3CC2D70-ED8C-4164-9287-2D313330F830}"/>
              </a:ext>
              <a:ext uri="{C183D7F6-B498-43B3-948B-1728B52AA6E4}">
                <adec:decorative xmlns:adec="http://schemas.microsoft.com/office/drawing/2017/decorative" xmlns="" val="1"/>
              </a:ext>
            </a:extLst>
          </p:cNvPr>
          <p:cNvSpPr/>
          <p:nvPr/>
        </p:nvSpPr>
        <p:spPr>
          <a:xfrm>
            <a:off x="2467724" y="2682412"/>
            <a:ext cx="402336"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5A94D23-81EF-4AA1-BE27-6A572DAC50A8}"/>
              </a:ext>
              <a:ext uri="{C183D7F6-B498-43B3-948B-1728B52AA6E4}">
                <adec:decorative xmlns:adec="http://schemas.microsoft.com/office/drawing/2017/decorative" xmlns="" val="1"/>
              </a:ext>
            </a:extLst>
          </p:cNvPr>
          <p:cNvSpPr/>
          <p:nvPr/>
        </p:nvSpPr>
        <p:spPr>
          <a:xfrm>
            <a:off x="2893581" y="2681194"/>
            <a:ext cx="402336"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A5EF482C-2413-4B4F-A262-7DD8BE737CCB}"/>
              </a:ext>
              <a:ext uri="{C183D7F6-B498-43B3-948B-1728B52AA6E4}">
                <adec:decorative xmlns:adec="http://schemas.microsoft.com/office/drawing/2017/decorative" xmlns="" val="1"/>
              </a:ext>
            </a:extLst>
          </p:cNvPr>
          <p:cNvSpPr/>
          <p:nvPr/>
        </p:nvSpPr>
        <p:spPr>
          <a:xfrm>
            <a:off x="3319125" y="2681803"/>
            <a:ext cx="402336"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3DF01251-95E6-419A-813A-FFBA619FBA13}"/>
              </a:ext>
              <a:ext uri="{C183D7F6-B498-43B3-948B-1728B52AA6E4}">
                <adec:decorative xmlns:adec="http://schemas.microsoft.com/office/drawing/2017/decorative" xmlns="" val="1"/>
              </a:ext>
            </a:extLst>
          </p:cNvPr>
          <p:cNvSpPr/>
          <p:nvPr/>
        </p:nvSpPr>
        <p:spPr>
          <a:xfrm>
            <a:off x="3746156" y="2680585"/>
            <a:ext cx="402336"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18504841-2E2B-4FF6-A371-E24C27FDF3A7}"/>
              </a:ext>
              <a:ext uri="{C183D7F6-B498-43B3-948B-1728B52AA6E4}">
                <adec:decorative xmlns:adec="http://schemas.microsoft.com/office/drawing/2017/decorative" xmlns="" val="1"/>
              </a:ext>
            </a:extLst>
          </p:cNvPr>
          <p:cNvSpPr/>
          <p:nvPr/>
        </p:nvSpPr>
        <p:spPr>
          <a:xfrm>
            <a:off x="4171700" y="2681194"/>
            <a:ext cx="393192"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F83A995-E464-2E4E-9148-997CF5ED4967}"/>
              </a:ext>
              <a:ext uri="{C183D7F6-B498-43B3-948B-1728B52AA6E4}">
                <adec:decorative xmlns:adec="http://schemas.microsoft.com/office/drawing/2017/decorative" xmlns="" val="1"/>
              </a:ext>
            </a:extLst>
          </p:cNvPr>
          <p:cNvSpPr/>
          <p:nvPr/>
        </p:nvSpPr>
        <p:spPr>
          <a:xfrm>
            <a:off x="353844" y="2681803"/>
            <a:ext cx="822541"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EACF829-8451-6E40-9B7F-2608FB3BC92C}"/>
              </a:ext>
              <a:ext uri="{C183D7F6-B498-43B3-948B-1728B52AA6E4}">
                <adec:decorative xmlns:adec="http://schemas.microsoft.com/office/drawing/2017/decorative" xmlns="" val="1"/>
              </a:ext>
            </a:extLst>
          </p:cNvPr>
          <p:cNvSpPr/>
          <p:nvPr/>
        </p:nvSpPr>
        <p:spPr>
          <a:xfrm>
            <a:off x="1198012" y="2681803"/>
            <a:ext cx="822541"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9741F1C2-5D91-9F47-B020-EC8D592A6D91}"/>
              </a:ext>
              <a:ext uri="{C183D7F6-B498-43B3-948B-1728B52AA6E4}">
                <adec:decorative xmlns:adec="http://schemas.microsoft.com/office/drawing/2017/decorative" xmlns="" val="1"/>
              </a:ext>
            </a:extLst>
          </p:cNvPr>
          <p:cNvSpPr/>
          <p:nvPr/>
        </p:nvSpPr>
        <p:spPr>
          <a:xfrm>
            <a:off x="2042180" y="2681803"/>
            <a:ext cx="402336"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B41F2A1-B600-DA45-AB71-3E0685F3BF32}"/>
              </a:ext>
              <a:ext uri="{C183D7F6-B498-43B3-948B-1728B52AA6E4}">
                <adec:decorative xmlns:adec="http://schemas.microsoft.com/office/drawing/2017/decorative" xmlns="" val="1"/>
              </a:ext>
            </a:extLst>
          </p:cNvPr>
          <p:cNvSpPr/>
          <p:nvPr/>
        </p:nvSpPr>
        <p:spPr>
          <a:xfrm>
            <a:off x="4588972" y="2681803"/>
            <a:ext cx="4182358"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235D17-F14F-8849-8A08-AA786402E51B}"/>
              </a:ext>
              <a:ext uri="{C183D7F6-B498-43B3-948B-1728B52AA6E4}">
                <adec:decorative xmlns:adec="http://schemas.microsoft.com/office/drawing/2017/decorative" xmlns="" val="1"/>
              </a:ext>
            </a:extLst>
          </p:cNvPr>
          <p:cNvSpPr/>
          <p:nvPr/>
        </p:nvSpPr>
        <p:spPr>
          <a:xfrm>
            <a:off x="8795520" y="2681803"/>
            <a:ext cx="356534"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52266B1C-0348-1A4E-9C44-C20E55833147}"/>
              </a:ext>
              <a:ext uri="{C183D7F6-B498-43B3-948B-1728B52AA6E4}">
                <adec:decorative xmlns:adec="http://schemas.microsoft.com/office/drawing/2017/decorative" xmlns="" val="1"/>
              </a:ext>
            </a:extLst>
          </p:cNvPr>
          <p:cNvSpPr/>
          <p:nvPr/>
        </p:nvSpPr>
        <p:spPr>
          <a:xfrm>
            <a:off x="-8054" y="2681803"/>
            <a:ext cx="340271" cy="759218"/>
          </a:xfrm>
          <a:prstGeom prst="rect">
            <a:avLst/>
          </a:prstGeom>
          <a:solidFill>
            <a:srgbClr val="353C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8889920-709B-6547-BC59-D912A98968CD}"/>
              </a:ext>
              <a:ext uri="{C183D7F6-B498-43B3-948B-1728B52AA6E4}">
                <adec:decorative xmlns:adec="http://schemas.microsoft.com/office/drawing/2017/decorative" xmlns="" val="1"/>
              </a:ext>
            </a:extLst>
          </p:cNvPr>
          <p:cNvSpPr/>
          <p:nvPr/>
        </p:nvSpPr>
        <p:spPr>
          <a:xfrm>
            <a:off x="0" y="2944833"/>
            <a:ext cx="9144000" cy="238125"/>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53A631C-564E-5043-862A-7A3940A56F1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550E71C-C0DA-454E-B4F3-AED2B0A0E7F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517330" y="350759"/>
            <a:ext cx="254000" cy="228600"/>
          </a:xfrm>
          <a:prstGeom prst="rect">
            <a:avLst/>
          </a:prstGeom>
        </p:spPr>
      </p:pic>
      <p:sp>
        <p:nvSpPr>
          <p:cNvPr id="5" name="TextBox 4">
            <a:extLst>
              <a:ext uri="{FF2B5EF4-FFF2-40B4-BE49-F238E27FC236}">
                <a16:creationId xmlns:a16="http://schemas.microsoft.com/office/drawing/2014/main" id="{E73D4B62-E939-C24B-BEBD-668C43D29668}"/>
              </a:ext>
            </a:extLst>
          </p:cNvPr>
          <p:cNvSpPr txBox="1"/>
          <p:nvPr/>
        </p:nvSpPr>
        <p:spPr>
          <a:xfrm>
            <a:off x="209250" y="113135"/>
            <a:ext cx="8442244" cy="707886"/>
          </a:xfrm>
          <a:prstGeom prst="rect">
            <a:avLst/>
          </a:prstGeom>
          <a:noFill/>
        </p:spPr>
        <p:txBody>
          <a:bodyPr wrap="square" rtlCol="0">
            <a:spAutoFit/>
          </a:bodyPr>
          <a:lstStyle/>
          <a:p>
            <a:r>
              <a:rPr lang="en-US" sz="2000" b="1" spc="400" dirty="0">
                <a:solidFill>
                  <a:schemeClr val="bg1"/>
                </a:solidFill>
                <a:latin typeface="Arial" panose="020B0604020202020204" pitchFamily="34" charset="0"/>
                <a:ea typeface="Lato" panose="020F0502020204030203" pitchFamily="34" charset="0"/>
                <a:cs typeface="Arial" panose="020B0604020202020204" pitchFamily="34" charset="0"/>
              </a:rPr>
              <a:t>SLAVERY AND AFRICAN AMERICAN RIGHTS:</a:t>
            </a:r>
          </a:p>
          <a:p>
            <a:r>
              <a:rPr lang="en-US" sz="2000" spc="400" dirty="0">
                <a:solidFill>
                  <a:srgbClr val="85AED6"/>
                </a:solidFill>
                <a:latin typeface="Arial" panose="020B0604020202020204" pitchFamily="34" charset="0"/>
                <a:ea typeface="Lato" panose="020F0502020204030203" pitchFamily="34" charset="0"/>
                <a:cs typeface="Arial" panose="020B0604020202020204" pitchFamily="34" charset="0"/>
              </a:rPr>
              <a:t>A TIMELINE</a:t>
            </a:r>
          </a:p>
        </p:txBody>
      </p:sp>
      <p:sp>
        <p:nvSpPr>
          <p:cNvPr id="12" name="TextBox 11">
            <a:extLst>
              <a:ext uri="{FF2B5EF4-FFF2-40B4-BE49-F238E27FC236}">
                <a16:creationId xmlns:a16="http://schemas.microsoft.com/office/drawing/2014/main" id="{D103ABDC-CF20-A446-9BC4-CFD8312A8894}"/>
              </a:ext>
            </a:extLst>
          </p:cNvPr>
          <p:cNvSpPr txBox="1"/>
          <p:nvPr/>
        </p:nvSpPr>
        <p:spPr>
          <a:xfrm>
            <a:off x="269985" y="2849365"/>
            <a:ext cx="728684" cy="498380"/>
          </a:xfrm>
          <a:prstGeom prst="rect">
            <a:avLst/>
          </a:prstGeom>
          <a:noFill/>
        </p:spPr>
        <p:txBody>
          <a:bodyPr wrap="square" rtlCol="0">
            <a:noAutofit/>
          </a:bodyPr>
          <a:lstStyle/>
          <a:p>
            <a:pPr algn="ctr">
              <a:lnSpc>
                <a:spcPct val="15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1780</a:t>
            </a:r>
          </a:p>
        </p:txBody>
      </p:sp>
      <p:sp>
        <p:nvSpPr>
          <p:cNvPr id="74" name="TextBox 73">
            <a:extLst>
              <a:ext uri="{FF2B5EF4-FFF2-40B4-BE49-F238E27FC236}">
                <a16:creationId xmlns:a16="http://schemas.microsoft.com/office/drawing/2014/main" id="{9AE0A373-5D3A-174D-AC0E-A0EDCCE9E8CF}"/>
              </a:ext>
            </a:extLst>
          </p:cNvPr>
          <p:cNvSpPr txBox="1"/>
          <p:nvPr/>
        </p:nvSpPr>
        <p:spPr>
          <a:xfrm>
            <a:off x="-23949" y="931068"/>
            <a:ext cx="1890072" cy="969496"/>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1780s</a:t>
            </a:r>
          </a:p>
          <a:p>
            <a:r>
              <a:rPr lang="en-US" sz="1200" dirty="0">
                <a:solidFill>
                  <a:srgbClr val="353C62"/>
                </a:solidFill>
                <a:latin typeface="Arial" panose="020B0604020202020204" pitchFamily="34" charset="0"/>
                <a:cs typeface="Arial" panose="020B0604020202020204" pitchFamily="34" charset="0"/>
              </a:rPr>
              <a:t>Individual states begin abolishing slavery</a:t>
            </a:r>
          </a:p>
          <a:p>
            <a:r>
              <a:rPr lang="en-US" sz="1000" dirty="0">
                <a:latin typeface="Arial" panose="020B0604020202020204" pitchFamily="34" charset="0"/>
                <a:cs typeface="Arial" panose="020B0604020202020204" pitchFamily="34" charset="0"/>
              </a:rPr>
              <a:t>Slaves in those states not necessarily immediately freed</a:t>
            </a:r>
          </a:p>
        </p:txBody>
      </p:sp>
      <p:sp>
        <p:nvSpPr>
          <p:cNvPr id="6" name="TextBox 5">
            <a:extLst>
              <a:ext uri="{FF2B5EF4-FFF2-40B4-BE49-F238E27FC236}">
                <a16:creationId xmlns:a16="http://schemas.microsoft.com/office/drawing/2014/main" id="{F896C2D0-44EA-E043-A903-3500356A0C18}"/>
              </a:ext>
            </a:extLst>
          </p:cNvPr>
          <p:cNvSpPr txBox="1"/>
          <p:nvPr/>
        </p:nvSpPr>
        <p:spPr>
          <a:xfrm>
            <a:off x="0" y="3706878"/>
            <a:ext cx="2494153" cy="1077218"/>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1787</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U.S. Constitution Drafted</a:t>
            </a:r>
          </a:p>
          <a:p>
            <a:r>
              <a:rPr lang="en-US" sz="1000" dirty="0">
                <a:latin typeface="Arial" panose="020B0604020202020204" pitchFamily="34" charset="0"/>
                <a:cs typeface="Arial" panose="020B0604020202020204" pitchFamily="34" charset="0"/>
              </a:rPr>
              <a:t>No prohibitions on slavery, slaves count as three-fifths a person when determining representation, slaves who escape to free states are not to be freed</a:t>
            </a:r>
          </a:p>
        </p:txBody>
      </p:sp>
      <p:sp>
        <p:nvSpPr>
          <p:cNvPr id="70" name="TextBox 69">
            <a:extLst>
              <a:ext uri="{FF2B5EF4-FFF2-40B4-BE49-F238E27FC236}">
                <a16:creationId xmlns:a16="http://schemas.microsoft.com/office/drawing/2014/main" id="{77268F07-3019-EC41-9623-ECE92B7E4144}"/>
              </a:ext>
            </a:extLst>
          </p:cNvPr>
          <p:cNvSpPr txBox="1"/>
          <p:nvPr/>
        </p:nvSpPr>
        <p:spPr>
          <a:xfrm>
            <a:off x="1112292" y="1828163"/>
            <a:ext cx="2508394" cy="769441"/>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1793</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Fugitive Slave Act passed</a:t>
            </a:r>
          </a:p>
          <a:p>
            <a:r>
              <a:rPr lang="en-US" sz="1000" dirty="0">
                <a:latin typeface="Arial" panose="020B0604020202020204" pitchFamily="34" charset="0"/>
                <a:cs typeface="Arial" panose="020B0604020202020204" pitchFamily="34" charset="0"/>
              </a:rPr>
              <a:t>Allowed slaveowners to recover escaped slaves, illegal to assist escaped slaves</a:t>
            </a:r>
          </a:p>
        </p:txBody>
      </p:sp>
      <p:sp>
        <p:nvSpPr>
          <p:cNvPr id="75" name="TextBox 74">
            <a:extLst>
              <a:ext uri="{FF2B5EF4-FFF2-40B4-BE49-F238E27FC236}">
                <a16:creationId xmlns:a16="http://schemas.microsoft.com/office/drawing/2014/main" id="{8C01B3BA-BD4E-B44A-B5D3-777F8E56E864}"/>
              </a:ext>
            </a:extLst>
          </p:cNvPr>
          <p:cNvSpPr txBox="1"/>
          <p:nvPr/>
        </p:nvSpPr>
        <p:spPr>
          <a:xfrm>
            <a:off x="2837681" y="3955477"/>
            <a:ext cx="2470862" cy="923330"/>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1850</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Fugitive Slave Act strengthened</a:t>
            </a:r>
          </a:p>
          <a:p>
            <a:r>
              <a:rPr lang="en-US" sz="1000" dirty="0">
                <a:latin typeface="Arial" panose="020B0604020202020204" pitchFamily="34" charset="0"/>
                <a:cs typeface="Arial" panose="020B0604020202020204" pitchFamily="34" charset="0"/>
              </a:rPr>
              <a:t>Easier for slaveowners to seize escaped slaves, harsher punishments for assisting escaped slaves</a:t>
            </a:r>
          </a:p>
        </p:txBody>
      </p:sp>
      <p:sp>
        <p:nvSpPr>
          <p:cNvPr id="71" name="TextBox 70">
            <a:extLst>
              <a:ext uri="{FF2B5EF4-FFF2-40B4-BE49-F238E27FC236}">
                <a16:creationId xmlns:a16="http://schemas.microsoft.com/office/drawing/2014/main" id="{16E93365-EAD8-4146-9777-8DB5AA2F6360}"/>
              </a:ext>
            </a:extLst>
          </p:cNvPr>
          <p:cNvSpPr txBox="1"/>
          <p:nvPr/>
        </p:nvSpPr>
        <p:spPr>
          <a:xfrm>
            <a:off x="3093280" y="992059"/>
            <a:ext cx="1580800" cy="1107996"/>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1857</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Dred Scott v. Sandford</a:t>
            </a:r>
          </a:p>
          <a:p>
            <a:r>
              <a:rPr lang="en-US" sz="1000" dirty="0">
                <a:latin typeface="Arial" panose="020B0604020202020204" pitchFamily="34" charset="0"/>
                <a:cs typeface="Arial" panose="020B0604020202020204" pitchFamily="34" charset="0"/>
              </a:rPr>
              <a:t>Supreme Court rules African Americans are not citizens</a:t>
            </a:r>
            <a:endParaRPr lang="en-US" sz="1200"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sp>
        <p:nvSpPr>
          <p:cNvPr id="29" name="TextBox 28">
            <a:extLst>
              <a:ext uri="{FF2B5EF4-FFF2-40B4-BE49-F238E27FC236}">
                <a16:creationId xmlns:a16="http://schemas.microsoft.com/office/drawing/2014/main" id="{371F4018-7A11-1643-8E47-4BE02F8132D5}"/>
              </a:ext>
            </a:extLst>
          </p:cNvPr>
          <p:cNvSpPr txBox="1"/>
          <p:nvPr/>
        </p:nvSpPr>
        <p:spPr>
          <a:xfrm>
            <a:off x="4551845" y="2849365"/>
            <a:ext cx="728684" cy="498380"/>
          </a:xfrm>
          <a:prstGeom prst="rect">
            <a:avLst/>
          </a:prstGeom>
          <a:noFill/>
        </p:spPr>
        <p:txBody>
          <a:bodyPr wrap="square" rtlCol="0">
            <a:noAutofit/>
          </a:bodyPr>
          <a:lstStyle/>
          <a:p>
            <a:pPr algn="ctr">
              <a:lnSpc>
                <a:spcPct val="15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1860</a:t>
            </a:r>
          </a:p>
        </p:txBody>
      </p:sp>
      <p:sp>
        <p:nvSpPr>
          <p:cNvPr id="80" name="TextBox 79">
            <a:extLst>
              <a:ext uri="{FF2B5EF4-FFF2-40B4-BE49-F238E27FC236}">
                <a16:creationId xmlns:a16="http://schemas.microsoft.com/office/drawing/2014/main" id="{4CC27B7A-B37B-4B44-98EF-62D1274C11B9}"/>
              </a:ext>
            </a:extLst>
          </p:cNvPr>
          <p:cNvSpPr txBox="1"/>
          <p:nvPr/>
        </p:nvSpPr>
        <p:spPr>
          <a:xfrm>
            <a:off x="4454229" y="1505148"/>
            <a:ext cx="1933269" cy="1077218"/>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1861</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Civil War begins</a:t>
            </a:r>
          </a:p>
          <a:p>
            <a:r>
              <a:rPr lang="en-US" sz="1000" dirty="0">
                <a:latin typeface="Arial" panose="020B0604020202020204" pitchFamily="34" charset="0"/>
                <a:cs typeface="Arial" panose="020B0604020202020204" pitchFamily="34" charset="0"/>
              </a:rPr>
              <a:t>Congress forbids return of escaped slaves to Confederate slaveowners. Escaped slaves considered “contraband.”</a:t>
            </a:r>
          </a:p>
        </p:txBody>
      </p:sp>
      <p:sp>
        <p:nvSpPr>
          <p:cNvPr id="73" name="TextBox 72">
            <a:extLst>
              <a:ext uri="{FF2B5EF4-FFF2-40B4-BE49-F238E27FC236}">
                <a16:creationId xmlns:a16="http://schemas.microsoft.com/office/drawing/2014/main" id="{181154A7-8E1D-1941-91D8-9DAFE1E347E3}"/>
              </a:ext>
            </a:extLst>
          </p:cNvPr>
          <p:cNvSpPr txBox="1"/>
          <p:nvPr/>
        </p:nvSpPr>
        <p:spPr>
          <a:xfrm>
            <a:off x="5228292" y="3494167"/>
            <a:ext cx="2264595" cy="615553"/>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1863</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Emancipation Proclamation</a:t>
            </a:r>
          </a:p>
          <a:p>
            <a:r>
              <a:rPr lang="en-US" sz="1000" dirty="0">
                <a:latin typeface="Arial" panose="020B0604020202020204" pitchFamily="34" charset="0"/>
                <a:cs typeface="Arial" panose="020B0604020202020204" pitchFamily="34" charset="0"/>
              </a:rPr>
              <a:t>Slaves in Confederate states freed</a:t>
            </a:r>
            <a:endParaRPr lang="en-US" sz="1200" dirty="0">
              <a:solidFill>
                <a:srgbClr val="353C62"/>
              </a:solidFill>
              <a:latin typeface="Arial" panose="020B0604020202020204" pitchFamily="34" charset="0"/>
              <a:ea typeface="Lato" panose="020F0502020204030203" pitchFamily="34" charset="0"/>
              <a:cs typeface="Arial" panose="020B0604020202020204" pitchFamily="34" charset="0"/>
            </a:endParaRPr>
          </a:p>
        </p:txBody>
      </p:sp>
      <p:sp>
        <p:nvSpPr>
          <p:cNvPr id="76" name="TextBox 75">
            <a:extLst>
              <a:ext uri="{FF2B5EF4-FFF2-40B4-BE49-F238E27FC236}">
                <a16:creationId xmlns:a16="http://schemas.microsoft.com/office/drawing/2014/main" id="{E940F857-2FE3-A347-971F-594343DCB38A}"/>
              </a:ext>
            </a:extLst>
          </p:cNvPr>
          <p:cNvSpPr txBox="1"/>
          <p:nvPr/>
        </p:nvSpPr>
        <p:spPr>
          <a:xfrm>
            <a:off x="5665612" y="956009"/>
            <a:ext cx="1827276" cy="923330"/>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1865</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Thirteenth Amendment</a:t>
            </a:r>
          </a:p>
          <a:p>
            <a:r>
              <a:rPr lang="en-US" sz="1000" dirty="0">
                <a:latin typeface="Arial" panose="020B0604020202020204" pitchFamily="34" charset="0"/>
                <a:cs typeface="Arial" panose="020B0604020202020204" pitchFamily="34" charset="0"/>
              </a:rPr>
              <a:t>Abolishes slavery and involuntary servitude, except as punishment for crime</a:t>
            </a:r>
          </a:p>
        </p:txBody>
      </p:sp>
      <p:sp>
        <p:nvSpPr>
          <p:cNvPr id="40" name="TextBox 39">
            <a:extLst>
              <a:ext uri="{FF2B5EF4-FFF2-40B4-BE49-F238E27FC236}">
                <a16:creationId xmlns:a16="http://schemas.microsoft.com/office/drawing/2014/main" id="{425757F8-4C3C-497B-AD4F-B5E10C4AB38F}"/>
              </a:ext>
            </a:extLst>
          </p:cNvPr>
          <p:cNvSpPr txBox="1"/>
          <p:nvPr/>
        </p:nvSpPr>
        <p:spPr>
          <a:xfrm>
            <a:off x="7184571" y="4291041"/>
            <a:ext cx="1967483" cy="769441"/>
          </a:xfrm>
          <a:prstGeom prst="rect">
            <a:avLst/>
          </a:prstGeom>
          <a:noFill/>
        </p:spPr>
        <p:txBody>
          <a:bodyPr wrap="square" rtlCol="0">
            <a:spAutoFit/>
          </a:bodyPr>
          <a:lstStyle/>
          <a:p>
            <a:r>
              <a:rPr lang="en-US" sz="1200" dirty="0">
                <a:solidFill>
                  <a:srgbClr val="C22026"/>
                </a:solidFill>
                <a:latin typeface="Arial" panose="020B0604020202020204" pitchFamily="34" charset="0"/>
                <a:cs typeface="Arial" panose="020B0604020202020204" pitchFamily="34" charset="0"/>
              </a:rPr>
              <a:t>1868</a:t>
            </a:r>
          </a:p>
          <a:p>
            <a:r>
              <a:rPr lang="en-US" sz="1200" dirty="0">
                <a:solidFill>
                  <a:srgbClr val="353C62"/>
                </a:solidFill>
                <a:latin typeface="Arial" panose="020B0604020202020204" pitchFamily="34" charset="0"/>
                <a:cs typeface="Arial" panose="020B0604020202020204" pitchFamily="34" charset="0"/>
              </a:rPr>
              <a:t>Fourteenth Amendment</a:t>
            </a:r>
          </a:p>
          <a:p>
            <a:r>
              <a:rPr lang="en-US" sz="1000" dirty="0">
                <a:latin typeface="Arial" panose="020B0604020202020204" pitchFamily="34" charset="0"/>
                <a:cs typeface="Arial" panose="020B0604020202020204" pitchFamily="34" charset="0"/>
              </a:rPr>
              <a:t>Citizenship granted to anyone born or naturalized in the U.S.</a:t>
            </a:r>
          </a:p>
        </p:txBody>
      </p:sp>
      <p:sp>
        <p:nvSpPr>
          <p:cNvPr id="16" name="TextBox 15">
            <a:extLst>
              <a:ext uri="{FF2B5EF4-FFF2-40B4-BE49-F238E27FC236}">
                <a16:creationId xmlns:a16="http://schemas.microsoft.com/office/drawing/2014/main" id="{EA7B1AC9-D305-DF4C-A642-62F6ACDA1E24}"/>
              </a:ext>
            </a:extLst>
          </p:cNvPr>
          <p:cNvSpPr txBox="1"/>
          <p:nvPr/>
        </p:nvSpPr>
        <p:spPr>
          <a:xfrm>
            <a:off x="8106745" y="2843309"/>
            <a:ext cx="728684" cy="498380"/>
          </a:xfrm>
          <a:prstGeom prst="rect">
            <a:avLst/>
          </a:prstGeom>
          <a:noFill/>
        </p:spPr>
        <p:txBody>
          <a:bodyPr wrap="square" rtlCol="0">
            <a:noAutofit/>
          </a:bodyPr>
          <a:lstStyle/>
          <a:p>
            <a:pPr algn="ctr">
              <a:lnSpc>
                <a:spcPct val="150000"/>
              </a:lnSpc>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1870</a:t>
            </a:r>
          </a:p>
        </p:txBody>
      </p:sp>
      <p:sp>
        <p:nvSpPr>
          <p:cNvPr id="45" name="TextBox 44">
            <a:extLst>
              <a:ext uri="{FF2B5EF4-FFF2-40B4-BE49-F238E27FC236}">
                <a16:creationId xmlns:a16="http://schemas.microsoft.com/office/drawing/2014/main" id="{ECA7C0D7-AF01-4AAB-9C85-A860A061251C}"/>
              </a:ext>
            </a:extLst>
          </p:cNvPr>
          <p:cNvSpPr txBox="1"/>
          <p:nvPr/>
        </p:nvSpPr>
        <p:spPr>
          <a:xfrm>
            <a:off x="7449308" y="1231007"/>
            <a:ext cx="1697165" cy="1384995"/>
          </a:xfrm>
          <a:prstGeom prst="rect">
            <a:avLst/>
          </a:prstGeom>
          <a:noFill/>
        </p:spPr>
        <p:txBody>
          <a:bodyPr wrap="square" rtlCol="0">
            <a:spAutoFit/>
          </a:bodyPr>
          <a:lstStyle/>
          <a:p>
            <a:r>
              <a:rPr lang="en-US" sz="1200" dirty="0">
                <a:solidFill>
                  <a:srgbClr val="C00000"/>
                </a:solidFill>
                <a:latin typeface="Arial" panose="020B0604020202020204" pitchFamily="34" charset="0"/>
                <a:ea typeface="Lato" panose="020F0502020204030203" pitchFamily="34" charset="0"/>
                <a:cs typeface="Arial" panose="020B0604020202020204" pitchFamily="34" charset="0"/>
              </a:rPr>
              <a:t>1870</a:t>
            </a:r>
          </a:p>
          <a:p>
            <a:r>
              <a:rPr lang="en-US" sz="1200" dirty="0">
                <a:solidFill>
                  <a:srgbClr val="353C62"/>
                </a:solidFill>
                <a:latin typeface="Arial" panose="020B0604020202020204" pitchFamily="34" charset="0"/>
                <a:ea typeface="Lato" panose="020F0502020204030203" pitchFamily="34" charset="0"/>
                <a:cs typeface="Arial" panose="020B0604020202020204" pitchFamily="34" charset="0"/>
              </a:rPr>
              <a:t>Fifteenth Amendment</a:t>
            </a:r>
          </a:p>
          <a:p>
            <a:r>
              <a:rPr lang="en-US" sz="1000" dirty="0">
                <a:latin typeface="Arial" panose="020B0604020202020204" pitchFamily="34" charset="0"/>
                <a:cs typeface="Arial" panose="020B0604020202020204" pitchFamily="34" charset="0"/>
              </a:rPr>
              <a:t>Federal government and states cannot deny citizens the right to vote based on race, color, or previous condition of servitude</a:t>
            </a:r>
          </a:p>
        </p:txBody>
      </p:sp>
      <p:cxnSp>
        <p:nvCxnSpPr>
          <p:cNvPr id="19" name="Straight Connector 18">
            <a:extLst>
              <a:ext uri="{FF2B5EF4-FFF2-40B4-BE49-F238E27FC236}">
                <a16:creationId xmlns:a16="http://schemas.microsoft.com/office/drawing/2014/main" id="{239B2A38-76B3-A447-A523-720D48CE2FCA}"/>
              </a:ext>
              <a:ext uri="{C183D7F6-B498-43B3-948B-1728B52AA6E4}">
                <adec:decorative xmlns:adec="http://schemas.microsoft.com/office/drawing/2017/decorative" xmlns="" val="1"/>
              </a:ext>
            </a:extLst>
          </p:cNvPr>
          <p:cNvCxnSpPr>
            <a:cxnSpLocks/>
          </p:cNvCxnSpPr>
          <p:nvPr/>
        </p:nvCxnSpPr>
        <p:spPr>
          <a:xfrm>
            <a:off x="528345" y="2030759"/>
            <a:ext cx="0" cy="814442"/>
          </a:xfrm>
          <a:prstGeom prst="line">
            <a:avLst/>
          </a:prstGeom>
          <a:ln w="25400">
            <a:solidFill>
              <a:srgbClr val="85AED6"/>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DA01CA3-C58D-B343-AF3B-40A2AF3BD7E4}"/>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4487100" y="2979860"/>
            <a:ext cx="174762" cy="163839"/>
          </a:xfrm>
          <a:prstGeom prst="rect">
            <a:avLst/>
          </a:prstGeom>
        </p:spPr>
      </p:pic>
      <p:pic>
        <p:nvPicPr>
          <p:cNvPr id="58" name="Picture 57">
            <a:extLst>
              <a:ext uri="{FF2B5EF4-FFF2-40B4-BE49-F238E27FC236}">
                <a16:creationId xmlns:a16="http://schemas.microsoft.com/office/drawing/2014/main" id="{D570973A-EF8B-C843-86A3-F0039A327B14}"/>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257029" y="2972182"/>
            <a:ext cx="174762" cy="163839"/>
          </a:xfrm>
          <a:prstGeom prst="rect">
            <a:avLst/>
          </a:prstGeom>
        </p:spPr>
      </p:pic>
      <p:pic>
        <p:nvPicPr>
          <p:cNvPr id="60" name="Picture 59">
            <a:extLst>
              <a:ext uri="{FF2B5EF4-FFF2-40B4-BE49-F238E27FC236}">
                <a16:creationId xmlns:a16="http://schemas.microsoft.com/office/drawing/2014/main" id="{305FF821-617F-D04A-A946-5C6135396EA6}"/>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697921" y="2972182"/>
            <a:ext cx="174762" cy="163839"/>
          </a:xfrm>
          <a:prstGeom prst="rect">
            <a:avLst/>
          </a:prstGeom>
        </p:spPr>
      </p:pic>
      <p:cxnSp>
        <p:nvCxnSpPr>
          <p:cNvPr id="62" name="Straight Connector 61">
            <a:extLst>
              <a:ext uri="{FF2B5EF4-FFF2-40B4-BE49-F238E27FC236}">
                <a16:creationId xmlns:a16="http://schemas.microsoft.com/office/drawing/2014/main" id="{CFEC0955-3F67-DE4A-B00F-8D53C1CE252A}"/>
              </a:ext>
              <a:ext uri="{C183D7F6-B498-43B3-948B-1728B52AA6E4}">
                <adec:decorative xmlns:adec="http://schemas.microsoft.com/office/drawing/2017/decorative" xmlns="" val="1"/>
              </a:ext>
            </a:extLst>
          </p:cNvPr>
          <p:cNvCxnSpPr>
            <a:cxnSpLocks/>
          </p:cNvCxnSpPr>
          <p:nvPr/>
        </p:nvCxnSpPr>
        <p:spPr>
          <a:xfrm>
            <a:off x="931700" y="3262104"/>
            <a:ext cx="0" cy="640080"/>
          </a:xfrm>
          <a:prstGeom prst="line">
            <a:avLst/>
          </a:prstGeom>
          <a:ln w="25400">
            <a:solidFill>
              <a:srgbClr val="85AED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441A119-0F10-3846-8431-0B0631F84EF5}"/>
              </a:ext>
              <a:ext uri="{C183D7F6-B498-43B3-948B-1728B52AA6E4}">
                <adec:decorative xmlns:adec="http://schemas.microsoft.com/office/drawing/2017/decorative" xmlns="" val="1"/>
              </a:ext>
            </a:extLst>
          </p:cNvPr>
          <p:cNvCxnSpPr>
            <a:cxnSpLocks/>
          </p:cNvCxnSpPr>
          <p:nvPr/>
        </p:nvCxnSpPr>
        <p:spPr>
          <a:xfrm flipV="1">
            <a:off x="1425884" y="2534232"/>
            <a:ext cx="0" cy="310969"/>
          </a:xfrm>
          <a:prstGeom prst="line">
            <a:avLst/>
          </a:prstGeom>
          <a:ln w="25400">
            <a:solidFill>
              <a:srgbClr val="85AED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7FFB3BB-2311-9D4E-A80B-936DDBEB07A2}"/>
              </a:ext>
              <a:ext uri="{C183D7F6-B498-43B3-948B-1728B52AA6E4}">
                <adec:decorative xmlns:adec="http://schemas.microsoft.com/office/drawing/2017/decorative" xmlns="" val="1"/>
              </a:ext>
            </a:extLst>
          </p:cNvPr>
          <p:cNvCxnSpPr>
            <a:cxnSpLocks/>
          </p:cNvCxnSpPr>
          <p:nvPr/>
        </p:nvCxnSpPr>
        <p:spPr>
          <a:xfrm flipV="1">
            <a:off x="4991217" y="2564586"/>
            <a:ext cx="0" cy="280615"/>
          </a:xfrm>
          <a:prstGeom prst="line">
            <a:avLst/>
          </a:prstGeom>
          <a:ln w="25400">
            <a:solidFill>
              <a:srgbClr val="85AED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768A672-DF9E-1F4C-8D59-214378667695}"/>
              </a:ext>
              <a:ext uri="{C183D7F6-B498-43B3-948B-1728B52AA6E4}">
                <adec:decorative xmlns:adec="http://schemas.microsoft.com/office/drawing/2017/decorative" xmlns="" val="1"/>
              </a:ext>
            </a:extLst>
          </p:cNvPr>
          <p:cNvCxnSpPr>
            <a:cxnSpLocks/>
          </p:cNvCxnSpPr>
          <p:nvPr/>
        </p:nvCxnSpPr>
        <p:spPr>
          <a:xfrm flipH="1">
            <a:off x="6650492" y="1900165"/>
            <a:ext cx="4685" cy="945036"/>
          </a:xfrm>
          <a:prstGeom prst="line">
            <a:avLst/>
          </a:prstGeom>
          <a:ln w="25400">
            <a:solidFill>
              <a:srgbClr val="85AED6"/>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804731-F2C0-FD49-BEBC-5E6559FFD178}"/>
              </a:ext>
              <a:ext uri="{C183D7F6-B498-43B3-948B-1728B52AA6E4}">
                <adec:decorative xmlns:adec="http://schemas.microsoft.com/office/drawing/2017/decorative" xmlns="" val="1"/>
              </a:ext>
            </a:extLst>
          </p:cNvPr>
          <p:cNvCxnSpPr>
            <a:cxnSpLocks/>
          </p:cNvCxnSpPr>
          <p:nvPr/>
        </p:nvCxnSpPr>
        <p:spPr>
          <a:xfrm flipV="1">
            <a:off x="5823345" y="3262104"/>
            <a:ext cx="0" cy="318953"/>
          </a:xfrm>
          <a:prstGeom prst="line">
            <a:avLst/>
          </a:prstGeom>
          <a:ln w="25400">
            <a:solidFill>
              <a:srgbClr val="85AED6"/>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F61D810-9D12-4E86-9A50-36A34998D4C0}"/>
              </a:ext>
              <a:ext uri="{C183D7F6-B498-43B3-948B-1728B52AA6E4}">
                <adec:decorative xmlns:adec="http://schemas.microsoft.com/office/drawing/2017/decorative" xmlns="" val="1"/>
              </a:ext>
            </a:extLst>
          </p:cNvPr>
          <p:cNvCxnSpPr>
            <a:cxnSpLocks/>
          </p:cNvCxnSpPr>
          <p:nvPr/>
        </p:nvCxnSpPr>
        <p:spPr>
          <a:xfrm flipV="1">
            <a:off x="8778797" y="2425959"/>
            <a:ext cx="0" cy="414974"/>
          </a:xfrm>
          <a:prstGeom prst="line">
            <a:avLst/>
          </a:prstGeom>
          <a:ln w="25400">
            <a:solidFill>
              <a:srgbClr val="85AED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5666F80-32C1-C743-9905-068BFA772CE5}"/>
              </a:ext>
              <a:ext uri="{C183D7F6-B498-43B3-948B-1728B52AA6E4}">
                <adec:decorative xmlns:adec="http://schemas.microsoft.com/office/drawing/2017/decorative" xmlns="" val="1"/>
              </a:ext>
            </a:extLst>
          </p:cNvPr>
          <p:cNvCxnSpPr>
            <a:cxnSpLocks/>
          </p:cNvCxnSpPr>
          <p:nvPr/>
        </p:nvCxnSpPr>
        <p:spPr>
          <a:xfrm flipV="1">
            <a:off x="4155177" y="3262104"/>
            <a:ext cx="0" cy="847616"/>
          </a:xfrm>
          <a:prstGeom prst="line">
            <a:avLst/>
          </a:prstGeom>
          <a:ln w="25400">
            <a:solidFill>
              <a:srgbClr val="85AED6"/>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91A59D0-285B-DE44-8D51-661CB87C1546}"/>
              </a:ext>
              <a:ext uri="{C183D7F6-B498-43B3-948B-1728B52AA6E4}">
                <adec:decorative xmlns:adec="http://schemas.microsoft.com/office/drawing/2017/decorative" xmlns="" val="1"/>
              </a:ext>
            </a:extLst>
          </p:cNvPr>
          <p:cNvCxnSpPr>
            <a:cxnSpLocks/>
          </p:cNvCxnSpPr>
          <p:nvPr/>
        </p:nvCxnSpPr>
        <p:spPr>
          <a:xfrm flipV="1">
            <a:off x="4401794" y="1923504"/>
            <a:ext cx="0" cy="921698"/>
          </a:xfrm>
          <a:prstGeom prst="line">
            <a:avLst/>
          </a:prstGeom>
          <a:ln w="25400">
            <a:solidFill>
              <a:srgbClr val="85AED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882773A-5CDA-4187-935E-63282FFF639A}"/>
              </a:ext>
              <a:ext uri="{C183D7F6-B498-43B3-948B-1728B52AA6E4}">
                <adec:decorative xmlns:adec="http://schemas.microsoft.com/office/drawing/2017/decorative" xmlns="" val="1"/>
              </a:ext>
            </a:extLst>
          </p:cNvPr>
          <p:cNvCxnSpPr>
            <a:cxnSpLocks/>
          </p:cNvCxnSpPr>
          <p:nvPr/>
        </p:nvCxnSpPr>
        <p:spPr>
          <a:xfrm flipV="1">
            <a:off x="7914182" y="3262104"/>
            <a:ext cx="0" cy="1189650"/>
          </a:xfrm>
          <a:prstGeom prst="line">
            <a:avLst/>
          </a:prstGeom>
          <a:ln w="25400">
            <a:solidFill>
              <a:srgbClr val="85AED6"/>
            </a:solidFill>
            <a:headEnd type="none"/>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9118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THE FREEDMEN’S BUREAU</a:t>
            </a:r>
          </a:p>
        </p:txBody>
      </p:sp>
      <p:sp>
        <p:nvSpPr>
          <p:cNvPr id="6" name="TextBox 5">
            <a:extLst>
              <a:ext uri="{FF2B5EF4-FFF2-40B4-BE49-F238E27FC236}">
                <a16:creationId xmlns:a16="http://schemas.microsoft.com/office/drawing/2014/main" id="{7E14B725-D092-824E-9B89-7CE26B19EB0E}"/>
              </a:ext>
            </a:extLst>
          </p:cNvPr>
          <p:cNvSpPr txBox="1"/>
          <p:nvPr/>
        </p:nvSpPr>
        <p:spPr>
          <a:xfrm>
            <a:off x="3885013" y="1073143"/>
            <a:ext cx="5118991" cy="3647745"/>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United States Army and federal government felt responsible for </a:t>
            </a: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freedpeople</a:t>
            </a:r>
            <a:endParaRPr lang="en-US" sz="1800" dirty="0">
              <a:solidFill>
                <a:srgbClr val="353C62"/>
              </a:solidFill>
              <a:latin typeface="Arial" panose="020B0604020202020204" pitchFamily="34" charset="0"/>
              <a:ea typeface="Lato" panose="020F0502020204030203" pitchFamily="34" charset="0"/>
              <a:cs typeface="Arial" panose="020B0604020202020204" pitchFamily="34" charset="0"/>
            </a:endParaRP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Bureau of Refugees, Freedmen, and Abandoned Lands (Freedmen’s Bureau) created to assist former slaves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Efforts included building hospitals, supporting education efforts, helping families reunite after the war, and providing legal assistance</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Bureau efforts opposed by President Andrew Johnson and others in Congress</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pic>
        <p:nvPicPr>
          <p:cNvPr id="8" name="Picture 7" descr="Black and white illustration of a group of African American people in 1860s-period clothing outside a building. A woman at the front of the group is holding a piece of paper out to a white man sitting on the other side of a window. In the foreground there is an African American man holding a cane and a basket talking to an African American girl.">
            <a:extLst>
              <a:ext uri="{FF2B5EF4-FFF2-40B4-BE49-F238E27FC236}">
                <a16:creationId xmlns:a16="http://schemas.microsoft.com/office/drawing/2014/main" id="{EB0A9639-FD1C-4DC3-80D0-4EE722E2A21A}"/>
              </a:ext>
            </a:extLst>
          </p:cNvPr>
          <p:cNvPicPr>
            <a:picLocks noChangeAspect="1"/>
          </p:cNvPicPr>
          <p:nvPr/>
        </p:nvPicPr>
        <p:blipFill rotWithShape="1">
          <a:blip r:embed="rId5">
            <a:extLst>
              <a:ext uri="{28A0092B-C50C-407E-A947-70E740481C1C}">
                <a14:useLocalDpi xmlns:a14="http://schemas.microsoft.com/office/drawing/2010/main" val="0"/>
              </a:ext>
            </a:extLst>
          </a:blip>
          <a:srcRect l="4430" r="36033" b="10939"/>
          <a:stretch/>
        </p:blipFill>
        <p:spPr>
          <a:xfrm>
            <a:off x="139996" y="1073144"/>
            <a:ext cx="3629375" cy="3647745"/>
          </a:xfrm>
          <a:prstGeom prst="rect">
            <a:avLst/>
          </a:prstGeom>
        </p:spPr>
      </p:pic>
      <p:sp>
        <p:nvSpPr>
          <p:cNvPr id="4" name="TextBox 3">
            <a:extLst>
              <a:ext uri="{FF2B5EF4-FFF2-40B4-BE49-F238E27FC236}">
                <a16:creationId xmlns:a16="http://schemas.microsoft.com/office/drawing/2014/main" id="{5A153EAD-CBA6-4A36-9925-9C73FE204BBE}"/>
              </a:ext>
            </a:extLst>
          </p:cNvPr>
          <p:cNvSpPr txBox="1"/>
          <p:nvPr/>
        </p:nvSpPr>
        <p:spPr>
          <a:xfrm>
            <a:off x="44197" y="4717400"/>
            <a:ext cx="3831113"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1866 illustration of people gathered outside the Freedmen’s Bureau in Richmond, Virginia. (Library of Congress/James E. Taylor)</a:t>
            </a:r>
          </a:p>
        </p:txBody>
      </p:sp>
    </p:spTree>
    <p:extLst>
      <p:ext uri="{BB962C8B-B14F-4D97-AF65-F5344CB8AC3E}">
        <p14:creationId xmlns:p14="http://schemas.microsoft.com/office/powerpoint/2010/main" val="3810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SECTION 27</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6" name="TextBox 5">
            <a:extLst>
              <a:ext uri="{FF2B5EF4-FFF2-40B4-BE49-F238E27FC236}">
                <a16:creationId xmlns:a16="http://schemas.microsoft.com/office/drawing/2014/main" id="{7E14B725-D092-824E-9B89-7CE26B19EB0E}"/>
              </a:ext>
            </a:extLst>
          </p:cNvPr>
          <p:cNvSpPr txBox="1"/>
          <p:nvPr/>
        </p:nvSpPr>
        <p:spPr>
          <a:xfrm>
            <a:off x="3813919" y="1104135"/>
            <a:ext cx="5269117" cy="3613265"/>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Government provided burial assistance for poor </a:t>
            </a: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freedpeople</a:t>
            </a:r>
            <a:endParaRPr lang="en-US" sz="1800" dirty="0">
              <a:solidFill>
                <a:srgbClr val="353C62"/>
              </a:solidFill>
              <a:latin typeface="Arial" panose="020B0604020202020204" pitchFamily="34" charset="0"/>
              <a:ea typeface="Lato" panose="020F0502020204030203" pitchFamily="34" charset="0"/>
              <a:cs typeface="Arial" panose="020B0604020202020204" pitchFamily="34" charset="0"/>
            </a:endParaRP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National cemeteries created to accommodate military burials during Civil War</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Burials at Arlington National Cemetery began along northern edge, in today’s Section 27</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Contrabands and </a:t>
            </a: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freedpeople</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fell under government responsibility and if too poor to afford private burial could be buried in a national cemetery</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Civilian burials occurred at ANC from 1864-1867</a:t>
            </a:r>
          </a:p>
        </p:txBody>
      </p:sp>
      <p:sp>
        <p:nvSpPr>
          <p:cNvPr id="10" name="TextBox 9">
            <a:extLst>
              <a:ext uri="{FF2B5EF4-FFF2-40B4-BE49-F238E27FC236}">
                <a16:creationId xmlns:a16="http://schemas.microsoft.com/office/drawing/2014/main" id="{DB7ACCAE-6239-42DE-B4F6-6C5000D962FC}"/>
              </a:ext>
            </a:extLst>
          </p:cNvPr>
          <p:cNvSpPr txBox="1"/>
          <p:nvPr/>
        </p:nvSpPr>
        <p:spPr>
          <a:xfrm>
            <a:off x="126405" y="4699982"/>
            <a:ext cx="3629375"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Photo taken June 29, 1864 of the first graves in Arlington National Cemetery. (Chrysler Museum of Art/Andrew Joseph Russell)</a:t>
            </a:r>
          </a:p>
        </p:txBody>
      </p:sp>
      <p:pic>
        <p:nvPicPr>
          <p:cNvPr id="7" name="Picture 6" descr="Sepia-toned photograph of a dirt field with rows of wooden boards sticking up out of the ground. There are three men standing among the rows of boards - two are African American and one is white. There is a white fence and small white building in the background. In the foreground there is a sign that says &quot;Cemetery grounds of Arlington, June 24, 1864.&quot;">
            <a:extLst>
              <a:ext uri="{FF2B5EF4-FFF2-40B4-BE49-F238E27FC236}">
                <a16:creationId xmlns:a16="http://schemas.microsoft.com/office/drawing/2014/main" id="{9F9257B3-78D3-4B97-8A9B-BF1B3772FCB8}"/>
              </a:ext>
            </a:extLst>
          </p:cNvPr>
          <p:cNvPicPr>
            <a:picLocks noChangeAspect="1"/>
          </p:cNvPicPr>
          <p:nvPr/>
        </p:nvPicPr>
        <p:blipFill rotWithShape="1">
          <a:blip r:embed="rId5">
            <a:extLst>
              <a:ext uri="{28A0092B-C50C-407E-A947-70E740481C1C}">
                <a14:useLocalDpi xmlns:a14="http://schemas.microsoft.com/office/drawing/2010/main" val="0"/>
              </a:ext>
            </a:extLst>
          </a:blip>
          <a:srcRect l="37838" t="6281" r="2151" b="-229"/>
          <a:stretch/>
        </p:blipFill>
        <p:spPr>
          <a:xfrm>
            <a:off x="126405" y="1043340"/>
            <a:ext cx="3629375" cy="3643811"/>
          </a:xfrm>
          <a:prstGeom prst="rect">
            <a:avLst/>
          </a:prstGeom>
        </p:spPr>
      </p:pic>
    </p:spTree>
    <p:extLst>
      <p:ext uri="{BB962C8B-B14F-4D97-AF65-F5344CB8AC3E}">
        <p14:creationId xmlns:p14="http://schemas.microsoft.com/office/powerpoint/2010/main" val="227321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AFRICAN AMERICANS AFTER WAR</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9" name="TextBox 8">
            <a:extLst>
              <a:ext uri="{FF2B5EF4-FFF2-40B4-BE49-F238E27FC236}">
                <a16:creationId xmlns:a16="http://schemas.microsoft.com/office/drawing/2014/main" id="{AF7ED81A-A2BB-4C56-BF01-88C8CC888158}"/>
              </a:ext>
            </a:extLst>
          </p:cNvPr>
          <p:cNvSpPr txBox="1"/>
          <p:nvPr/>
        </p:nvSpPr>
        <p:spPr>
          <a:xfrm>
            <a:off x="3964520" y="1099280"/>
            <a:ext cx="5075696" cy="3625357"/>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err="1">
                <a:solidFill>
                  <a:srgbClr val="353C62"/>
                </a:solidFill>
                <a:latin typeface="Arial" panose="020B0604020202020204" pitchFamily="34" charset="0"/>
                <a:ea typeface="Lato" panose="020F0502020204030203" pitchFamily="34" charset="0"/>
                <a:cs typeface="Arial" panose="020B0604020202020204" pitchFamily="34" charset="0"/>
              </a:rPr>
              <a:t>Freedpeople</a:t>
            </a: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 had to decide – stay in the South or seek opportunities in the North?</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Population of African Americans in Washington, D.C. tripled between </a:t>
            </a:r>
            <a:b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b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1860-1870</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Freedmen’s Bureau built housing to accommodate rise in population</a:t>
            </a:r>
          </a:p>
        </p:txBody>
      </p:sp>
      <p:pic>
        <p:nvPicPr>
          <p:cNvPr id="7" name="Picture 6" descr="Black and white illustration of a long line of African American people in 1860s-period clothing walking on a dirt road carrying walking sticks and bags over their shoulders. They are walking next to a line of wagons and a line of white soldiers marching. ">
            <a:extLst>
              <a:ext uri="{FF2B5EF4-FFF2-40B4-BE49-F238E27FC236}">
                <a16:creationId xmlns:a16="http://schemas.microsoft.com/office/drawing/2014/main" id="{15C662E7-1C01-4D01-B03B-C3E1B0DD0591}"/>
              </a:ext>
            </a:extLst>
          </p:cNvPr>
          <p:cNvPicPr>
            <a:picLocks noChangeAspect="1"/>
          </p:cNvPicPr>
          <p:nvPr/>
        </p:nvPicPr>
        <p:blipFill rotWithShape="1">
          <a:blip r:embed="rId5">
            <a:extLst>
              <a:ext uri="{28A0092B-C50C-407E-A947-70E740481C1C}">
                <a14:useLocalDpi xmlns:a14="http://schemas.microsoft.com/office/drawing/2010/main" val="0"/>
              </a:ext>
            </a:extLst>
          </a:blip>
          <a:srcRect l="28159" t="15576" r="21027" b="20335"/>
          <a:stretch/>
        </p:blipFill>
        <p:spPr>
          <a:xfrm>
            <a:off x="137939" y="1090228"/>
            <a:ext cx="3629375" cy="3625357"/>
          </a:xfrm>
          <a:prstGeom prst="rect">
            <a:avLst/>
          </a:prstGeom>
        </p:spPr>
      </p:pic>
      <p:sp>
        <p:nvSpPr>
          <p:cNvPr id="13" name="TextBox 12">
            <a:extLst>
              <a:ext uri="{FF2B5EF4-FFF2-40B4-BE49-F238E27FC236}">
                <a16:creationId xmlns:a16="http://schemas.microsoft.com/office/drawing/2014/main" id="{E0BCA298-BA51-48C9-97D3-3B0879C78AAD}"/>
              </a:ext>
            </a:extLst>
          </p:cNvPr>
          <p:cNvSpPr txBox="1"/>
          <p:nvPr/>
        </p:nvSpPr>
        <p:spPr>
          <a:xfrm>
            <a:off x="85684" y="4699294"/>
            <a:ext cx="3693833"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1863 illustration of </a:t>
            </a:r>
            <a:r>
              <a:rPr lang="en-US" sz="900" i="1" dirty="0" err="1">
                <a:latin typeface="Arial" panose="020B0604020202020204" pitchFamily="34" charset="0"/>
                <a:cs typeface="Arial" panose="020B0604020202020204" pitchFamily="34" charset="0"/>
              </a:rPr>
              <a:t>freedpeople</a:t>
            </a:r>
            <a:r>
              <a:rPr lang="en-US" sz="900" i="1" dirty="0">
                <a:latin typeface="Arial" panose="020B0604020202020204" pitchFamily="34" charset="0"/>
                <a:cs typeface="Arial" panose="020B0604020202020204" pitchFamily="34" charset="0"/>
              </a:rPr>
              <a:t> following the Union army in Newbern, North Carolina. (Library of Congress)</a:t>
            </a:r>
          </a:p>
        </p:txBody>
      </p:sp>
    </p:spTree>
    <p:extLst>
      <p:ext uri="{BB962C8B-B14F-4D97-AF65-F5344CB8AC3E}">
        <p14:creationId xmlns:p14="http://schemas.microsoft.com/office/powerpoint/2010/main" val="79717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AFRICAN AMERICANS AFTER WAR</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9" name="TextBox 8">
            <a:extLst>
              <a:ext uri="{FF2B5EF4-FFF2-40B4-BE49-F238E27FC236}">
                <a16:creationId xmlns:a16="http://schemas.microsoft.com/office/drawing/2014/main" id="{AF7ED81A-A2BB-4C56-BF01-88C8CC888158}"/>
              </a:ext>
            </a:extLst>
          </p:cNvPr>
          <p:cNvSpPr txBox="1"/>
          <p:nvPr/>
        </p:nvSpPr>
        <p:spPr>
          <a:xfrm>
            <a:off x="4055050" y="1083575"/>
            <a:ext cx="4948954" cy="3625357"/>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Churches became center of African American communities – place  to organize for civil rights activism, education efforts, and job training</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Highly valued literacy and education</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African Americans influential in establishing public school systems and established a number of universities</a:t>
            </a:r>
          </a:p>
        </p:txBody>
      </p:sp>
      <p:pic>
        <p:nvPicPr>
          <p:cNvPr id="8" name="Picture 7" descr="Black and white illustration of African American girls in dresses sitting on benches listening to an African American man standing at the front of the room.">
            <a:extLst>
              <a:ext uri="{FF2B5EF4-FFF2-40B4-BE49-F238E27FC236}">
                <a16:creationId xmlns:a16="http://schemas.microsoft.com/office/drawing/2014/main" id="{BC3FCFB4-6669-480C-8E21-F72427CDD20C}"/>
              </a:ext>
            </a:extLst>
          </p:cNvPr>
          <p:cNvPicPr>
            <a:picLocks noChangeAspect="1"/>
          </p:cNvPicPr>
          <p:nvPr/>
        </p:nvPicPr>
        <p:blipFill rotWithShape="1">
          <a:blip r:embed="rId5">
            <a:extLst>
              <a:ext uri="{28A0092B-C50C-407E-A947-70E740481C1C}">
                <a14:useLocalDpi xmlns:a14="http://schemas.microsoft.com/office/drawing/2010/main" val="0"/>
              </a:ext>
            </a:extLst>
          </a:blip>
          <a:srcRect l="13810" t="11868" r="25958" b="13543"/>
          <a:stretch/>
        </p:blipFill>
        <p:spPr>
          <a:xfrm>
            <a:off x="137938" y="1083575"/>
            <a:ext cx="3629375" cy="3625357"/>
          </a:xfrm>
          <a:prstGeom prst="rect">
            <a:avLst/>
          </a:prstGeom>
        </p:spPr>
      </p:pic>
      <p:sp>
        <p:nvSpPr>
          <p:cNvPr id="13" name="TextBox 12">
            <a:extLst>
              <a:ext uri="{FF2B5EF4-FFF2-40B4-BE49-F238E27FC236}">
                <a16:creationId xmlns:a16="http://schemas.microsoft.com/office/drawing/2014/main" id="{1654C94D-6870-4ED2-8EB6-D26A34499F0E}"/>
              </a:ext>
            </a:extLst>
          </p:cNvPr>
          <p:cNvSpPr txBox="1"/>
          <p:nvPr/>
        </p:nvSpPr>
        <p:spPr>
          <a:xfrm>
            <a:off x="137937" y="4699294"/>
            <a:ext cx="3629375"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1866 illustration of an African American school in Charleston, South Carolina. (Library of Congress/Alfred R. </a:t>
            </a:r>
            <a:r>
              <a:rPr lang="en-US" sz="900" i="1" dirty="0" err="1">
                <a:latin typeface="Arial" panose="020B0604020202020204" pitchFamily="34" charset="0"/>
                <a:cs typeface="Arial" panose="020B0604020202020204" pitchFamily="34" charset="0"/>
              </a:rPr>
              <a:t>Waud</a:t>
            </a:r>
            <a:r>
              <a:rPr lang="en-US" sz="9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12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689A1A-E497-0B43-B932-B24E6177CC0F}"/>
              </a:ext>
              <a:ext uri="{C183D7F6-B498-43B3-948B-1728B52AA6E4}">
                <adec:decorative xmlns:adec="http://schemas.microsoft.com/office/drawing/2017/decorative" xmlns="" val="1"/>
              </a:ext>
            </a:extLst>
          </p:cNvPr>
          <p:cNvSpPr txBox="1"/>
          <p:nvPr/>
        </p:nvSpPr>
        <p:spPr>
          <a:xfrm>
            <a:off x="3105190" y="4834073"/>
            <a:ext cx="5677988" cy="184666"/>
          </a:xfrm>
          <a:prstGeom prst="rect">
            <a:avLst/>
          </a:prstGeom>
          <a:noFill/>
        </p:spPr>
        <p:txBody>
          <a:bodyPr wrap="square" rtlCol="0">
            <a:spAutoFit/>
          </a:bodyPr>
          <a:lstStyle/>
          <a:p>
            <a:pPr algn="r"/>
            <a:r>
              <a:rPr lang="en-US" sz="600" b="1" spc="300" dirty="0">
                <a:solidFill>
                  <a:schemeClr val="bg1">
                    <a:lumMod val="65000"/>
                  </a:schemeClr>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t>HISTORY EDUCATION SERIES</a:t>
            </a:r>
          </a:p>
        </p:txBody>
      </p:sp>
      <p:sp>
        <p:nvSpPr>
          <p:cNvPr id="24" name="Rectangle 23">
            <a:extLst>
              <a:ext uri="{FF2B5EF4-FFF2-40B4-BE49-F238E27FC236}">
                <a16:creationId xmlns:a16="http://schemas.microsoft.com/office/drawing/2014/main" id="{A314CC35-053E-1645-83B8-E9EC80A53308}"/>
              </a:ext>
              <a:ext uri="{C183D7F6-B498-43B3-948B-1728B52AA6E4}">
                <adec:decorative xmlns:adec="http://schemas.microsoft.com/office/drawing/2017/decorative" xmlns="" val="1"/>
              </a:ext>
            </a:extLst>
          </p:cNvPr>
          <p:cNvSpPr/>
          <p:nvPr/>
        </p:nvSpPr>
        <p:spPr>
          <a:xfrm>
            <a:off x="0" y="0"/>
            <a:ext cx="9144000" cy="930119"/>
          </a:xfrm>
          <a:prstGeom prst="rect">
            <a:avLst/>
          </a:prstGeom>
          <a:solidFill>
            <a:srgbClr val="353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0F42696-46C9-6047-A1E0-C00013FE3272}"/>
              </a:ext>
            </a:extLst>
          </p:cNvPr>
          <p:cNvSpPr txBox="1"/>
          <p:nvPr/>
        </p:nvSpPr>
        <p:spPr>
          <a:xfrm>
            <a:off x="334076" y="263558"/>
            <a:ext cx="7831310" cy="461665"/>
          </a:xfrm>
          <a:prstGeom prst="rect">
            <a:avLst/>
          </a:prstGeom>
          <a:noFill/>
        </p:spPr>
        <p:txBody>
          <a:bodyPr wrap="square" rtlCol="0">
            <a:spAutoFit/>
          </a:bodyPr>
          <a:lstStyle/>
          <a:p>
            <a:r>
              <a:rPr lang="en-US" sz="2400" b="1" spc="400" dirty="0">
                <a:solidFill>
                  <a:schemeClr val="bg1"/>
                </a:solidFill>
                <a:latin typeface="Arial" panose="020B0604020202020204" pitchFamily="34" charset="0"/>
                <a:ea typeface="Lato" panose="020F0502020204030203" pitchFamily="34" charset="0"/>
                <a:cs typeface="Arial" panose="020B0604020202020204" pitchFamily="34" charset="0"/>
              </a:rPr>
              <a:t>DISCRIMINATION AND PREJUDICE</a:t>
            </a:r>
          </a:p>
        </p:txBody>
      </p:sp>
      <p:pic>
        <p:nvPicPr>
          <p:cNvPr id="2" name="Picture 1">
            <a:extLst>
              <a:ext uri="{FF2B5EF4-FFF2-40B4-BE49-F238E27FC236}">
                <a16:creationId xmlns:a16="http://schemas.microsoft.com/office/drawing/2014/main" id="{1FB13368-3CCD-F248-896A-C029F704DDE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783178" y="4791357"/>
            <a:ext cx="220826" cy="257631"/>
          </a:xfrm>
          <a:prstGeom prst="rect">
            <a:avLst/>
          </a:prstGeom>
        </p:spPr>
      </p:pic>
      <p:pic>
        <p:nvPicPr>
          <p:cNvPr id="3" name="Picture 2">
            <a:extLst>
              <a:ext uri="{FF2B5EF4-FFF2-40B4-BE49-F238E27FC236}">
                <a16:creationId xmlns:a16="http://schemas.microsoft.com/office/drawing/2014/main" id="{D5AB018F-C42F-1346-9C35-BE654BA0983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499462" y="378912"/>
            <a:ext cx="246353" cy="230956"/>
          </a:xfrm>
          <a:prstGeom prst="rect">
            <a:avLst/>
          </a:prstGeom>
        </p:spPr>
      </p:pic>
      <p:sp>
        <p:nvSpPr>
          <p:cNvPr id="9" name="TextBox 8">
            <a:extLst>
              <a:ext uri="{FF2B5EF4-FFF2-40B4-BE49-F238E27FC236}">
                <a16:creationId xmlns:a16="http://schemas.microsoft.com/office/drawing/2014/main" id="{AF7ED81A-A2BB-4C56-BF01-88C8CC888158}"/>
              </a:ext>
            </a:extLst>
          </p:cNvPr>
          <p:cNvSpPr txBox="1"/>
          <p:nvPr/>
        </p:nvSpPr>
        <p:spPr>
          <a:xfrm>
            <a:off x="3909714" y="1069037"/>
            <a:ext cx="5173323" cy="3644891"/>
          </a:xfrm>
          <a:prstGeom prst="rect">
            <a:avLst/>
          </a:prstGeom>
          <a:noFill/>
        </p:spPr>
        <p:txBody>
          <a:bodyPr wrap="square" rtlCol="0" anchor="ctr">
            <a:noAutofit/>
          </a:bodyPr>
          <a:lstStyle/>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Schools, hospitals, churches, public transportation, and neighborhoods segregated</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Black Codes restricted African American rights and targeted them for arrest</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Convicted African Americans forced back into unpaid hard labor</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Forcible apprenticeship laws allowed children to be taken from parents and apprenticed to former slaveowners</a:t>
            </a:r>
          </a:p>
          <a:p>
            <a:pPr marL="171450" indent="-171450">
              <a:spcBef>
                <a:spcPts val="600"/>
              </a:spcBef>
              <a:buFont typeface="Arial" panose="020B0604020202020204" pitchFamily="34" charset="0"/>
              <a:buChar char="•"/>
            </a:pPr>
            <a:r>
              <a:rPr lang="en-US" sz="1800" dirty="0">
                <a:solidFill>
                  <a:srgbClr val="353C62"/>
                </a:solidFill>
                <a:latin typeface="Arial" panose="020B0604020202020204" pitchFamily="34" charset="0"/>
                <a:ea typeface="Lato" panose="020F0502020204030203" pitchFamily="34" charset="0"/>
                <a:cs typeface="Arial" panose="020B0604020202020204" pitchFamily="34" charset="0"/>
              </a:rPr>
              <a:t>Freedmen’s Bureau attempted to legally assist</a:t>
            </a:r>
          </a:p>
        </p:txBody>
      </p:sp>
      <p:pic>
        <p:nvPicPr>
          <p:cNvPr id="5" name="Picture 4" descr="Black and white illustration of an African American man wearing ragged clothes and a chain around his waist sweeping the street with a large broom. ">
            <a:extLst>
              <a:ext uri="{FF2B5EF4-FFF2-40B4-BE49-F238E27FC236}">
                <a16:creationId xmlns:a16="http://schemas.microsoft.com/office/drawing/2014/main" id="{A588F841-A811-40D9-9442-F6CA8D3216A1}"/>
              </a:ext>
            </a:extLst>
          </p:cNvPr>
          <p:cNvPicPr>
            <a:picLocks noChangeAspect="1"/>
          </p:cNvPicPr>
          <p:nvPr/>
        </p:nvPicPr>
        <p:blipFill rotWithShape="1">
          <a:blip r:embed="rId5">
            <a:extLst>
              <a:ext uri="{28A0092B-C50C-407E-A947-70E740481C1C}">
                <a14:useLocalDpi xmlns:a14="http://schemas.microsoft.com/office/drawing/2010/main" val="0"/>
              </a:ext>
            </a:extLst>
          </a:blip>
          <a:srcRect l="10383" t="35203" r="60449" b="28435"/>
          <a:stretch/>
        </p:blipFill>
        <p:spPr>
          <a:xfrm>
            <a:off x="137938" y="1064146"/>
            <a:ext cx="3629375" cy="3649782"/>
          </a:xfrm>
          <a:prstGeom prst="rect">
            <a:avLst/>
          </a:prstGeom>
        </p:spPr>
      </p:pic>
      <p:sp>
        <p:nvSpPr>
          <p:cNvPr id="13" name="TextBox 12">
            <a:extLst>
              <a:ext uri="{FF2B5EF4-FFF2-40B4-BE49-F238E27FC236}">
                <a16:creationId xmlns:a16="http://schemas.microsoft.com/office/drawing/2014/main" id="{D24ECDEF-3E01-4158-A9B0-F8D63C8A0093}"/>
              </a:ext>
            </a:extLst>
          </p:cNvPr>
          <p:cNvSpPr txBox="1"/>
          <p:nvPr/>
        </p:nvSpPr>
        <p:spPr>
          <a:xfrm>
            <a:off x="50847" y="4708347"/>
            <a:ext cx="3771777"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1877 illustration of convicts cleaning the streets of Richmond, Virginia. (Library of Congress)</a:t>
            </a:r>
          </a:p>
        </p:txBody>
      </p:sp>
    </p:spTree>
    <p:extLst>
      <p:ext uri="{BB962C8B-B14F-4D97-AF65-F5344CB8AC3E}">
        <p14:creationId xmlns:p14="http://schemas.microsoft.com/office/powerpoint/2010/main" val="426745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1"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09EE226-94FA-744E-8325-F9EB1116006D}"/>
              </a:ext>
              <a:ext uri="{C183D7F6-B498-43B3-948B-1728B52AA6E4}">
                <adec:decorative xmlns:adec="http://schemas.microsoft.com/office/drawing/2017/decorative" xmlns="" val="1"/>
              </a:ext>
            </a:extLst>
          </p:cNvPr>
          <p:cNvSpPr txBox="1"/>
          <p:nvPr/>
        </p:nvSpPr>
        <p:spPr>
          <a:xfrm>
            <a:off x="1733005" y="4735470"/>
            <a:ext cx="5677988" cy="184666"/>
          </a:xfrm>
          <a:prstGeom prst="rect">
            <a:avLst/>
          </a:prstGeom>
          <a:noFill/>
        </p:spPr>
        <p:txBody>
          <a:bodyPr wrap="square" rtlCol="0">
            <a:spAutoFit/>
          </a:bodyPr>
          <a:lstStyle/>
          <a:p>
            <a:pPr algn="ctr"/>
            <a:r>
              <a:rPr lang="en-US" sz="600" b="1"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ARLINGTON NATIONAL CEMETERY	      </a:t>
            </a:r>
            <a:r>
              <a:rPr lang="en-US" sz="600" spc="300" dirty="0">
                <a:solidFill>
                  <a:schemeClr val="bg1"/>
                </a:solidFill>
                <a:latin typeface="Lato" panose="020F0502020204030203" pitchFamily="34" charset="0"/>
                <a:ea typeface="Lato" panose="020F0502020204030203" pitchFamily="34" charset="0"/>
                <a:cs typeface="Lato" panose="020F0502020204030203" pitchFamily="34" charset="0"/>
              </a:rPr>
              <a:t>HISTORY EDUCATION SERIES</a:t>
            </a:r>
          </a:p>
        </p:txBody>
      </p:sp>
      <p:pic>
        <p:nvPicPr>
          <p:cNvPr id="22" name="Picture 21">
            <a:extLst>
              <a:ext uri="{FF2B5EF4-FFF2-40B4-BE49-F238E27FC236}">
                <a16:creationId xmlns:a16="http://schemas.microsoft.com/office/drawing/2014/main" id="{66F38DDF-1D3E-7144-813A-998C5F74E26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639733" y="4735471"/>
            <a:ext cx="220826" cy="260226"/>
          </a:xfrm>
          <a:prstGeom prst="rect">
            <a:avLst/>
          </a:prstGeom>
        </p:spPr>
      </p:pic>
      <p:pic>
        <p:nvPicPr>
          <p:cNvPr id="24" name="Picture 23">
            <a:extLst>
              <a:ext uri="{FF2B5EF4-FFF2-40B4-BE49-F238E27FC236}">
                <a16:creationId xmlns:a16="http://schemas.microsoft.com/office/drawing/2014/main" id="{ACDB37CB-8E28-6B40-8CE7-247A2B3EE76F}"/>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7735379" y="355555"/>
            <a:ext cx="254000" cy="228600"/>
          </a:xfrm>
          <a:prstGeom prst="rect">
            <a:avLst/>
          </a:prstGeom>
        </p:spPr>
      </p:pic>
      <p:pic>
        <p:nvPicPr>
          <p:cNvPr id="26" name="Picture 25">
            <a:extLst>
              <a:ext uri="{FF2B5EF4-FFF2-40B4-BE49-F238E27FC236}">
                <a16:creationId xmlns:a16="http://schemas.microsoft.com/office/drawing/2014/main" id="{5AD0E547-BA58-B742-8B47-5647379B9225}"/>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802430" y="355555"/>
            <a:ext cx="254000" cy="228600"/>
          </a:xfrm>
          <a:prstGeom prst="rect">
            <a:avLst/>
          </a:prstGeom>
        </p:spPr>
      </p:pic>
      <p:sp>
        <p:nvSpPr>
          <p:cNvPr id="27" name="TextBox 26">
            <a:extLst>
              <a:ext uri="{FF2B5EF4-FFF2-40B4-BE49-F238E27FC236}">
                <a16:creationId xmlns:a16="http://schemas.microsoft.com/office/drawing/2014/main" id="{FB4DA3BF-A041-D343-8747-FDDF47D2FF10}"/>
              </a:ext>
            </a:extLst>
          </p:cNvPr>
          <p:cNvSpPr txBox="1"/>
          <p:nvPr/>
        </p:nvSpPr>
        <p:spPr>
          <a:xfrm>
            <a:off x="510260" y="243779"/>
            <a:ext cx="7831310" cy="461665"/>
          </a:xfrm>
          <a:prstGeom prst="rect">
            <a:avLst/>
          </a:prstGeom>
          <a:noFill/>
        </p:spPr>
        <p:txBody>
          <a:bodyPr wrap="square" rtlCol="0">
            <a:spAutoFit/>
          </a:bodyPr>
          <a:lstStyle/>
          <a:p>
            <a:pPr algn="ctr"/>
            <a:r>
              <a:rPr lang="en-US" sz="2400" b="1" spc="600" dirty="0">
                <a:solidFill>
                  <a:schemeClr val="bg1"/>
                </a:solidFill>
                <a:latin typeface="Arial" panose="020B0604020202020204" pitchFamily="34" charset="0"/>
                <a:ea typeface="Lato" panose="020F0502020204030203" pitchFamily="34" charset="0"/>
                <a:cs typeface="Arial" panose="020B0604020202020204" pitchFamily="34" charset="0"/>
              </a:rPr>
              <a:t>SECTION 27 BURIAL RECORD</a:t>
            </a:r>
          </a:p>
        </p:txBody>
      </p:sp>
      <p:sp>
        <p:nvSpPr>
          <p:cNvPr id="17" name="TextBox 16">
            <a:extLst>
              <a:ext uri="{FF2B5EF4-FFF2-40B4-BE49-F238E27FC236}">
                <a16:creationId xmlns:a16="http://schemas.microsoft.com/office/drawing/2014/main" id="{6FCDCAEC-1B06-453C-9AAE-C208CAFEBA79}"/>
              </a:ext>
            </a:extLst>
          </p:cNvPr>
          <p:cNvSpPr txBox="1"/>
          <p:nvPr/>
        </p:nvSpPr>
        <p:spPr>
          <a:xfrm>
            <a:off x="179725" y="669092"/>
            <a:ext cx="8784548" cy="453137"/>
          </a:xfrm>
          <a:prstGeom prst="rect">
            <a:avLst/>
          </a:prstGeom>
          <a:noFill/>
        </p:spPr>
        <p:txBody>
          <a:bodyPr wrap="square" rtlCol="0">
            <a:spAutoFit/>
          </a:bodyPr>
          <a:lstStyle/>
          <a:p>
            <a:pPr algn="ctr">
              <a:lnSpc>
                <a:spcPct val="150000"/>
              </a:lnSpc>
            </a:pPr>
            <a:r>
              <a:rPr lang="en-US" sz="1800" i="1" dirty="0">
                <a:solidFill>
                  <a:schemeClr val="bg1"/>
                </a:solidFill>
                <a:latin typeface="Arial" panose="020B0604020202020204" pitchFamily="34" charset="0"/>
                <a:ea typeface="Lato" panose="020F0502020204030203" pitchFamily="34" charset="0"/>
                <a:cs typeface="Arial" panose="020B0604020202020204" pitchFamily="34" charset="0"/>
              </a:rPr>
              <a:t>Data can provide insights, even though record is incomplete</a:t>
            </a:r>
          </a:p>
        </p:txBody>
      </p:sp>
      <p:pic>
        <p:nvPicPr>
          <p:cNvPr id="3" name="Picture 2" descr="Spreadsheet with columns for Name, Date of Burial, Grave Number, Age, Cause of Death, and Address.">
            <a:extLst>
              <a:ext uri="{FF2B5EF4-FFF2-40B4-BE49-F238E27FC236}">
                <a16:creationId xmlns:a16="http://schemas.microsoft.com/office/drawing/2014/main" id="{D6935D43-A467-4FCE-937B-C3AD0AA1EC74}"/>
              </a:ext>
            </a:extLst>
          </p:cNvPr>
          <p:cNvPicPr>
            <a:picLocks noChangeAspect="1"/>
          </p:cNvPicPr>
          <p:nvPr/>
        </p:nvPicPr>
        <p:blipFill rotWithShape="1">
          <a:blip r:embed="rId7">
            <a:extLst>
              <a:ext uri="{28A0092B-C50C-407E-A947-70E740481C1C}">
                <a14:useLocalDpi xmlns:a14="http://schemas.microsoft.com/office/drawing/2010/main" val="0"/>
              </a:ext>
            </a:extLst>
          </a:blip>
          <a:srcRect l="1330" t="19606" r="8130" b="5260"/>
          <a:stretch/>
        </p:blipFill>
        <p:spPr>
          <a:xfrm>
            <a:off x="802430" y="1295292"/>
            <a:ext cx="7492062" cy="3267115"/>
          </a:xfrm>
          <a:prstGeom prst="rect">
            <a:avLst/>
          </a:prstGeom>
        </p:spPr>
      </p:pic>
    </p:spTree>
    <p:extLst>
      <p:ext uri="{BB962C8B-B14F-4D97-AF65-F5344CB8AC3E}">
        <p14:creationId xmlns:p14="http://schemas.microsoft.com/office/powerpoint/2010/main" val="271278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E015DD-6D8C-134C-A17B-B4656536844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0"/>
            <a:ext cx="9144000" cy="5138738"/>
          </a:xfrm>
          <a:prstGeom prst="rect">
            <a:avLst/>
          </a:prstGeom>
        </p:spPr>
      </p:pic>
      <p:sp>
        <p:nvSpPr>
          <p:cNvPr id="16" name="Rectangle 15">
            <a:extLst>
              <a:ext uri="{FF2B5EF4-FFF2-40B4-BE49-F238E27FC236}">
                <a16:creationId xmlns:a16="http://schemas.microsoft.com/office/drawing/2014/main" id="{553B4D57-0B28-0A49-8484-7521EA23F32F}"/>
              </a:ext>
              <a:ext uri="{C183D7F6-B498-43B3-948B-1728B52AA6E4}">
                <adec:decorative xmlns:adec="http://schemas.microsoft.com/office/drawing/2017/decorative" xmlns="" val="1"/>
              </a:ext>
            </a:extLst>
          </p:cNvPr>
          <p:cNvSpPr/>
          <p:nvPr/>
        </p:nvSpPr>
        <p:spPr>
          <a:xfrm>
            <a:off x="-1" y="0"/>
            <a:ext cx="9144000" cy="5138739"/>
          </a:xfrm>
          <a:prstGeom prst="rect">
            <a:avLst/>
          </a:prstGeom>
          <a:solidFill>
            <a:srgbClr val="353C62">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preadsheet with columns for Name, Date of Burial, Grave Number, Age, Cause of Death, and Address.">
            <a:extLst>
              <a:ext uri="{FF2B5EF4-FFF2-40B4-BE49-F238E27FC236}">
                <a16:creationId xmlns:a16="http://schemas.microsoft.com/office/drawing/2014/main" id="{44F96963-FFB7-4202-8B9B-A902E160C971}"/>
              </a:ext>
              <a:ext uri="{C183D7F6-B498-43B3-948B-1728B52AA6E4}">
                <adec:decorative xmlns:adec="http://schemas.microsoft.com/office/drawing/2017/decorative" xmlns=""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77" y="166809"/>
            <a:ext cx="9139242" cy="4805120"/>
          </a:xfrm>
          <a:prstGeom prst="rect">
            <a:avLst/>
          </a:prstGeom>
        </p:spPr>
      </p:pic>
      <p:sp>
        <p:nvSpPr>
          <p:cNvPr id="7" name="Arrow: Right 6">
            <a:extLst>
              <a:ext uri="{FF2B5EF4-FFF2-40B4-BE49-F238E27FC236}">
                <a16:creationId xmlns:a16="http://schemas.microsoft.com/office/drawing/2014/main" id="{159847B1-0A9B-4846-B2CF-5A23F33C999E}"/>
              </a:ext>
              <a:ext uri="{C183D7F6-B498-43B3-948B-1728B52AA6E4}">
                <adec:decorative xmlns:adec="http://schemas.microsoft.com/office/drawing/2017/decorative" xmlns="" val="1"/>
              </a:ext>
            </a:extLst>
          </p:cNvPr>
          <p:cNvSpPr/>
          <p:nvPr/>
        </p:nvSpPr>
        <p:spPr>
          <a:xfrm rot="16200000">
            <a:off x="7270477" y="1182757"/>
            <a:ext cx="1774134" cy="790160"/>
          </a:xfrm>
          <a:prstGeom prst="rightArrow">
            <a:avLst>
              <a:gd name="adj1" fmla="val 50000"/>
              <a:gd name="adj2" fmla="val 111111"/>
            </a:avLst>
          </a:prstGeom>
          <a:solidFill>
            <a:srgbClr val="DCB96A"/>
          </a:solidFill>
          <a:ln>
            <a:solidFill>
              <a:srgbClr val="DC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985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5306</TotalTime>
  <Words>3896</Words>
  <Application>Microsoft Office PowerPoint</Application>
  <PresentationFormat>Custom</PresentationFormat>
  <Paragraphs>245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Lato</vt:lpstr>
      <vt:lpstr>Lato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dc:creator>
  <cp:lastModifiedBy>Lawson, Timothy J CIV USARMY HQDA ANC OSA (USA)</cp:lastModifiedBy>
  <cp:revision>151</cp:revision>
  <dcterms:created xsi:type="dcterms:W3CDTF">2019-01-17T14:10:28Z</dcterms:created>
  <dcterms:modified xsi:type="dcterms:W3CDTF">2020-07-16T16:50:51Z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A3D3471F-7EA4-4597-9D5D-EDA8AC4D9084</vt:lpwstr>
  </property>
  <property fmtid="{D5CDD505-2E9C-101B-9397-08002B2CF9AE}" pid="3" name="ArticulatePath">
    <vt:lpwstr>New mock-ups</vt:lpwstr>
  </property>
</Properties>
</file>