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2" r:id="rId2"/>
    <p:sldId id="271" r:id="rId3"/>
    <p:sldId id="291" r:id="rId4"/>
    <p:sldId id="294" r:id="rId5"/>
    <p:sldId id="292" r:id="rId6"/>
    <p:sldId id="278" r:id="rId7"/>
    <p:sldId id="295" r:id="rId8"/>
    <p:sldId id="279" r:id="rId9"/>
    <p:sldId id="296" r:id="rId10"/>
    <p:sldId id="297" r:id="rId11"/>
  </p:sldIdLst>
  <p:sldSz cx="9144000" cy="5138738"/>
  <p:notesSz cx="6858000" cy="9144000"/>
  <p:custDataLst>
    <p:tags r:id="rId13"/>
  </p:custDataLst>
  <p:defaultTextStyle>
    <a:defPPr>
      <a:defRPr lang="en-US"/>
    </a:defPPr>
    <a:lvl1pPr marL="0" algn="l" defTabSz="816022" rtl="0" eaLnBrk="1" latinLnBrk="0" hangingPunct="1">
      <a:defRPr sz="1600" kern="1200">
        <a:solidFill>
          <a:schemeClr val="tx1"/>
        </a:solidFill>
        <a:latin typeface="+mn-lt"/>
        <a:ea typeface="+mn-ea"/>
        <a:cs typeface="+mn-cs"/>
      </a:defRPr>
    </a:lvl1pPr>
    <a:lvl2pPr marL="408011" algn="l" defTabSz="816022" rtl="0" eaLnBrk="1" latinLnBrk="0" hangingPunct="1">
      <a:defRPr sz="1600" kern="1200">
        <a:solidFill>
          <a:schemeClr val="tx1"/>
        </a:solidFill>
        <a:latin typeface="+mn-lt"/>
        <a:ea typeface="+mn-ea"/>
        <a:cs typeface="+mn-cs"/>
      </a:defRPr>
    </a:lvl2pPr>
    <a:lvl3pPr marL="816022" algn="l" defTabSz="816022" rtl="0" eaLnBrk="1" latinLnBrk="0" hangingPunct="1">
      <a:defRPr sz="1600" kern="1200">
        <a:solidFill>
          <a:schemeClr val="tx1"/>
        </a:solidFill>
        <a:latin typeface="+mn-lt"/>
        <a:ea typeface="+mn-ea"/>
        <a:cs typeface="+mn-cs"/>
      </a:defRPr>
    </a:lvl3pPr>
    <a:lvl4pPr marL="1224034" algn="l" defTabSz="816022" rtl="0" eaLnBrk="1" latinLnBrk="0" hangingPunct="1">
      <a:defRPr sz="1600" kern="1200">
        <a:solidFill>
          <a:schemeClr val="tx1"/>
        </a:solidFill>
        <a:latin typeface="+mn-lt"/>
        <a:ea typeface="+mn-ea"/>
        <a:cs typeface="+mn-cs"/>
      </a:defRPr>
    </a:lvl4pPr>
    <a:lvl5pPr marL="1632044" algn="l" defTabSz="816022" rtl="0" eaLnBrk="1" latinLnBrk="0" hangingPunct="1">
      <a:defRPr sz="1600" kern="1200">
        <a:solidFill>
          <a:schemeClr val="tx1"/>
        </a:solidFill>
        <a:latin typeface="+mn-lt"/>
        <a:ea typeface="+mn-ea"/>
        <a:cs typeface="+mn-cs"/>
      </a:defRPr>
    </a:lvl5pPr>
    <a:lvl6pPr marL="2040055" algn="l" defTabSz="816022" rtl="0" eaLnBrk="1" latinLnBrk="0" hangingPunct="1">
      <a:defRPr sz="1600" kern="1200">
        <a:solidFill>
          <a:schemeClr val="tx1"/>
        </a:solidFill>
        <a:latin typeface="+mn-lt"/>
        <a:ea typeface="+mn-ea"/>
        <a:cs typeface="+mn-cs"/>
      </a:defRPr>
    </a:lvl6pPr>
    <a:lvl7pPr marL="2448066" algn="l" defTabSz="816022" rtl="0" eaLnBrk="1" latinLnBrk="0" hangingPunct="1">
      <a:defRPr sz="1600" kern="1200">
        <a:solidFill>
          <a:schemeClr val="tx1"/>
        </a:solidFill>
        <a:latin typeface="+mn-lt"/>
        <a:ea typeface="+mn-ea"/>
        <a:cs typeface="+mn-cs"/>
      </a:defRPr>
    </a:lvl7pPr>
    <a:lvl8pPr marL="2856077" algn="l" defTabSz="816022" rtl="0" eaLnBrk="1" latinLnBrk="0" hangingPunct="1">
      <a:defRPr sz="1600" kern="1200">
        <a:solidFill>
          <a:schemeClr val="tx1"/>
        </a:solidFill>
        <a:latin typeface="+mn-lt"/>
        <a:ea typeface="+mn-ea"/>
        <a:cs typeface="+mn-cs"/>
      </a:defRPr>
    </a:lvl8pPr>
    <a:lvl9pPr marL="3264088" algn="l" defTabSz="816022"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C62"/>
    <a:srgbClr val="6A1D07"/>
    <a:srgbClr val="BD6A89"/>
    <a:srgbClr val="85AED6"/>
    <a:srgbClr val="214876"/>
    <a:srgbClr val="4B5989"/>
    <a:srgbClr val="002B77"/>
    <a:srgbClr val="00A8C8"/>
    <a:srgbClr val="C1F5FF"/>
    <a:srgbClr val="0063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07" autoAdjust="0"/>
    <p:restoredTop sz="89307" autoAdjust="0"/>
  </p:normalViewPr>
  <p:slideViewPr>
    <p:cSldViewPr snapToGrid="0">
      <p:cViewPr varScale="1">
        <p:scale>
          <a:sx n="112" d="100"/>
          <a:sy n="112" d="100"/>
        </p:scale>
        <p:origin x="51" y="177"/>
      </p:cViewPr>
      <p:guideLst>
        <p:guide orient="horz" pos="1619"/>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6EFAF3B6-25F9-401B-BC58-5C441BA25DFE}" type="datetimeFigureOut">
              <a:rPr lang="en-US" smtClean="0"/>
              <a:pPr/>
              <a:t>7/14/2020</a:t>
            </a:fld>
            <a:endParaRPr lang="en-US" dirty="0"/>
          </a:p>
        </p:txBody>
      </p:sp>
      <p:sp>
        <p:nvSpPr>
          <p:cNvPr id="4" name="Slide Image Placehold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F053B4BD-CDB2-474B-878E-09814A216951}" type="slidenum">
              <a:rPr lang="en-US" smtClean="0"/>
              <a:pPr/>
              <a:t>‹#›</a:t>
            </a:fld>
            <a:endParaRPr lang="en-US" dirty="0"/>
          </a:p>
        </p:txBody>
      </p:sp>
    </p:spTree>
    <p:extLst>
      <p:ext uri="{BB962C8B-B14F-4D97-AF65-F5344CB8AC3E}">
        <p14:creationId xmlns:p14="http://schemas.microsoft.com/office/powerpoint/2010/main" val="1204381320"/>
      </p:ext>
    </p:extLst>
  </p:cSld>
  <p:clrMap bg1="lt1" tx1="dk1" bg2="lt2" tx2="dk2" accent1="accent1" accent2="accent2" accent3="accent3" accent4="accent4" accent5="accent5" accent6="accent6" hlink="hlink" folHlink="folHlink"/>
  <p:notesStyle>
    <a:lvl1pPr marL="0" algn="l" defTabSz="816022" rtl="0" eaLnBrk="1" latinLnBrk="0" hangingPunct="1">
      <a:defRPr sz="1100" kern="1200">
        <a:solidFill>
          <a:schemeClr val="tx1"/>
        </a:solidFill>
        <a:latin typeface="Arial" panose="020B0604020202020204" pitchFamily="34" charset="0"/>
        <a:ea typeface="+mn-ea"/>
        <a:cs typeface="+mn-cs"/>
      </a:defRPr>
    </a:lvl1pPr>
    <a:lvl2pPr marL="408011" algn="l" defTabSz="816022" rtl="0" eaLnBrk="1" latinLnBrk="0" hangingPunct="1">
      <a:defRPr sz="1100" kern="1200">
        <a:solidFill>
          <a:schemeClr val="tx1"/>
        </a:solidFill>
        <a:latin typeface="Arial" panose="020B0604020202020204" pitchFamily="34" charset="0"/>
        <a:ea typeface="+mn-ea"/>
        <a:cs typeface="+mn-cs"/>
      </a:defRPr>
    </a:lvl2pPr>
    <a:lvl3pPr marL="816022" algn="l" defTabSz="816022" rtl="0" eaLnBrk="1" latinLnBrk="0" hangingPunct="1">
      <a:defRPr sz="1100" kern="1200">
        <a:solidFill>
          <a:schemeClr val="tx1"/>
        </a:solidFill>
        <a:latin typeface="Arial" panose="020B0604020202020204" pitchFamily="34" charset="0"/>
        <a:ea typeface="+mn-ea"/>
        <a:cs typeface="+mn-cs"/>
      </a:defRPr>
    </a:lvl3pPr>
    <a:lvl4pPr marL="1224034" algn="l" defTabSz="816022" rtl="0" eaLnBrk="1" latinLnBrk="0" hangingPunct="1">
      <a:defRPr sz="1100" kern="1200">
        <a:solidFill>
          <a:schemeClr val="tx1"/>
        </a:solidFill>
        <a:latin typeface="Arial" panose="020B0604020202020204" pitchFamily="34" charset="0"/>
        <a:ea typeface="+mn-ea"/>
        <a:cs typeface="+mn-cs"/>
      </a:defRPr>
    </a:lvl4pPr>
    <a:lvl5pPr marL="1632044" algn="l" defTabSz="816022" rtl="0" eaLnBrk="1" latinLnBrk="0" hangingPunct="1">
      <a:defRPr sz="1100" kern="1200">
        <a:solidFill>
          <a:schemeClr val="tx1"/>
        </a:solidFill>
        <a:latin typeface="Arial" panose="020B0604020202020204" pitchFamily="34" charset="0"/>
        <a:ea typeface="+mn-ea"/>
        <a:cs typeface="+mn-cs"/>
      </a:defRPr>
    </a:lvl5pPr>
    <a:lvl6pPr marL="2040055" algn="l" defTabSz="816022" rtl="0" eaLnBrk="1" latinLnBrk="0" hangingPunct="1">
      <a:defRPr sz="1100" kern="1200">
        <a:solidFill>
          <a:schemeClr val="tx1"/>
        </a:solidFill>
        <a:latin typeface="+mn-lt"/>
        <a:ea typeface="+mn-ea"/>
        <a:cs typeface="+mn-cs"/>
      </a:defRPr>
    </a:lvl6pPr>
    <a:lvl7pPr marL="2448066" algn="l" defTabSz="816022" rtl="0" eaLnBrk="1" latinLnBrk="0" hangingPunct="1">
      <a:defRPr sz="1100" kern="1200">
        <a:solidFill>
          <a:schemeClr val="tx1"/>
        </a:solidFill>
        <a:latin typeface="+mn-lt"/>
        <a:ea typeface="+mn-ea"/>
        <a:cs typeface="+mn-cs"/>
      </a:defRPr>
    </a:lvl7pPr>
    <a:lvl8pPr marL="2856077" algn="l" defTabSz="816022" rtl="0" eaLnBrk="1" latinLnBrk="0" hangingPunct="1">
      <a:defRPr sz="1100" kern="1200">
        <a:solidFill>
          <a:schemeClr val="tx1"/>
        </a:solidFill>
        <a:latin typeface="+mn-lt"/>
        <a:ea typeface="+mn-ea"/>
        <a:cs typeface="+mn-cs"/>
      </a:defRPr>
    </a:lvl8pPr>
    <a:lvl9pPr marL="3264088" algn="l" defTabSz="81602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freedmen.umd.edu/savmtg.ht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hroniclingamerica.loc.gov/lccn/sn83030213/1865-02-13/ed-1/seq-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2</a:t>
            </a:fld>
            <a:endParaRPr lang="en-US"/>
          </a:p>
        </p:txBody>
      </p:sp>
    </p:spTree>
    <p:extLst>
      <p:ext uri="{BB962C8B-B14F-4D97-AF65-F5344CB8AC3E}">
        <p14:creationId xmlns:p14="http://schemas.microsoft.com/office/powerpoint/2010/main" val="1203734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lang="en-US" dirty="0"/>
              <a:t>Captions, clockwise from top left:</a:t>
            </a:r>
          </a:p>
          <a:p>
            <a:pPr marL="171450" indent="-171450">
              <a:buFont typeface="Arial" panose="020B0604020202020204" pitchFamily="34" charset="0"/>
              <a:buChar char="•"/>
            </a:pPr>
            <a:r>
              <a:rPr lang="en-US" dirty="0"/>
              <a:t>1864 drawing of buildings in Freedman’s Village. (LOC/Alfred R. </a:t>
            </a:r>
            <a:r>
              <a:rPr lang="en-US" dirty="0" err="1"/>
              <a:t>Waud</a:t>
            </a:r>
            <a:r>
              <a:rPr lang="en-US" dirty="0"/>
              <a:t>)</a:t>
            </a:r>
          </a:p>
          <a:p>
            <a:pPr marL="171450" indent="-171450">
              <a:buFont typeface="Arial" panose="020B0604020202020204" pitchFamily="34" charset="0"/>
              <a:buChar char="•"/>
            </a:pPr>
            <a:r>
              <a:rPr lang="en-US" dirty="0"/>
              <a:t>1865 engraving shows an African American family responding to emancipation. (LOC/Thomas Nast)</a:t>
            </a:r>
          </a:p>
          <a:p>
            <a:pPr marL="171450" indent="-171450">
              <a:buFont typeface="Arial" panose="020B0604020202020204" pitchFamily="34" charset="0"/>
              <a:buChar char="•"/>
            </a:pPr>
            <a:r>
              <a:rPr lang="en-US" dirty="0"/>
              <a:t>Arlington House in 1864. (LOC/Andrew J. Russell)</a:t>
            </a:r>
          </a:p>
          <a:p>
            <a:pPr marL="171450" indent="-171450">
              <a:buFont typeface="Arial" panose="020B0604020202020204" pitchFamily="34" charset="0"/>
              <a:buChar char="•"/>
            </a:pPr>
            <a:r>
              <a:rPr lang="en-US" dirty="0"/>
              <a:t>A group of “contrabands” outside a house in 1862. (LOC/James F. Gibson)</a:t>
            </a:r>
          </a:p>
          <a:p>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3</a:t>
            </a:fld>
            <a:endParaRPr lang="en-US"/>
          </a:p>
        </p:txBody>
      </p:sp>
    </p:spTree>
    <p:extLst>
      <p:ext uri="{BB962C8B-B14F-4D97-AF65-F5344CB8AC3E}">
        <p14:creationId xmlns:p14="http://schemas.microsoft.com/office/powerpoint/2010/main" val="1931596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4</a:t>
            </a:fld>
            <a:endParaRPr lang="en-US"/>
          </a:p>
        </p:txBody>
      </p:sp>
    </p:spTree>
    <p:extLst>
      <p:ext uri="{BB962C8B-B14F-4D97-AF65-F5344CB8AC3E}">
        <p14:creationId xmlns:p14="http://schemas.microsoft.com/office/powerpoint/2010/main" val="2231228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Captions, clockwise from top left:</a:t>
            </a:r>
          </a:p>
          <a:p>
            <a:pPr marL="171450" marR="0" lvl="0" indent="-171450" algn="l" defTabSz="81602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0" dirty="0">
                <a:solidFill>
                  <a:schemeClr val="bg1"/>
                </a:solidFill>
                <a:latin typeface="Arial" panose="020B0604020202020204" pitchFamily="34" charset="0"/>
                <a:cs typeface="Arial" panose="020B0604020202020204" pitchFamily="34" charset="0"/>
              </a:rPr>
              <a:t>Adults and children read books in front of their barracks at the Freedman’s Village. (NARA, ca. 1861-1865)</a:t>
            </a:r>
          </a:p>
          <a:p>
            <a:pPr marL="171450" indent="-171450">
              <a:buFont typeface="Arial" panose="020B0604020202020204" pitchFamily="34" charset="0"/>
              <a:buChar char="•"/>
            </a:pPr>
            <a:r>
              <a:rPr lang="en-US" dirty="0"/>
              <a:t>William C. Endicott in 1886 (LOC)</a:t>
            </a:r>
          </a:p>
          <a:p>
            <a:pPr marL="171450" marR="0" lvl="0" indent="-171450" algn="l" defTabSz="81602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Washington, D.C. and the Potomac River from Arlington National Cemetery. (LOC, ca. 1895-1910)</a:t>
            </a:r>
          </a:p>
          <a:p>
            <a:pPr marL="171450" marR="0" lvl="0" indent="-171450" algn="l" defTabSz="81602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1864 drawing of buildings in Freedman’s Village. (LOC/Alfred R. </a:t>
            </a:r>
            <a:r>
              <a:rPr lang="en-US" dirty="0" err="1"/>
              <a:t>Waud</a:t>
            </a:r>
            <a:r>
              <a:rPr lang="en-US" dirty="0"/>
              <a:t>)</a:t>
            </a:r>
          </a:p>
          <a:p>
            <a:pPr marL="171450" marR="0" lvl="0" indent="-171450" algn="l" defTabSz="81602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page of May 17, 1890 the </a:t>
            </a:r>
            <a:r>
              <a:rPr lang="en-US" i="1" dirty="0"/>
              <a:t>Washington Evening Star. </a:t>
            </a:r>
            <a:r>
              <a:rPr lang="en-US" i="0" dirty="0"/>
              <a:t>(Newspapers.com)</a:t>
            </a:r>
          </a:p>
          <a:p>
            <a:pPr marL="171450" indent="-171450">
              <a:buFont typeface="Arial" panose="020B0604020202020204" pitchFamily="34" charset="0"/>
              <a:buChar char="•"/>
            </a:pPr>
            <a:r>
              <a:rPr lang="en-US" dirty="0"/>
              <a:t>A photograph of the December 8, 1887 New York Herald. (ANC Archives)</a:t>
            </a:r>
          </a:p>
          <a:p>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pPr/>
              <a:t>5</a:t>
            </a:fld>
            <a:endParaRPr lang="en-US" dirty="0"/>
          </a:p>
        </p:txBody>
      </p:sp>
    </p:spTree>
    <p:extLst>
      <p:ext uri="{BB962C8B-B14F-4D97-AF65-F5344CB8AC3E}">
        <p14:creationId xmlns:p14="http://schemas.microsoft.com/office/powerpoint/2010/main" val="1552458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6</a:t>
            </a:fld>
            <a:endParaRPr lang="en-US"/>
          </a:p>
        </p:txBody>
      </p:sp>
    </p:spTree>
    <p:extLst>
      <p:ext uri="{BB962C8B-B14F-4D97-AF65-F5344CB8AC3E}">
        <p14:creationId xmlns:p14="http://schemas.microsoft.com/office/powerpoint/2010/main" val="4240976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7</a:t>
            </a:fld>
            <a:endParaRPr lang="en-US"/>
          </a:p>
        </p:txBody>
      </p:sp>
    </p:spTree>
    <p:extLst>
      <p:ext uri="{BB962C8B-B14F-4D97-AF65-F5344CB8AC3E}">
        <p14:creationId xmlns:p14="http://schemas.microsoft.com/office/powerpoint/2010/main" val="2223126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Extended Discussion questions require additional time (see Lesson Extensions).  Before using any of them, please consider carefully which concepts fit your instructional goals and best meet the needs of your learners.</a:t>
            </a:r>
          </a:p>
          <a:p>
            <a:pPr marL="0" marR="0" lvl="0" indent="0" algn="l" defTabSz="816022"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ea typeface="+mn-ea"/>
              <a:cs typeface="+mn-cs"/>
            </a:endParaRPr>
          </a:p>
          <a:p>
            <a:r>
              <a:rPr lang="en-US" sz="1100" kern="1200" dirty="0">
                <a:solidFill>
                  <a:schemeClr val="tx1"/>
                </a:solidFill>
                <a:effectLst/>
                <a:ea typeface="+mn-ea"/>
                <a:cs typeface="+mn-cs"/>
              </a:rPr>
              <a:t>Questions: </a:t>
            </a:r>
            <a:endParaRPr lang="en-US" dirty="0">
              <a:effectLst/>
            </a:endParaRPr>
          </a:p>
          <a:p>
            <a:pPr marL="171450" lvl="0" indent="-171450" fontAlgn="base">
              <a:buFont typeface="Arial" panose="020B0604020202020204" pitchFamily="34" charset="0"/>
              <a:buChar char="•"/>
            </a:pPr>
            <a:r>
              <a:rPr lang="en-US" sz="1100" kern="1200" dirty="0">
                <a:solidFill>
                  <a:schemeClr val="tx1"/>
                </a:solidFill>
                <a:effectLst/>
                <a:ea typeface="+mn-ea"/>
                <a:cs typeface="+mn-cs"/>
              </a:rPr>
              <a:t>In what ways did Freedman’s Village provide freed people with justice? In what ways did it fall short of justice?</a:t>
            </a:r>
            <a:endParaRPr lang="en-US" sz="1050" kern="1200" dirty="0">
              <a:solidFill>
                <a:schemeClr val="tx1"/>
              </a:solidFill>
              <a:effectLst/>
              <a:ea typeface="+mn-ea"/>
              <a:cs typeface="+mn-cs"/>
            </a:endParaRPr>
          </a:p>
          <a:p>
            <a:pPr marL="171450" lvl="0" indent="-171450" fontAlgn="base">
              <a:buFont typeface="Arial" panose="020B0604020202020204" pitchFamily="34" charset="0"/>
              <a:buChar char="•"/>
            </a:pPr>
            <a:r>
              <a:rPr lang="en-US" sz="1100" kern="1200" dirty="0">
                <a:solidFill>
                  <a:schemeClr val="tx1"/>
                </a:solidFill>
                <a:effectLst/>
                <a:ea typeface="+mn-ea"/>
                <a:cs typeface="+mn-cs"/>
              </a:rPr>
              <a:t>What changes do you think Douglass would have suggested to Freedman’s Village? What things about the village do you think he would have approved of?</a:t>
            </a:r>
            <a:endParaRPr lang="en-US" sz="1050" kern="1200" dirty="0">
              <a:solidFill>
                <a:schemeClr val="tx1"/>
              </a:solidFill>
              <a:effectLst/>
              <a:ea typeface="+mn-ea"/>
              <a:cs typeface="+mn-cs"/>
            </a:endParaRPr>
          </a:p>
          <a:p>
            <a:pPr marL="0" marR="0" lvl="0" indent="0" algn="l" defTabSz="816022"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ea typeface="+mn-ea"/>
              <a:cs typeface="+mn-cs"/>
            </a:endParaRPr>
          </a:p>
          <a:p>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9</a:t>
            </a:fld>
            <a:endParaRPr lang="en-US"/>
          </a:p>
        </p:txBody>
      </p:sp>
    </p:spTree>
    <p:extLst>
      <p:ext uri="{BB962C8B-B14F-4D97-AF65-F5344CB8AC3E}">
        <p14:creationId xmlns:p14="http://schemas.microsoft.com/office/powerpoint/2010/main" val="2659853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Extended Discussion questions require additional time (see Lesson Extensions). Before using any of them, please consider carefully which concepts fit your instructional goals and best meet the needs of your learners.</a:t>
            </a:r>
          </a:p>
          <a:p>
            <a:endParaRPr lang="en-US" dirty="0"/>
          </a:p>
          <a:p>
            <a:r>
              <a:rPr lang="en-US" dirty="0"/>
              <a:t>Discussion Questions: </a:t>
            </a:r>
            <a:endParaRPr lang="en-US" dirty="0">
              <a:effectLst/>
            </a:endParaRPr>
          </a:p>
          <a:p>
            <a:pPr marL="171450" lvl="0" indent="-171450" fontAlgn="base">
              <a:buFont typeface="Arial" panose="020B0604020202020204" pitchFamily="34" charset="0"/>
              <a:buChar char="•"/>
            </a:pPr>
            <a:r>
              <a:rPr lang="en-US" sz="1100" kern="1200" dirty="0">
                <a:solidFill>
                  <a:schemeClr val="tx1"/>
                </a:solidFill>
                <a:effectLst/>
                <a:ea typeface="+mn-ea"/>
                <a:cs typeface="+mn-cs"/>
              </a:rPr>
              <a:t>How was Freedman’s Village an opportunity to try Frazier’s recommendations?</a:t>
            </a:r>
            <a:endParaRPr lang="en-US" sz="1050" kern="1200" dirty="0">
              <a:solidFill>
                <a:schemeClr val="tx1"/>
              </a:solidFill>
              <a:effectLst/>
              <a:ea typeface="+mn-ea"/>
              <a:cs typeface="+mn-cs"/>
            </a:endParaRPr>
          </a:p>
          <a:p>
            <a:pPr marL="171450" lvl="0" indent="-171450" fontAlgn="base">
              <a:buFont typeface="Arial" panose="020B0604020202020204" pitchFamily="34" charset="0"/>
              <a:buChar char="•"/>
            </a:pPr>
            <a:r>
              <a:rPr lang="en-US" sz="1100" kern="1200" dirty="0">
                <a:solidFill>
                  <a:schemeClr val="tx1"/>
                </a:solidFill>
                <a:effectLst/>
                <a:ea typeface="+mn-ea"/>
                <a:cs typeface="+mn-cs"/>
              </a:rPr>
              <a:t>How did Freedman’s Village fall short of what Frazier recommended?</a:t>
            </a:r>
            <a:endParaRPr lang="en-US" sz="1050" kern="1200" dirty="0">
              <a:solidFill>
                <a:schemeClr val="tx1"/>
              </a:solidFill>
              <a:effectLst/>
              <a:ea typeface="+mn-ea"/>
              <a:cs typeface="+mn-cs"/>
            </a:endParaRPr>
          </a:p>
          <a:p>
            <a:pPr marL="171450" lvl="0" indent="-171450">
              <a:buFont typeface="Arial" panose="020B0604020202020204" pitchFamily="34" charset="0"/>
              <a:buChar char="•"/>
            </a:pPr>
            <a:r>
              <a:rPr lang="en-US" sz="1100" kern="1200" dirty="0">
                <a:solidFill>
                  <a:schemeClr val="tx1"/>
                </a:solidFill>
                <a:effectLst/>
                <a:ea typeface="+mn-ea"/>
                <a:cs typeface="+mn-cs"/>
              </a:rPr>
              <a:t>The transcribed text of the meeting can be found here: </a:t>
            </a:r>
            <a:r>
              <a:rPr lang="en-US" sz="1100" u="sng" kern="1200" dirty="0">
                <a:solidFill>
                  <a:schemeClr val="tx1"/>
                </a:solidFill>
                <a:effectLst/>
                <a:ea typeface="+mn-ea"/>
                <a:cs typeface="+mn-cs"/>
                <a:hlinkClick r:id="rId3"/>
              </a:rPr>
              <a:t>http://www.freedmen.umd.edu/savmtg.htm</a:t>
            </a:r>
            <a:endParaRPr lang="en-US" sz="1050" kern="1200" dirty="0">
              <a:solidFill>
                <a:schemeClr val="tx1"/>
              </a:solidFill>
              <a:effectLst/>
              <a:ea typeface="+mn-ea"/>
              <a:cs typeface="+mn-cs"/>
            </a:endParaRPr>
          </a:p>
          <a:p>
            <a:pPr marL="171450" lvl="0" indent="-171450" fontAlgn="base">
              <a:buFont typeface="Arial" panose="020B0604020202020204" pitchFamily="34" charset="0"/>
              <a:buChar char="•"/>
            </a:pPr>
            <a:r>
              <a:rPr lang="en-US" sz="1100" kern="1200" dirty="0">
                <a:solidFill>
                  <a:schemeClr val="tx1"/>
                </a:solidFill>
                <a:effectLst/>
                <a:ea typeface="+mn-ea"/>
                <a:cs typeface="+mn-cs"/>
              </a:rPr>
              <a:t>The original newspaper article can be found here: </a:t>
            </a:r>
            <a:r>
              <a:rPr lang="en-US" sz="1100" u="sng" kern="1200" dirty="0">
                <a:solidFill>
                  <a:schemeClr val="tx1"/>
                </a:solidFill>
                <a:effectLst/>
                <a:ea typeface="+mn-ea"/>
                <a:cs typeface="+mn-cs"/>
                <a:hlinkClick r:id="rId4"/>
              </a:rPr>
              <a:t>https://chroniclingamerica.loc.gov/lccn/sn83030213/1865-02-13/ed-1/seq-5/</a:t>
            </a:r>
            <a:endParaRPr lang="en-US" sz="1050" kern="1200" dirty="0">
              <a:solidFill>
                <a:schemeClr val="tx1"/>
              </a:solidFill>
              <a:effectLs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10</a:t>
            </a:fld>
            <a:endParaRPr lang="en-US"/>
          </a:p>
        </p:txBody>
      </p:sp>
    </p:spTree>
    <p:extLst>
      <p:ext uri="{BB962C8B-B14F-4D97-AF65-F5344CB8AC3E}">
        <p14:creationId xmlns:p14="http://schemas.microsoft.com/office/powerpoint/2010/main" val="2675470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27652-F190-421F-A197-8E41E5076373}"/>
              </a:ext>
            </a:extLst>
          </p:cNvPr>
          <p:cNvSpPr>
            <a:spLocks noGrp="1"/>
          </p:cNvSpPr>
          <p:nvPr>
            <p:ph type="ctrTitle"/>
          </p:nvPr>
        </p:nvSpPr>
        <p:spPr>
          <a:xfrm>
            <a:off x="1143000" y="840994"/>
            <a:ext cx="6858000" cy="1789042"/>
          </a:xfrm>
        </p:spPr>
        <p:txBody>
          <a:bodyPr anchor="b"/>
          <a:lstStyle>
            <a:lvl1pPr algn="ctr">
              <a:defRPr sz="5300"/>
            </a:lvl1pPr>
          </a:lstStyle>
          <a:p>
            <a:r>
              <a:rPr lang="en-US"/>
              <a:t>Click to edit Master title style</a:t>
            </a:r>
          </a:p>
        </p:txBody>
      </p:sp>
      <p:sp>
        <p:nvSpPr>
          <p:cNvPr id="3" name="Subtitle 2">
            <a:extLst>
              <a:ext uri="{FF2B5EF4-FFF2-40B4-BE49-F238E27FC236}">
                <a16:creationId xmlns:a16="http://schemas.microsoft.com/office/drawing/2014/main" id="{53D3834D-B790-42B2-9BE7-19CBD2B0957F}"/>
              </a:ext>
            </a:extLst>
          </p:cNvPr>
          <p:cNvSpPr>
            <a:spLocks noGrp="1"/>
          </p:cNvSpPr>
          <p:nvPr>
            <p:ph type="subTitle" idx="1"/>
          </p:nvPr>
        </p:nvSpPr>
        <p:spPr>
          <a:xfrm>
            <a:off x="1143000" y="2699027"/>
            <a:ext cx="6858000" cy="1240672"/>
          </a:xfrm>
        </p:spPr>
        <p:txBody>
          <a:bodyPr/>
          <a:lstStyle>
            <a:lvl1pPr marL="0" indent="0" algn="ctr">
              <a:buNone/>
              <a:defRPr sz="2100"/>
            </a:lvl1pPr>
            <a:lvl2pPr marL="408011" indent="0" algn="ctr">
              <a:buNone/>
              <a:defRPr sz="1800"/>
            </a:lvl2pPr>
            <a:lvl3pPr marL="816022" indent="0" algn="ctr">
              <a:buNone/>
              <a:defRPr sz="1600"/>
            </a:lvl3pPr>
            <a:lvl4pPr marL="1224034" indent="0" algn="ctr">
              <a:buNone/>
              <a:defRPr sz="1400"/>
            </a:lvl4pPr>
            <a:lvl5pPr marL="1632044" indent="0" algn="ctr">
              <a:buNone/>
              <a:defRPr sz="1400"/>
            </a:lvl5pPr>
            <a:lvl6pPr marL="2040055" indent="0" algn="ctr">
              <a:buNone/>
              <a:defRPr sz="1400"/>
            </a:lvl6pPr>
            <a:lvl7pPr marL="2448066" indent="0" algn="ctr">
              <a:buNone/>
              <a:defRPr sz="1400"/>
            </a:lvl7pPr>
            <a:lvl8pPr marL="2856077" indent="0" algn="ctr">
              <a:buNone/>
              <a:defRPr sz="1400"/>
            </a:lvl8pPr>
            <a:lvl9pPr marL="3264088" indent="0" algn="ctr">
              <a:buNone/>
              <a:defRPr sz="1400"/>
            </a:lvl9pPr>
          </a:lstStyle>
          <a:p>
            <a:r>
              <a:rPr lang="en-US"/>
              <a:t>Click to edit Master subtitle style</a:t>
            </a:r>
          </a:p>
        </p:txBody>
      </p:sp>
      <p:sp>
        <p:nvSpPr>
          <p:cNvPr id="4" name="Date Placeholder 3">
            <a:extLst>
              <a:ext uri="{FF2B5EF4-FFF2-40B4-BE49-F238E27FC236}">
                <a16:creationId xmlns:a16="http://schemas.microsoft.com/office/drawing/2014/main" id="{B9EA410B-4FF6-480D-9312-024DBB7A58AD}"/>
              </a:ext>
            </a:extLst>
          </p:cNvPr>
          <p:cNvSpPr>
            <a:spLocks noGrp="1"/>
          </p:cNvSpPr>
          <p:nvPr>
            <p:ph type="dt" sz="half" idx="10"/>
          </p:nvPr>
        </p:nvSpPr>
        <p:spPr/>
        <p:txBody>
          <a:bodyPr/>
          <a:lstStyle/>
          <a:p>
            <a:fld id="{B8D1720D-2188-46C8-AC29-212D77BD5894}" type="datetimeFigureOut">
              <a:rPr lang="en-US" smtClean="0"/>
              <a:t>7/14/2020</a:t>
            </a:fld>
            <a:endParaRPr lang="en-US"/>
          </a:p>
        </p:txBody>
      </p:sp>
      <p:sp>
        <p:nvSpPr>
          <p:cNvPr id="5" name="Footer Placeholder 4">
            <a:extLst>
              <a:ext uri="{FF2B5EF4-FFF2-40B4-BE49-F238E27FC236}">
                <a16:creationId xmlns:a16="http://schemas.microsoft.com/office/drawing/2014/main" id="{9E0C125B-A5D0-4D33-A597-9E3E83478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C41B69-1EB0-4A02-ABFF-6E862387BB19}"/>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2652992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F1552-4639-418B-B2C9-619E338AAD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1FFFA1-1F2F-4485-A9B0-8C11B3346EE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6DBF0C-0C4A-4F4D-81D8-1DF648BCA97D}"/>
              </a:ext>
            </a:extLst>
          </p:cNvPr>
          <p:cNvSpPr>
            <a:spLocks noGrp="1"/>
          </p:cNvSpPr>
          <p:nvPr>
            <p:ph type="dt" sz="half" idx="10"/>
          </p:nvPr>
        </p:nvSpPr>
        <p:spPr/>
        <p:txBody>
          <a:bodyPr/>
          <a:lstStyle/>
          <a:p>
            <a:fld id="{B8D1720D-2188-46C8-AC29-212D77BD5894}" type="datetimeFigureOut">
              <a:rPr lang="en-US" smtClean="0"/>
              <a:t>7/14/2020</a:t>
            </a:fld>
            <a:endParaRPr lang="en-US"/>
          </a:p>
        </p:txBody>
      </p:sp>
      <p:sp>
        <p:nvSpPr>
          <p:cNvPr id="5" name="Footer Placeholder 4">
            <a:extLst>
              <a:ext uri="{FF2B5EF4-FFF2-40B4-BE49-F238E27FC236}">
                <a16:creationId xmlns:a16="http://schemas.microsoft.com/office/drawing/2014/main" id="{9B9E2474-BD86-4601-BB00-81F0FCEA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C4A380-B331-4503-8612-E29028AC2B60}"/>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140369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9574F3-65FA-4125-9EB7-569F30FB2B2A}"/>
              </a:ext>
            </a:extLst>
          </p:cNvPr>
          <p:cNvSpPr>
            <a:spLocks noGrp="1"/>
          </p:cNvSpPr>
          <p:nvPr>
            <p:ph type="title" orient="vert"/>
          </p:nvPr>
        </p:nvSpPr>
        <p:spPr>
          <a:xfrm>
            <a:off x="6543677" y="273591"/>
            <a:ext cx="1971675" cy="435484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E97C48-0139-4967-B146-89F47ED1D20C}"/>
              </a:ext>
            </a:extLst>
          </p:cNvPr>
          <p:cNvSpPr>
            <a:spLocks noGrp="1"/>
          </p:cNvSpPr>
          <p:nvPr>
            <p:ph type="body" orient="vert" idx="1"/>
          </p:nvPr>
        </p:nvSpPr>
        <p:spPr>
          <a:xfrm>
            <a:off x="628652" y="273591"/>
            <a:ext cx="5800725" cy="435484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0CFE1A-B609-4DED-B0F3-10BD051A8AEB}"/>
              </a:ext>
            </a:extLst>
          </p:cNvPr>
          <p:cNvSpPr>
            <a:spLocks noGrp="1"/>
          </p:cNvSpPr>
          <p:nvPr>
            <p:ph type="dt" sz="half" idx="10"/>
          </p:nvPr>
        </p:nvSpPr>
        <p:spPr/>
        <p:txBody>
          <a:bodyPr/>
          <a:lstStyle/>
          <a:p>
            <a:fld id="{B8D1720D-2188-46C8-AC29-212D77BD5894}" type="datetimeFigureOut">
              <a:rPr lang="en-US" smtClean="0"/>
              <a:t>7/14/2020</a:t>
            </a:fld>
            <a:endParaRPr lang="en-US"/>
          </a:p>
        </p:txBody>
      </p:sp>
      <p:sp>
        <p:nvSpPr>
          <p:cNvPr id="5" name="Footer Placeholder 4">
            <a:extLst>
              <a:ext uri="{FF2B5EF4-FFF2-40B4-BE49-F238E27FC236}">
                <a16:creationId xmlns:a16="http://schemas.microsoft.com/office/drawing/2014/main" id="{9C2EA306-1540-47D2-93DA-9588A69D99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58508B-C36C-4CEC-BFD2-96342AB999BE}"/>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91252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2F648-E2EF-43F0-8573-8FCB2EC1F1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606769-1615-4A63-BDBB-59DA1278FB9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546E1F-F9AC-48A4-8C7D-A5FAE7A7229B}"/>
              </a:ext>
            </a:extLst>
          </p:cNvPr>
          <p:cNvSpPr>
            <a:spLocks noGrp="1"/>
          </p:cNvSpPr>
          <p:nvPr>
            <p:ph type="dt" sz="half" idx="10"/>
          </p:nvPr>
        </p:nvSpPr>
        <p:spPr/>
        <p:txBody>
          <a:bodyPr/>
          <a:lstStyle/>
          <a:p>
            <a:fld id="{B8D1720D-2188-46C8-AC29-212D77BD5894}" type="datetimeFigureOut">
              <a:rPr lang="en-US" smtClean="0"/>
              <a:t>7/14/2020</a:t>
            </a:fld>
            <a:endParaRPr lang="en-US"/>
          </a:p>
        </p:txBody>
      </p:sp>
      <p:sp>
        <p:nvSpPr>
          <p:cNvPr id="5" name="Footer Placeholder 4">
            <a:extLst>
              <a:ext uri="{FF2B5EF4-FFF2-40B4-BE49-F238E27FC236}">
                <a16:creationId xmlns:a16="http://schemas.microsoft.com/office/drawing/2014/main" id="{D62C5738-402E-4371-883A-BA6F18E047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4F3F4B-A9F4-4E1D-81B5-259B347B0B0E}"/>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690831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820FC-8BE2-4590-A132-36B353160291}"/>
              </a:ext>
            </a:extLst>
          </p:cNvPr>
          <p:cNvSpPr>
            <a:spLocks noGrp="1"/>
          </p:cNvSpPr>
          <p:nvPr>
            <p:ph type="title"/>
          </p:nvPr>
        </p:nvSpPr>
        <p:spPr>
          <a:xfrm>
            <a:off x="623888" y="1281118"/>
            <a:ext cx="7886700" cy="2137572"/>
          </a:xfrm>
        </p:spPr>
        <p:txBody>
          <a:bodyPr anchor="b"/>
          <a:lstStyle>
            <a:lvl1pPr>
              <a:defRPr sz="5300"/>
            </a:lvl1pPr>
          </a:lstStyle>
          <a:p>
            <a:r>
              <a:rPr lang="en-US"/>
              <a:t>Click to edit Master title style</a:t>
            </a:r>
          </a:p>
        </p:txBody>
      </p:sp>
      <p:sp>
        <p:nvSpPr>
          <p:cNvPr id="3" name="Text Placeholder 2">
            <a:extLst>
              <a:ext uri="{FF2B5EF4-FFF2-40B4-BE49-F238E27FC236}">
                <a16:creationId xmlns:a16="http://schemas.microsoft.com/office/drawing/2014/main" id="{000E78CD-05A7-494B-A186-FF88F8AF84EF}"/>
              </a:ext>
            </a:extLst>
          </p:cNvPr>
          <p:cNvSpPr>
            <a:spLocks noGrp="1"/>
          </p:cNvSpPr>
          <p:nvPr>
            <p:ph type="body" idx="1"/>
          </p:nvPr>
        </p:nvSpPr>
        <p:spPr>
          <a:xfrm>
            <a:off x="623888" y="3438913"/>
            <a:ext cx="7886700" cy="1124099"/>
          </a:xfrm>
        </p:spPr>
        <p:txBody>
          <a:bodyPr/>
          <a:lstStyle>
            <a:lvl1pPr marL="0" indent="0">
              <a:buNone/>
              <a:defRPr sz="2100">
                <a:solidFill>
                  <a:schemeClr val="tx1">
                    <a:tint val="75000"/>
                  </a:schemeClr>
                </a:solidFill>
              </a:defRPr>
            </a:lvl1pPr>
            <a:lvl2pPr marL="408011" indent="0">
              <a:buNone/>
              <a:defRPr sz="1800">
                <a:solidFill>
                  <a:schemeClr val="tx1">
                    <a:tint val="75000"/>
                  </a:schemeClr>
                </a:solidFill>
              </a:defRPr>
            </a:lvl2pPr>
            <a:lvl3pPr marL="816022" indent="0">
              <a:buNone/>
              <a:defRPr sz="1600">
                <a:solidFill>
                  <a:schemeClr val="tx1">
                    <a:tint val="75000"/>
                  </a:schemeClr>
                </a:solidFill>
              </a:defRPr>
            </a:lvl3pPr>
            <a:lvl4pPr marL="1224034" indent="0">
              <a:buNone/>
              <a:defRPr sz="1400">
                <a:solidFill>
                  <a:schemeClr val="tx1">
                    <a:tint val="75000"/>
                  </a:schemeClr>
                </a:solidFill>
              </a:defRPr>
            </a:lvl4pPr>
            <a:lvl5pPr marL="1632044" indent="0">
              <a:buNone/>
              <a:defRPr sz="1400">
                <a:solidFill>
                  <a:schemeClr val="tx1">
                    <a:tint val="75000"/>
                  </a:schemeClr>
                </a:solidFill>
              </a:defRPr>
            </a:lvl5pPr>
            <a:lvl6pPr marL="2040055" indent="0">
              <a:buNone/>
              <a:defRPr sz="1400">
                <a:solidFill>
                  <a:schemeClr val="tx1">
                    <a:tint val="75000"/>
                  </a:schemeClr>
                </a:solidFill>
              </a:defRPr>
            </a:lvl6pPr>
            <a:lvl7pPr marL="2448066" indent="0">
              <a:buNone/>
              <a:defRPr sz="1400">
                <a:solidFill>
                  <a:schemeClr val="tx1">
                    <a:tint val="75000"/>
                  </a:schemeClr>
                </a:solidFill>
              </a:defRPr>
            </a:lvl7pPr>
            <a:lvl8pPr marL="2856077" indent="0">
              <a:buNone/>
              <a:defRPr sz="1400">
                <a:solidFill>
                  <a:schemeClr val="tx1">
                    <a:tint val="75000"/>
                  </a:schemeClr>
                </a:solidFill>
              </a:defRPr>
            </a:lvl8pPr>
            <a:lvl9pPr marL="3264088"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AECBBCC-324B-427E-96B1-D54F0F037F3E}"/>
              </a:ext>
            </a:extLst>
          </p:cNvPr>
          <p:cNvSpPr>
            <a:spLocks noGrp="1"/>
          </p:cNvSpPr>
          <p:nvPr>
            <p:ph type="dt" sz="half" idx="10"/>
          </p:nvPr>
        </p:nvSpPr>
        <p:spPr/>
        <p:txBody>
          <a:bodyPr/>
          <a:lstStyle/>
          <a:p>
            <a:fld id="{B8D1720D-2188-46C8-AC29-212D77BD5894}" type="datetimeFigureOut">
              <a:rPr lang="en-US" smtClean="0"/>
              <a:t>7/14/2020</a:t>
            </a:fld>
            <a:endParaRPr lang="en-US"/>
          </a:p>
        </p:txBody>
      </p:sp>
      <p:sp>
        <p:nvSpPr>
          <p:cNvPr id="5" name="Footer Placeholder 4">
            <a:extLst>
              <a:ext uri="{FF2B5EF4-FFF2-40B4-BE49-F238E27FC236}">
                <a16:creationId xmlns:a16="http://schemas.microsoft.com/office/drawing/2014/main" id="{BD057882-F621-4D26-B96E-2B61481269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95C09F-C659-44D2-BDEC-CE415366FA97}"/>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1345090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1AF31-A561-49C1-8838-D47A5E43EB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104786-26D9-4919-B5C9-1FB3CF0BB245}"/>
              </a:ext>
            </a:extLst>
          </p:cNvPr>
          <p:cNvSpPr>
            <a:spLocks noGrp="1"/>
          </p:cNvSpPr>
          <p:nvPr>
            <p:ph sz="half" idx="1"/>
          </p:nvPr>
        </p:nvSpPr>
        <p:spPr>
          <a:xfrm>
            <a:off x="628651" y="1367952"/>
            <a:ext cx="3886200" cy="32604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2F5117-F2A6-448B-8E4F-7151E0E8518B}"/>
              </a:ext>
            </a:extLst>
          </p:cNvPr>
          <p:cNvSpPr>
            <a:spLocks noGrp="1"/>
          </p:cNvSpPr>
          <p:nvPr>
            <p:ph sz="half" idx="2"/>
          </p:nvPr>
        </p:nvSpPr>
        <p:spPr>
          <a:xfrm>
            <a:off x="4629151" y="1367952"/>
            <a:ext cx="3886200" cy="32604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5FB002-5C33-4650-A3DB-3985F6E21BB4}"/>
              </a:ext>
            </a:extLst>
          </p:cNvPr>
          <p:cNvSpPr>
            <a:spLocks noGrp="1"/>
          </p:cNvSpPr>
          <p:nvPr>
            <p:ph type="dt" sz="half" idx="10"/>
          </p:nvPr>
        </p:nvSpPr>
        <p:spPr/>
        <p:txBody>
          <a:bodyPr/>
          <a:lstStyle/>
          <a:p>
            <a:fld id="{B8D1720D-2188-46C8-AC29-212D77BD5894}" type="datetimeFigureOut">
              <a:rPr lang="en-US" smtClean="0"/>
              <a:t>7/14/2020</a:t>
            </a:fld>
            <a:endParaRPr lang="en-US"/>
          </a:p>
        </p:txBody>
      </p:sp>
      <p:sp>
        <p:nvSpPr>
          <p:cNvPr id="6" name="Footer Placeholder 5">
            <a:extLst>
              <a:ext uri="{FF2B5EF4-FFF2-40B4-BE49-F238E27FC236}">
                <a16:creationId xmlns:a16="http://schemas.microsoft.com/office/drawing/2014/main" id="{D8844C05-FC31-4303-8D2E-C28CC52A98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5D0673-B577-4246-BAB0-9C6129A134B4}"/>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3614885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49E2-36D2-40A7-8684-99F58F6DFFBC}"/>
              </a:ext>
            </a:extLst>
          </p:cNvPr>
          <p:cNvSpPr>
            <a:spLocks noGrp="1"/>
          </p:cNvSpPr>
          <p:nvPr>
            <p:ph type="title"/>
          </p:nvPr>
        </p:nvSpPr>
        <p:spPr>
          <a:xfrm>
            <a:off x="629841" y="273591"/>
            <a:ext cx="7886700" cy="9932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A96B27-6CE2-45B5-957D-6DE077220C8D}"/>
              </a:ext>
            </a:extLst>
          </p:cNvPr>
          <p:cNvSpPr>
            <a:spLocks noGrp="1"/>
          </p:cNvSpPr>
          <p:nvPr>
            <p:ph type="body" idx="1"/>
          </p:nvPr>
        </p:nvSpPr>
        <p:spPr>
          <a:xfrm>
            <a:off x="629843" y="1259706"/>
            <a:ext cx="3868340" cy="617362"/>
          </a:xfrm>
        </p:spPr>
        <p:txBody>
          <a:bodyPr anchor="b"/>
          <a:lstStyle>
            <a:lvl1pPr marL="0" indent="0">
              <a:buNone/>
              <a:defRPr sz="2100" b="1"/>
            </a:lvl1pPr>
            <a:lvl2pPr marL="408011" indent="0">
              <a:buNone/>
              <a:defRPr sz="1800" b="1"/>
            </a:lvl2pPr>
            <a:lvl3pPr marL="816022" indent="0">
              <a:buNone/>
              <a:defRPr sz="1600" b="1"/>
            </a:lvl3pPr>
            <a:lvl4pPr marL="1224034" indent="0">
              <a:buNone/>
              <a:defRPr sz="1400" b="1"/>
            </a:lvl4pPr>
            <a:lvl5pPr marL="1632044" indent="0">
              <a:buNone/>
              <a:defRPr sz="1400" b="1"/>
            </a:lvl5pPr>
            <a:lvl6pPr marL="2040055" indent="0">
              <a:buNone/>
              <a:defRPr sz="1400" b="1"/>
            </a:lvl6pPr>
            <a:lvl7pPr marL="2448066" indent="0">
              <a:buNone/>
              <a:defRPr sz="1400" b="1"/>
            </a:lvl7pPr>
            <a:lvl8pPr marL="2856077" indent="0">
              <a:buNone/>
              <a:defRPr sz="1400" b="1"/>
            </a:lvl8pPr>
            <a:lvl9pPr marL="3264088" indent="0">
              <a:buNone/>
              <a:defRPr sz="1400" b="1"/>
            </a:lvl9pPr>
          </a:lstStyle>
          <a:p>
            <a:pPr lvl="0"/>
            <a:r>
              <a:rPr lang="en-US"/>
              <a:t>Edit Master text styles</a:t>
            </a:r>
          </a:p>
        </p:txBody>
      </p:sp>
      <p:sp>
        <p:nvSpPr>
          <p:cNvPr id="4" name="Content Placeholder 3">
            <a:extLst>
              <a:ext uri="{FF2B5EF4-FFF2-40B4-BE49-F238E27FC236}">
                <a16:creationId xmlns:a16="http://schemas.microsoft.com/office/drawing/2014/main" id="{9774BE1E-2219-4939-8521-1E49A572836A}"/>
              </a:ext>
            </a:extLst>
          </p:cNvPr>
          <p:cNvSpPr>
            <a:spLocks noGrp="1"/>
          </p:cNvSpPr>
          <p:nvPr>
            <p:ph sz="half" idx="2"/>
          </p:nvPr>
        </p:nvSpPr>
        <p:spPr>
          <a:xfrm>
            <a:off x="629843" y="1877068"/>
            <a:ext cx="3868340" cy="27608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5C215A-34C0-4449-A7DA-1BC4FEFACDB0}"/>
              </a:ext>
            </a:extLst>
          </p:cNvPr>
          <p:cNvSpPr>
            <a:spLocks noGrp="1"/>
          </p:cNvSpPr>
          <p:nvPr>
            <p:ph type="body" sz="quarter" idx="3"/>
          </p:nvPr>
        </p:nvSpPr>
        <p:spPr>
          <a:xfrm>
            <a:off x="4629151" y="1259706"/>
            <a:ext cx="3887392" cy="617362"/>
          </a:xfrm>
        </p:spPr>
        <p:txBody>
          <a:bodyPr anchor="b"/>
          <a:lstStyle>
            <a:lvl1pPr marL="0" indent="0">
              <a:buNone/>
              <a:defRPr sz="2100" b="1"/>
            </a:lvl1pPr>
            <a:lvl2pPr marL="408011" indent="0">
              <a:buNone/>
              <a:defRPr sz="1800" b="1"/>
            </a:lvl2pPr>
            <a:lvl3pPr marL="816022" indent="0">
              <a:buNone/>
              <a:defRPr sz="1600" b="1"/>
            </a:lvl3pPr>
            <a:lvl4pPr marL="1224034" indent="0">
              <a:buNone/>
              <a:defRPr sz="1400" b="1"/>
            </a:lvl4pPr>
            <a:lvl5pPr marL="1632044" indent="0">
              <a:buNone/>
              <a:defRPr sz="1400" b="1"/>
            </a:lvl5pPr>
            <a:lvl6pPr marL="2040055" indent="0">
              <a:buNone/>
              <a:defRPr sz="1400" b="1"/>
            </a:lvl6pPr>
            <a:lvl7pPr marL="2448066" indent="0">
              <a:buNone/>
              <a:defRPr sz="1400" b="1"/>
            </a:lvl7pPr>
            <a:lvl8pPr marL="2856077" indent="0">
              <a:buNone/>
              <a:defRPr sz="1400" b="1"/>
            </a:lvl8pPr>
            <a:lvl9pPr marL="3264088" indent="0">
              <a:buNone/>
              <a:defRPr sz="1400" b="1"/>
            </a:lvl9pPr>
          </a:lstStyle>
          <a:p>
            <a:pPr lvl="0"/>
            <a:r>
              <a:rPr lang="en-US"/>
              <a:t>Edit Master text styles</a:t>
            </a:r>
          </a:p>
        </p:txBody>
      </p:sp>
      <p:sp>
        <p:nvSpPr>
          <p:cNvPr id="6" name="Content Placeholder 5">
            <a:extLst>
              <a:ext uri="{FF2B5EF4-FFF2-40B4-BE49-F238E27FC236}">
                <a16:creationId xmlns:a16="http://schemas.microsoft.com/office/drawing/2014/main" id="{86C67F36-7057-442C-A2B5-AE604952B259}"/>
              </a:ext>
            </a:extLst>
          </p:cNvPr>
          <p:cNvSpPr>
            <a:spLocks noGrp="1"/>
          </p:cNvSpPr>
          <p:nvPr>
            <p:ph sz="quarter" idx="4"/>
          </p:nvPr>
        </p:nvSpPr>
        <p:spPr>
          <a:xfrm>
            <a:off x="4629151" y="1877068"/>
            <a:ext cx="3887392" cy="27608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B86499-0A06-45A1-8DC6-003D18D8F109}"/>
              </a:ext>
            </a:extLst>
          </p:cNvPr>
          <p:cNvSpPr>
            <a:spLocks noGrp="1"/>
          </p:cNvSpPr>
          <p:nvPr>
            <p:ph type="dt" sz="half" idx="10"/>
          </p:nvPr>
        </p:nvSpPr>
        <p:spPr/>
        <p:txBody>
          <a:bodyPr/>
          <a:lstStyle/>
          <a:p>
            <a:fld id="{B8D1720D-2188-46C8-AC29-212D77BD5894}" type="datetimeFigureOut">
              <a:rPr lang="en-US" smtClean="0"/>
              <a:t>7/14/2020</a:t>
            </a:fld>
            <a:endParaRPr lang="en-US"/>
          </a:p>
        </p:txBody>
      </p:sp>
      <p:sp>
        <p:nvSpPr>
          <p:cNvPr id="8" name="Footer Placeholder 7">
            <a:extLst>
              <a:ext uri="{FF2B5EF4-FFF2-40B4-BE49-F238E27FC236}">
                <a16:creationId xmlns:a16="http://schemas.microsoft.com/office/drawing/2014/main" id="{3DA8CFD8-1C62-47EE-8D78-BD8E98008C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4BA813-5EA2-4C83-813A-9589999365BE}"/>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2304402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AE218-31BE-4F90-AD5D-EBE0C8C0CA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BCC848-1A7B-4B9B-9103-DB9984557497}"/>
              </a:ext>
            </a:extLst>
          </p:cNvPr>
          <p:cNvSpPr>
            <a:spLocks noGrp="1"/>
          </p:cNvSpPr>
          <p:nvPr>
            <p:ph type="dt" sz="half" idx="10"/>
          </p:nvPr>
        </p:nvSpPr>
        <p:spPr/>
        <p:txBody>
          <a:bodyPr/>
          <a:lstStyle/>
          <a:p>
            <a:fld id="{B8D1720D-2188-46C8-AC29-212D77BD5894}" type="datetimeFigureOut">
              <a:rPr lang="en-US" smtClean="0"/>
              <a:t>7/14/2020</a:t>
            </a:fld>
            <a:endParaRPr lang="en-US"/>
          </a:p>
        </p:txBody>
      </p:sp>
      <p:sp>
        <p:nvSpPr>
          <p:cNvPr id="4" name="Footer Placeholder 3">
            <a:extLst>
              <a:ext uri="{FF2B5EF4-FFF2-40B4-BE49-F238E27FC236}">
                <a16:creationId xmlns:a16="http://schemas.microsoft.com/office/drawing/2014/main" id="{F2282245-BD87-477E-9635-1FCED1F1F1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860FB9-C7B9-473A-A3AA-1E5ADCC5E80B}"/>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1503065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C35F68-2529-492B-80FD-1E7D9D1DAD8C}"/>
              </a:ext>
            </a:extLst>
          </p:cNvPr>
          <p:cNvSpPr>
            <a:spLocks noGrp="1"/>
          </p:cNvSpPr>
          <p:nvPr>
            <p:ph type="dt" sz="half" idx="10"/>
          </p:nvPr>
        </p:nvSpPr>
        <p:spPr/>
        <p:txBody>
          <a:bodyPr/>
          <a:lstStyle/>
          <a:p>
            <a:fld id="{B8D1720D-2188-46C8-AC29-212D77BD5894}" type="datetimeFigureOut">
              <a:rPr lang="en-US" smtClean="0"/>
              <a:t>7/14/2020</a:t>
            </a:fld>
            <a:endParaRPr lang="en-US"/>
          </a:p>
        </p:txBody>
      </p:sp>
      <p:sp>
        <p:nvSpPr>
          <p:cNvPr id="3" name="Footer Placeholder 2">
            <a:extLst>
              <a:ext uri="{FF2B5EF4-FFF2-40B4-BE49-F238E27FC236}">
                <a16:creationId xmlns:a16="http://schemas.microsoft.com/office/drawing/2014/main" id="{5115D771-6F1F-47F8-8461-B090129BB7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D7D261-C0CA-4E10-A18E-AAEF441CA4C0}"/>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807675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D746E-D648-473E-A63A-22CC83412C81}"/>
              </a:ext>
            </a:extLst>
          </p:cNvPr>
          <p:cNvSpPr>
            <a:spLocks noGrp="1"/>
          </p:cNvSpPr>
          <p:nvPr>
            <p:ph type="title"/>
          </p:nvPr>
        </p:nvSpPr>
        <p:spPr>
          <a:xfrm>
            <a:off x="629843" y="342582"/>
            <a:ext cx="2949178" cy="1199039"/>
          </a:xfrm>
        </p:spPr>
        <p:txBody>
          <a:bodyPr anchor="b"/>
          <a:lstStyle>
            <a:lvl1pPr>
              <a:defRPr sz="2900"/>
            </a:lvl1pPr>
          </a:lstStyle>
          <a:p>
            <a:r>
              <a:rPr lang="en-US"/>
              <a:t>Click to edit Master title style</a:t>
            </a:r>
          </a:p>
        </p:txBody>
      </p:sp>
      <p:sp>
        <p:nvSpPr>
          <p:cNvPr id="3" name="Content Placeholder 2">
            <a:extLst>
              <a:ext uri="{FF2B5EF4-FFF2-40B4-BE49-F238E27FC236}">
                <a16:creationId xmlns:a16="http://schemas.microsoft.com/office/drawing/2014/main" id="{CAF7E829-5514-436B-ACFC-E9FA0669B5F8}"/>
              </a:ext>
            </a:extLst>
          </p:cNvPr>
          <p:cNvSpPr>
            <a:spLocks noGrp="1"/>
          </p:cNvSpPr>
          <p:nvPr>
            <p:ph idx="1"/>
          </p:nvPr>
        </p:nvSpPr>
        <p:spPr>
          <a:xfrm>
            <a:off x="3887391" y="739885"/>
            <a:ext cx="4629151" cy="3651835"/>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CCF36D-E283-44B2-B52B-4862C2F58C73}"/>
              </a:ext>
            </a:extLst>
          </p:cNvPr>
          <p:cNvSpPr>
            <a:spLocks noGrp="1"/>
          </p:cNvSpPr>
          <p:nvPr>
            <p:ph type="body" sz="half" idx="2"/>
          </p:nvPr>
        </p:nvSpPr>
        <p:spPr>
          <a:xfrm>
            <a:off x="629843" y="1541622"/>
            <a:ext cx="2949178" cy="2856044"/>
          </a:xfrm>
        </p:spPr>
        <p:txBody>
          <a:bodyPr/>
          <a:lstStyle>
            <a:lvl1pPr marL="0" indent="0">
              <a:buNone/>
              <a:defRPr sz="1400"/>
            </a:lvl1pPr>
            <a:lvl2pPr marL="408011" indent="0">
              <a:buNone/>
              <a:defRPr sz="1200"/>
            </a:lvl2pPr>
            <a:lvl3pPr marL="816022" indent="0">
              <a:buNone/>
              <a:defRPr sz="1100"/>
            </a:lvl3pPr>
            <a:lvl4pPr marL="1224034" indent="0">
              <a:buNone/>
              <a:defRPr sz="900"/>
            </a:lvl4pPr>
            <a:lvl5pPr marL="1632044" indent="0">
              <a:buNone/>
              <a:defRPr sz="900"/>
            </a:lvl5pPr>
            <a:lvl6pPr marL="2040055" indent="0">
              <a:buNone/>
              <a:defRPr sz="900"/>
            </a:lvl6pPr>
            <a:lvl7pPr marL="2448066" indent="0">
              <a:buNone/>
              <a:defRPr sz="900"/>
            </a:lvl7pPr>
            <a:lvl8pPr marL="2856077" indent="0">
              <a:buNone/>
              <a:defRPr sz="900"/>
            </a:lvl8pPr>
            <a:lvl9pPr marL="3264088"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6A68634A-9284-45D3-B51B-FF8A114EF85D}"/>
              </a:ext>
            </a:extLst>
          </p:cNvPr>
          <p:cNvSpPr>
            <a:spLocks noGrp="1"/>
          </p:cNvSpPr>
          <p:nvPr>
            <p:ph type="dt" sz="half" idx="10"/>
          </p:nvPr>
        </p:nvSpPr>
        <p:spPr/>
        <p:txBody>
          <a:bodyPr/>
          <a:lstStyle/>
          <a:p>
            <a:fld id="{B8D1720D-2188-46C8-AC29-212D77BD5894}" type="datetimeFigureOut">
              <a:rPr lang="en-US" smtClean="0"/>
              <a:t>7/14/2020</a:t>
            </a:fld>
            <a:endParaRPr lang="en-US"/>
          </a:p>
        </p:txBody>
      </p:sp>
      <p:sp>
        <p:nvSpPr>
          <p:cNvPr id="6" name="Footer Placeholder 5">
            <a:extLst>
              <a:ext uri="{FF2B5EF4-FFF2-40B4-BE49-F238E27FC236}">
                <a16:creationId xmlns:a16="http://schemas.microsoft.com/office/drawing/2014/main" id="{E7AF2344-BEA6-4163-AAFC-A90BF92F4F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82405-5B47-4036-997B-5C3603A59BE6}"/>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203467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CEA60-1A9A-4502-AFEB-AA64ED6AFCDE}"/>
              </a:ext>
            </a:extLst>
          </p:cNvPr>
          <p:cNvSpPr>
            <a:spLocks noGrp="1"/>
          </p:cNvSpPr>
          <p:nvPr>
            <p:ph type="title"/>
          </p:nvPr>
        </p:nvSpPr>
        <p:spPr>
          <a:xfrm>
            <a:off x="629843" y="342582"/>
            <a:ext cx="2949178" cy="1199039"/>
          </a:xfrm>
        </p:spPr>
        <p:txBody>
          <a:bodyPr anchor="b"/>
          <a:lstStyle>
            <a:lvl1pPr>
              <a:defRPr sz="2900"/>
            </a:lvl1pPr>
          </a:lstStyle>
          <a:p>
            <a:r>
              <a:rPr lang="en-US"/>
              <a:t>Click to edit Master title style</a:t>
            </a:r>
          </a:p>
        </p:txBody>
      </p:sp>
      <p:sp>
        <p:nvSpPr>
          <p:cNvPr id="3" name="Picture Placeholder 2">
            <a:extLst>
              <a:ext uri="{FF2B5EF4-FFF2-40B4-BE49-F238E27FC236}">
                <a16:creationId xmlns:a16="http://schemas.microsoft.com/office/drawing/2014/main" id="{3BB8E3B2-667D-445D-A67E-BCD672DBAABA}"/>
              </a:ext>
            </a:extLst>
          </p:cNvPr>
          <p:cNvSpPr>
            <a:spLocks noGrp="1"/>
          </p:cNvSpPr>
          <p:nvPr>
            <p:ph type="pic" idx="1"/>
          </p:nvPr>
        </p:nvSpPr>
        <p:spPr>
          <a:xfrm>
            <a:off x="3887391" y="739885"/>
            <a:ext cx="4629151" cy="3651835"/>
          </a:xfrm>
        </p:spPr>
        <p:txBody>
          <a:bodyPr/>
          <a:lstStyle>
            <a:lvl1pPr marL="0" indent="0">
              <a:buNone/>
              <a:defRPr sz="2900"/>
            </a:lvl1pPr>
            <a:lvl2pPr marL="408011" indent="0">
              <a:buNone/>
              <a:defRPr sz="2500"/>
            </a:lvl2pPr>
            <a:lvl3pPr marL="816022" indent="0">
              <a:buNone/>
              <a:defRPr sz="2100"/>
            </a:lvl3pPr>
            <a:lvl4pPr marL="1224034" indent="0">
              <a:buNone/>
              <a:defRPr sz="1800"/>
            </a:lvl4pPr>
            <a:lvl5pPr marL="1632044" indent="0">
              <a:buNone/>
              <a:defRPr sz="1800"/>
            </a:lvl5pPr>
            <a:lvl6pPr marL="2040055" indent="0">
              <a:buNone/>
              <a:defRPr sz="1800"/>
            </a:lvl6pPr>
            <a:lvl7pPr marL="2448066" indent="0">
              <a:buNone/>
              <a:defRPr sz="1800"/>
            </a:lvl7pPr>
            <a:lvl8pPr marL="2856077" indent="0">
              <a:buNone/>
              <a:defRPr sz="1800"/>
            </a:lvl8pPr>
            <a:lvl9pPr marL="3264088" indent="0">
              <a:buNone/>
              <a:defRPr sz="1800"/>
            </a:lvl9pPr>
          </a:lstStyle>
          <a:p>
            <a:endParaRPr lang="en-US"/>
          </a:p>
        </p:txBody>
      </p:sp>
      <p:sp>
        <p:nvSpPr>
          <p:cNvPr id="4" name="Text Placeholder 3">
            <a:extLst>
              <a:ext uri="{FF2B5EF4-FFF2-40B4-BE49-F238E27FC236}">
                <a16:creationId xmlns:a16="http://schemas.microsoft.com/office/drawing/2014/main" id="{77206E49-F866-45CE-8C8F-F3AA9F4D82C2}"/>
              </a:ext>
            </a:extLst>
          </p:cNvPr>
          <p:cNvSpPr>
            <a:spLocks noGrp="1"/>
          </p:cNvSpPr>
          <p:nvPr>
            <p:ph type="body" sz="half" idx="2"/>
          </p:nvPr>
        </p:nvSpPr>
        <p:spPr>
          <a:xfrm>
            <a:off x="629843" y="1541622"/>
            <a:ext cx="2949178" cy="2856044"/>
          </a:xfrm>
        </p:spPr>
        <p:txBody>
          <a:bodyPr/>
          <a:lstStyle>
            <a:lvl1pPr marL="0" indent="0">
              <a:buNone/>
              <a:defRPr sz="1400"/>
            </a:lvl1pPr>
            <a:lvl2pPr marL="408011" indent="0">
              <a:buNone/>
              <a:defRPr sz="1200"/>
            </a:lvl2pPr>
            <a:lvl3pPr marL="816022" indent="0">
              <a:buNone/>
              <a:defRPr sz="1100"/>
            </a:lvl3pPr>
            <a:lvl4pPr marL="1224034" indent="0">
              <a:buNone/>
              <a:defRPr sz="900"/>
            </a:lvl4pPr>
            <a:lvl5pPr marL="1632044" indent="0">
              <a:buNone/>
              <a:defRPr sz="900"/>
            </a:lvl5pPr>
            <a:lvl6pPr marL="2040055" indent="0">
              <a:buNone/>
              <a:defRPr sz="900"/>
            </a:lvl6pPr>
            <a:lvl7pPr marL="2448066" indent="0">
              <a:buNone/>
              <a:defRPr sz="900"/>
            </a:lvl7pPr>
            <a:lvl8pPr marL="2856077" indent="0">
              <a:buNone/>
              <a:defRPr sz="900"/>
            </a:lvl8pPr>
            <a:lvl9pPr marL="3264088"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E817789A-78BD-440A-BAEF-37F4AE31B8A8}"/>
              </a:ext>
            </a:extLst>
          </p:cNvPr>
          <p:cNvSpPr>
            <a:spLocks noGrp="1"/>
          </p:cNvSpPr>
          <p:nvPr>
            <p:ph type="dt" sz="half" idx="10"/>
          </p:nvPr>
        </p:nvSpPr>
        <p:spPr/>
        <p:txBody>
          <a:bodyPr/>
          <a:lstStyle/>
          <a:p>
            <a:fld id="{B8D1720D-2188-46C8-AC29-212D77BD5894}" type="datetimeFigureOut">
              <a:rPr lang="en-US" smtClean="0"/>
              <a:t>7/14/2020</a:t>
            </a:fld>
            <a:endParaRPr lang="en-US"/>
          </a:p>
        </p:txBody>
      </p:sp>
      <p:sp>
        <p:nvSpPr>
          <p:cNvPr id="6" name="Footer Placeholder 5">
            <a:extLst>
              <a:ext uri="{FF2B5EF4-FFF2-40B4-BE49-F238E27FC236}">
                <a16:creationId xmlns:a16="http://schemas.microsoft.com/office/drawing/2014/main" id="{2727525B-F948-4BF5-9DA6-4ABB04E03B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3F0CA6-17B0-414B-9814-50651925A8C6}"/>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3892371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42F786-93A8-4969-ADC4-B14EA11835F8}"/>
              </a:ext>
            </a:extLst>
          </p:cNvPr>
          <p:cNvSpPr>
            <a:spLocks noGrp="1"/>
          </p:cNvSpPr>
          <p:nvPr>
            <p:ph type="title"/>
          </p:nvPr>
        </p:nvSpPr>
        <p:spPr>
          <a:xfrm>
            <a:off x="628652" y="273591"/>
            <a:ext cx="7886700" cy="993252"/>
          </a:xfrm>
          <a:prstGeom prst="rect">
            <a:avLst/>
          </a:prstGeom>
        </p:spPr>
        <p:txBody>
          <a:bodyPr vert="horz" lIns="81602" tIns="40801" rIns="81602" bIns="40801"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91A0E30-DF00-4961-8F72-9FF89274B618}"/>
              </a:ext>
            </a:extLst>
          </p:cNvPr>
          <p:cNvSpPr>
            <a:spLocks noGrp="1"/>
          </p:cNvSpPr>
          <p:nvPr>
            <p:ph type="body" idx="1"/>
          </p:nvPr>
        </p:nvSpPr>
        <p:spPr>
          <a:xfrm>
            <a:off x="628652" y="1367952"/>
            <a:ext cx="7886700" cy="3260482"/>
          </a:xfrm>
          <a:prstGeom prst="rect">
            <a:avLst/>
          </a:prstGeom>
        </p:spPr>
        <p:txBody>
          <a:bodyPr vert="horz" lIns="81602" tIns="40801" rIns="81602" bIns="40801"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180C7A6-9CAC-430F-9BF6-05D7ADFA4578}"/>
              </a:ext>
            </a:extLst>
          </p:cNvPr>
          <p:cNvSpPr>
            <a:spLocks noGrp="1"/>
          </p:cNvSpPr>
          <p:nvPr>
            <p:ph type="dt" sz="half" idx="2"/>
          </p:nvPr>
        </p:nvSpPr>
        <p:spPr>
          <a:xfrm>
            <a:off x="628651" y="4762851"/>
            <a:ext cx="2057400" cy="273590"/>
          </a:xfrm>
          <a:prstGeom prst="rect">
            <a:avLst/>
          </a:prstGeom>
        </p:spPr>
        <p:txBody>
          <a:bodyPr vert="horz" lIns="81602" tIns="40801" rIns="81602" bIns="40801" rtlCol="0" anchor="ctr"/>
          <a:lstStyle>
            <a:lvl1pPr algn="l">
              <a:defRPr sz="1100">
                <a:solidFill>
                  <a:schemeClr val="tx1">
                    <a:tint val="75000"/>
                  </a:schemeClr>
                </a:solidFill>
                <a:latin typeface="Arial" panose="020B0604020202020204" pitchFamily="34" charset="0"/>
              </a:defRPr>
            </a:lvl1pPr>
          </a:lstStyle>
          <a:p>
            <a:fld id="{B8D1720D-2188-46C8-AC29-212D77BD5894}" type="datetimeFigureOut">
              <a:rPr lang="en-US" smtClean="0"/>
              <a:pPr/>
              <a:t>7/14/2020</a:t>
            </a:fld>
            <a:endParaRPr lang="en-US" dirty="0"/>
          </a:p>
        </p:txBody>
      </p:sp>
      <p:sp>
        <p:nvSpPr>
          <p:cNvPr id="5" name="Footer Placeholder 4">
            <a:extLst>
              <a:ext uri="{FF2B5EF4-FFF2-40B4-BE49-F238E27FC236}">
                <a16:creationId xmlns:a16="http://schemas.microsoft.com/office/drawing/2014/main" id="{855F0086-8EF3-48B2-ABF2-099D71DAB00C}"/>
              </a:ext>
            </a:extLst>
          </p:cNvPr>
          <p:cNvSpPr>
            <a:spLocks noGrp="1"/>
          </p:cNvSpPr>
          <p:nvPr>
            <p:ph type="ftr" sz="quarter" idx="3"/>
          </p:nvPr>
        </p:nvSpPr>
        <p:spPr>
          <a:xfrm>
            <a:off x="3028952" y="4762851"/>
            <a:ext cx="3086100" cy="273590"/>
          </a:xfrm>
          <a:prstGeom prst="rect">
            <a:avLst/>
          </a:prstGeom>
        </p:spPr>
        <p:txBody>
          <a:bodyPr vert="horz" lIns="81602" tIns="40801" rIns="81602" bIns="40801" rtlCol="0" anchor="ctr"/>
          <a:lstStyle>
            <a:lvl1pPr algn="ctr">
              <a:defRPr sz="1100">
                <a:solidFill>
                  <a:schemeClr val="tx1">
                    <a:tint val="75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40EF5ECA-C6EE-4016-A6F4-20319C8FF88F}"/>
              </a:ext>
            </a:extLst>
          </p:cNvPr>
          <p:cNvSpPr>
            <a:spLocks noGrp="1"/>
          </p:cNvSpPr>
          <p:nvPr>
            <p:ph type="sldNum" sz="quarter" idx="4"/>
          </p:nvPr>
        </p:nvSpPr>
        <p:spPr>
          <a:xfrm>
            <a:off x="6457951" y="4762851"/>
            <a:ext cx="2057400" cy="273590"/>
          </a:xfrm>
          <a:prstGeom prst="rect">
            <a:avLst/>
          </a:prstGeom>
        </p:spPr>
        <p:txBody>
          <a:bodyPr vert="horz" lIns="81602" tIns="40801" rIns="81602" bIns="40801" rtlCol="0" anchor="ctr"/>
          <a:lstStyle>
            <a:lvl1pPr algn="r">
              <a:defRPr sz="1100">
                <a:solidFill>
                  <a:schemeClr val="tx1">
                    <a:tint val="75000"/>
                  </a:schemeClr>
                </a:solidFill>
                <a:latin typeface="Arial" panose="020B0604020202020204" pitchFamily="34" charset="0"/>
              </a:defRPr>
            </a:lvl1pPr>
          </a:lstStyle>
          <a:p>
            <a:fld id="{AA29CF9D-5D84-4C0E-B2A4-2DEB9C394089}" type="slidenum">
              <a:rPr lang="en-US" smtClean="0"/>
              <a:pPr/>
              <a:t>‹#›</a:t>
            </a:fld>
            <a:endParaRPr lang="en-US" dirty="0"/>
          </a:p>
        </p:txBody>
      </p:sp>
    </p:spTree>
    <p:extLst>
      <p:ext uri="{BB962C8B-B14F-4D97-AF65-F5344CB8AC3E}">
        <p14:creationId xmlns:p14="http://schemas.microsoft.com/office/powerpoint/2010/main" val="1886849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816022" rtl="0" eaLnBrk="1" latinLnBrk="0" hangingPunct="1">
        <a:lnSpc>
          <a:spcPct val="90000"/>
        </a:lnSpc>
        <a:spcBef>
          <a:spcPct val="0"/>
        </a:spcBef>
        <a:buNone/>
        <a:defRPr sz="3900" kern="1200">
          <a:solidFill>
            <a:schemeClr val="tx1"/>
          </a:solidFill>
          <a:latin typeface="Arial" panose="020B0604020202020204" pitchFamily="34" charset="0"/>
          <a:ea typeface="+mj-ea"/>
          <a:cs typeface="+mj-cs"/>
        </a:defRPr>
      </a:lvl1pPr>
    </p:titleStyle>
    <p:bodyStyle>
      <a:lvl1pPr marL="204006" indent="-204006" algn="l" defTabSz="816022" rtl="0" eaLnBrk="1" latinLnBrk="0" hangingPunct="1">
        <a:lnSpc>
          <a:spcPct val="90000"/>
        </a:lnSpc>
        <a:spcBef>
          <a:spcPts val="893"/>
        </a:spcBef>
        <a:buFont typeface="Arial" panose="020B0604020202020204" pitchFamily="34" charset="0"/>
        <a:buChar char="•"/>
        <a:defRPr sz="2500" kern="1200">
          <a:solidFill>
            <a:schemeClr val="tx1"/>
          </a:solidFill>
          <a:latin typeface="Arial" panose="020B0604020202020204" pitchFamily="34" charset="0"/>
          <a:ea typeface="+mn-ea"/>
          <a:cs typeface="+mn-cs"/>
        </a:defRPr>
      </a:lvl1pPr>
      <a:lvl2pPr marL="612016" indent="-204006" algn="l" defTabSz="816022" rtl="0" eaLnBrk="1" latinLnBrk="0" hangingPunct="1">
        <a:lnSpc>
          <a:spcPct val="90000"/>
        </a:lnSpc>
        <a:spcBef>
          <a:spcPts val="446"/>
        </a:spcBef>
        <a:buFont typeface="Arial" panose="020B0604020202020204" pitchFamily="34" charset="0"/>
        <a:buChar char="•"/>
        <a:defRPr sz="2100" kern="1200">
          <a:solidFill>
            <a:schemeClr val="tx1"/>
          </a:solidFill>
          <a:latin typeface="Arial" panose="020B0604020202020204" pitchFamily="34" charset="0"/>
          <a:ea typeface="+mn-ea"/>
          <a:cs typeface="+mn-cs"/>
        </a:defRPr>
      </a:lvl2pPr>
      <a:lvl3pPr marL="1020028" indent="-204006" algn="l" defTabSz="816022" rtl="0" eaLnBrk="1" latinLnBrk="0" hangingPunct="1">
        <a:lnSpc>
          <a:spcPct val="90000"/>
        </a:lnSpc>
        <a:spcBef>
          <a:spcPts val="446"/>
        </a:spcBef>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428038"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Arial" panose="020B0604020202020204" pitchFamily="34" charset="0"/>
          <a:ea typeface="+mn-ea"/>
          <a:cs typeface="+mn-cs"/>
        </a:defRPr>
      </a:lvl4pPr>
      <a:lvl5pPr marL="1836050"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Arial" panose="020B0604020202020204" pitchFamily="34" charset="0"/>
          <a:ea typeface="+mn-ea"/>
          <a:cs typeface="+mn-cs"/>
        </a:defRPr>
      </a:lvl5pPr>
      <a:lvl6pPr marL="2244061"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6pPr>
      <a:lvl7pPr marL="2652071"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7pPr>
      <a:lvl8pPr marL="3060083"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8pPr>
      <a:lvl9pPr marL="3468094"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6022" rtl="0" eaLnBrk="1" latinLnBrk="0" hangingPunct="1">
        <a:defRPr sz="1600" kern="1200">
          <a:solidFill>
            <a:schemeClr val="tx1"/>
          </a:solidFill>
          <a:latin typeface="+mn-lt"/>
          <a:ea typeface="+mn-ea"/>
          <a:cs typeface="+mn-cs"/>
        </a:defRPr>
      </a:lvl1pPr>
      <a:lvl2pPr marL="408011" algn="l" defTabSz="816022" rtl="0" eaLnBrk="1" latinLnBrk="0" hangingPunct="1">
        <a:defRPr sz="1600" kern="1200">
          <a:solidFill>
            <a:schemeClr val="tx1"/>
          </a:solidFill>
          <a:latin typeface="+mn-lt"/>
          <a:ea typeface="+mn-ea"/>
          <a:cs typeface="+mn-cs"/>
        </a:defRPr>
      </a:lvl2pPr>
      <a:lvl3pPr marL="816022" algn="l" defTabSz="816022" rtl="0" eaLnBrk="1" latinLnBrk="0" hangingPunct="1">
        <a:defRPr sz="1600" kern="1200">
          <a:solidFill>
            <a:schemeClr val="tx1"/>
          </a:solidFill>
          <a:latin typeface="+mn-lt"/>
          <a:ea typeface="+mn-ea"/>
          <a:cs typeface="+mn-cs"/>
        </a:defRPr>
      </a:lvl3pPr>
      <a:lvl4pPr marL="1224034" algn="l" defTabSz="816022" rtl="0" eaLnBrk="1" latinLnBrk="0" hangingPunct="1">
        <a:defRPr sz="1600" kern="1200">
          <a:solidFill>
            <a:schemeClr val="tx1"/>
          </a:solidFill>
          <a:latin typeface="+mn-lt"/>
          <a:ea typeface="+mn-ea"/>
          <a:cs typeface="+mn-cs"/>
        </a:defRPr>
      </a:lvl4pPr>
      <a:lvl5pPr marL="1632044" algn="l" defTabSz="816022" rtl="0" eaLnBrk="1" latinLnBrk="0" hangingPunct="1">
        <a:defRPr sz="1600" kern="1200">
          <a:solidFill>
            <a:schemeClr val="tx1"/>
          </a:solidFill>
          <a:latin typeface="+mn-lt"/>
          <a:ea typeface="+mn-ea"/>
          <a:cs typeface="+mn-cs"/>
        </a:defRPr>
      </a:lvl5pPr>
      <a:lvl6pPr marL="2040055" algn="l" defTabSz="816022" rtl="0" eaLnBrk="1" latinLnBrk="0" hangingPunct="1">
        <a:defRPr sz="1600" kern="1200">
          <a:solidFill>
            <a:schemeClr val="tx1"/>
          </a:solidFill>
          <a:latin typeface="+mn-lt"/>
          <a:ea typeface="+mn-ea"/>
          <a:cs typeface="+mn-cs"/>
        </a:defRPr>
      </a:lvl6pPr>
      <a:lvl7pPr marL="2448066" algn="l" defTabSz="816022" rtl="0" eaLnBrk="1" latinLnBrk="0" hangingPunct="1">
        <a:defRPr sz="1600" kern="1200">
          <a:solidFill>
            <a:schemeClr val="tx1"/>
          </a:solidFill>
          <a:latin typeface="+mn-lt"/>
          <a:ea typeface="+mn-ea"/>
          <a:cs typeface="+mn-cs"/>
        </a:defRPr>
      </a:lvl7pPr>
      <a:lvl8pPr marL="2856077" algn="l" defTabSz="816022" rtl="0" eaLnBrk="1" latinLnBrk="0" hangingPunct="1">
        <a:defRPr sz="1600" kern="1200">
          <a:solidFill>
            <a:schemeClr val="tx1"/>
          </a:solidFill>
          <a:latin typeface="+mn-lt"/>
          <a:ea typeface="+mn-ea"/>
          <a:cs typeface="+mn-cs"/>
        </a:defRPr>
      </a:lvl8pPr>
      <a:lvl9pPr marL="3264088" algn="l" defTabSz="81602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7.jpg"/><Relationship Id="rId5" Type="http://schemas.openxmlformats.org/officeDocument/2006/relationships/image" Target="../media/image6.emf"/><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2.xml"/><Relationship Id="rId7"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4.emf"/><Relationship Id="rId11" Type="http://schemas.openxmlformats.org/officeDocument/2006/relationships/image" Target="../media/image5.emf"/><Relationship Id="rId5" Type="http://schemas.openxmlformats.org/officeDocument/2006/relationships/image" Target="../media/image3.emf"/><Relationship Id="rId10" Type="http://schemas.openxmlformats.org/officeDocument/2006/relationships/image" Target="../media/image12.jpeg"/><Relationship Id="rId4" Type="http://schemas.openxmlformats.org/officeDocument/2006/relationships/image" Target="../media/image8.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3.jpg"/><Relationship Id="rId5" Type="http://schemas.openxmlformats.org/officeDocument/2006/relationships/image" Target="../media/image6.e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4.xml"/><Relationship Id="rId7"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gif"/><Relationship Id="rId5" Type="http://schemas.openxmlformats.org/officeDocument/2006/relationships/image" Target="../media/image5.emf"/><Relationship Id="rId10" Type="http://schemas.openxmlformats.org/officeDocument/2006/relationships/image" Target="../media/image17.jpeg"/><Relationship Id="rId4" Type="http://schemas.openxmlformats.org/officeDocument/2006/relationships/image" Target="../media/image6.emf"/><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5.emf"/><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5.emf"/><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832B47C-A51E-4623-B9F7-92B3703175E0}"/>
              </a:ext>
            </a:extLst>
          </p:cNvPr>
          <p:cNvSpPr txBox="1">
            <a:spLocks noGrp="1"/>
          </p:cNvSpPr>
          <p:nvPr>
            <p:ph type="title" idx="4294967295"/>
          </p:nvPr>
        </p:nvSpPr>
        <p:spPr>
          <a:xfrm>
            <a:off x="808745" y="2086980"/>
            <a:ext cx="783131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FREEDMAN’S VILLAGE</a:t>
            </a:r>
          </a:p>
        </p:txBody>
      </p:sp>
      <p:pic>
        <p:nvPicPr>
          <p:cNvPr id="3" name="Picture 2" descr="A black and white photograph of African American adults and children standing in a long line reading books in front their barracks – a long two-story, wooden clapboard building.">
            <a:extLst>
              <a:ext uri="{FF2B5EF4-FFF2-40B4-BE49-F238E27FC236}">
                <a16:creationId xmlns:a16="http://schemas.microsoft.com/office/drawing/2014/main" id="{BA593B1D-E334-4483-9130-F0704901CDAF}"/>
              </a:ext>
            </a:extLst>
          </p:cNvPr>
          <p:cNvPicPr>
            <a:picLocks noChangeAspect="1"/>
          </p:cNvPicPr>
          <p:nvPr/>
        </p:nvPicPr>
        <p:blipFill rotWithShape="1">
          <a:blip r:embed="rId3">
            <a:extLst>
              <a:ext uri="{28A0092B-C50C-407E-A947-70E740481C1C}">
                <a14:useLocalDpi xmlns:a14="http://schemas.microsoft.com/office/drawing/2010/main"/>
              </a:ext>
            </a:extLst>
          </a:blip>
          <a:srcRect l="1540" t="21682" r="847" b="6295"/>
          <a:stretch/>
        </p:blipFill>
        <p:spPr>
          <a:xfrm>
            <a:off x="0" y="0"/>
            <a:ext cx="9144000" cy="5138737"/>
          </a:xfrm>
          <a:prstGeom prst="rect">
            <a:avLst/>
          </a:prstGeom>
        </p:spPr>
      </p:pic>
      <p:sp>
        <p:nvSpPr>
          <p:cNvPr id="8" name="Rectangle 7">
            <a:extLst>
              <a:ext uri="{FF2B5EF4-FFF2-40B4-BE49-F238E27FC236}">
                <a16:creationId xmlns:a16="http://schemas.microsoft.com/office/drawing/2014/main" id="{001A0673-F3B4-1846-BA48-374D1DC1DECE}"/>
              </a:ext>
              <a:ext uri="{C183D7F6-B498-43B3-948B-1728B52AA6E4}">
                <adec:decorative xmlns:adec="http://schemas.microsoft.com/office/drawing/2017/decorative" xmlns="" val="1"/>
              </a:ext>
            </a:extLst>
          </p:cNvPr>
          <p:cNvSpPr/>
          <p:nvPr/>
        </p:nvSpPr>
        <p:spPr>
          <a:xfrm>
            <a:off x="0" y="7259"/>
            <a:ext cx="9144000" cy="5138739"/>
          </a:xfrm>
          <a:prstGeom prst="rect">
            <a:avLst/>
          </a:prstGeom>
          <a:solidFill>
            <a:srgbClr val="353C62">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TextBox 10">
            <a:extLst>
              <a:ext uri="{FF2B5EF4-FFF2-40B4-BE49-F238E27FC236}">
                <a16:creationId xmlns:a16="http://schemas.microsoft.com/office/drawing/2014/main" id="{C4AB8225-87FF-4502-9D3A-D7FA859DD0E9}"/>
              </a:ext>
            </a:extLst>
          </p:cNvPr>
          <p:cNvSpPr txBox="1"/>
          <p:nvPr/>
        </p:nvSpPr>
        <p:spPr>
          <a:xfrm>
            <a:off x="-1" y="15019"/>
            <a:ext cx="6554481" cy="253916"/>
          </a:xfrm>
          <a:prstGeom prst="rect">
            <a:avLst/>
          </a:prstGeom>
          <a:noFill/>
        </p:spPr>
        <p:txBody>
          <a:bodyPr wrap="square" rtlCol="0">
            <a:spAutoFit/>
          </a:bodyPr>
          <a:lstStyle/>
          <a:p>
            <a:r>
              <a:rPr lang="en-US" sz="1000" i="1" dirty="0">
                <a:solidFill>
                  <a:schemeClr val="bg1"/>
                </a:solidFill>
                <a:latin typeface="Arial" panose="020B0604020202020204" pitchFamily="34" charset="0"/>
                <a:cs typeface="Arial" panose="020B0604020202020204" pitchFamily="34" charset="0"/>
              </a:rPr>
              <a:t>Adults and children read books in front of their barracks at the Freedman’s Village. (NARA, ca. 1861-1865)</a:t>
            </a:r>
          </a:p>
        </p:txBody>
      </p:sp>
      <p:sp>
        <p:nvSpPr>
          <p:cNvPr id="12" name="TextBox 11">
            <a:extLst>
              <a:ext uri="{FF2B5EF4-FFF2-40B4-BE49-F238E27FC236}">
                <a16:creationId xmlns:a16="http://schemas.microsoft.com/office/drawing/2014/main" id="{26491F6D-E467-594D-BFBF-D7D85AF16064}"/>
              </a:ext>
            </a:extLst>
          </p:cNvPr>
          <p:cNvSpPr txBox="1"/>
          <p:nvPr/>
        </p:nvSpPr>
        <p:spPr>
          <a:xfrm>
            <a:off x="1764890" y="2538911"/>
            <a:ext cx="5614220" cy="276999"/>
          </a:xfrm>
          <a:prstGeom prst="rect">
            <a:avLst/>
          </a:prstGeom>
          <a:noFill/>
        </p:spPr>
        <p:txBody>
          <a:bodyPr wrap="square" rtlCol="0">
            <a:spAutoFit/>
          </a:bodyPr>
          <a:lstStyle/>
          <a:p>
            <a:pPr algn="ctr"/>
            <a:r>
              <a:rPr lang="en-US" sz="1200" spc="600" dirty="0">
                <a:solidFill>
                  <a:schemeClr val="bg1"/>
                </a:solidFill>
                <a:latin typeface="Arial" panose="020B0604020202020204" pitchFamily="34" charset="0"/>
                <a:ea typeface="Lato" panose="020F0502020204030203" pitchFamily="34" charset="0"/>
                <a:cs typeface="Arial" panose="020B0604020202020204" pitchFamily="34" charset="0"/>
              </a:rPr>
              <a:t>QUESTIONS OF OWNERSHIP &amp; RIGHTS</a:t>
            </a:r>
          </a:p>
        </p:txBody>
      </p:sp>
      <p:sp>
        <p:nvSpPr>
          <p:cNvPr id="9" name="TextBox 8">
            <a:extLst>
              <a:ext uri="{FF2B5EF4-FFF2-40B4-BE49-F238E27FC236}">
                <a16:creationId xmlns:a16="http://schemas.microsoft.com/office/drawing/2014/main" id="{731AF07F-223B-C346-A62B-D8540C4F5B67}"/>
              </a:ext>
            </a:extLst>
          </p:cNvPr>
          <p:cNvSpPr txBox="1"/>
          <p:nvPr/>
        </p:nvSpPr>
        <p:spPr>
          <a:xfrm>
            <a:off x="1733005" y="4750490"/>
            <a:ext cx="5677988" cy="184666"/>
          </a:xfrm>
          <a:prstGeom prst="rect">
            <a:avLst/>
          </a:prstGeom>
          <a:noFill/>
        </p:spPr>
        <p:txBody>
          <a:bodyPr wrap="square" rtlCol="0">
            <a:spAutoFit/>
          </a:bodyPr>
          <a:lstStyle/>
          <a:p>
            <a:pPr algn="ctr"/>
            <a:r>
              <a:rPr lang="en-US" sz="600" b="1" spc="300" dirty="0">
                <a:solidFill>
                  <a:schemeClr val="bg1"/>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13" name="Picture 12">
            <a:extLst>
              <a:ext uri="{FF2B5EF4-FFF2-40B4-BE49-F238E27FC236}">
                <a16:creationId xmlns:a16="http://schemas.microsoft.com/office/drawing/2014/main" id="{E1D6911D-B64F-1E4C-932F-C5D1CF3707AA}"/>
              </a:ext>
              <a:ext uri="{C183D7F6-B498-43B3-948B-1728B52AA6E4}">
                <adec:decorative xmlns:adec="http://schemas.microsoft.com/office/drawing/2017/decorative" xmlns=""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39733" y="4735471"/>
            <a:ext cx="220826" cy="260226"/>
          </a:xfrm>
          <a:prstGeom prst="rect">
            <a:avLst/>
          </a:prstGeom>
        </p:spPr>
      </p:pic>
      <p:pic>
        <p:nvPicPr>
          <p:cNvPr id="14" name="Picture 13">
            <a:extLst>
              <a:ext uri="{FF2B5EF4-FFF2-40B4-BE49-F238E27FC236}">
                <a16:creationId xmlns:a16="http://schemas.microsoft.com/office/drawing/2014/main" id="{C8D753C2-A975-7B40-9D23-C2CCF56A44AA}"/>
              </a:ex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7949197" y="2046356"/>
            <a:ext cx="254000" cy="228600"/>
          </a:xfrm>
          <a:prstGeom prst="rect">
            <a:avLst/>
          </a:prstGeom>
        </p:spPr>
      </p:pic>
      <p:pic>
        <p:nvPicPr>
          <p:cNvPr id="15" name="Picture 14">
            <a:extLst>
              <a:ext uri="{FF2B5EF4-FFF2-40B4-BE49-F238E27FC236}">
                <a16:creationId xmlns:a16="http://schemas.microsoft.com/office/drawing/2014/main" id="{E088168A-4DEB-DF4F-8A1B-B76A5AFDB613}"/>
              </a:ext>
              <a:ext uri="{C183D7F6-B498-43B3-948B-1728B52AA6E4}">
                <adec:decorative xmlns:adec="http://schemas.microsoft.com/office/drawing/2017/decorative" xmlns="" val="1"/>
              </a:ext>
            </a:extLst>
          </p:cNvPr>
          <p:cNvPicPr>
            <a:picLocks noChangeAspect="1"/>
          </p:cNvPicPr>
          <p:nvPr/>
        </p:nvPicPr>
        <p:blipFill>
          <a:blip r:embed="rId6"/>
          <a:stretch>
            <a:fillRect/>
          </a:stretch>
        </p:blipFill>
        <p:spPr>
          <a:xfrm>
            <a:off x="1016248" y="2046356"/>
            <a:ext cx="254000" cy="228600"/>
          </a:xfrm>
          <a:prstGeom prst="rect">
            <a:avLst/>
          </a:prstGeom>
        </p:spPr>
      </p:pic>
      <p:sp>
        <p:nvSpPr>
          <p:cNvPr id="16" name="TextBox 15">
            <a:extLst>
              <a:ext uri="{FF2B5EF4-FFF2-40B4-BE49-F238E27FC236}">
                <a16:creationId xmlns:a16="http://schemas.microsoft.com/office/drawing/2014/main" id="{5A890F08-9132-6345-A498-DEC57185DA05}"/>
              </a:ext>
              <a:ext uri="{C183D7F6-B498-43B3-948B-1728B52AA6E4}">
                <adec:decorative xmlns:adec="http://schemas.microsoft.com/office/drawing/2017/decorative" xmlns="" val="1"/>
              </a:ext>
            </a:extLst>
          </p:cNvPr>
          <p:cNvSpPr txBox="1"/>
          <p:nvPr/>
        </p:nvSpPr>
        <p:spPr>
          <a:xfrm>
            <a:off x="656345" y="1934580"/>
            <a:ext cx="7831310" cy="461665"/>
          </a:xfrm>
          <a:prstGeom prst="rect">
            <a:avLst/>
          </a:prstGeom>
          <a:noFill/>
        </p:spPr>
        <p:txBody>
          <a:bodyPr wrap="square" rtlCol="0">
            <a:spAutoFit/>
          </a:bodyPr>
          <a:lstStyle/>
          <a:p>
            <a:pPr algn="ctr"/>
            <a:r>
              <a:rPr lang="en-US" sz="2400" b="1" spc="600" dirty="0">
                <a:solidFill>
                  <a:schemeClr val="bg1"/>
                </a:solidFill>
                <a:latin typeface="Arial" panose="020B0604020202020204" pitchFamily="34" charset="0"/>
                <a:ea typeface="Lato" panose="020F0502020204030203" pitchFamily="34" charset="0"/>
                <a:cs typeface="Arial" panose="020B0604020202020204" pitchFamily="34" charset="0"/>
              </a:rPr>
              <a:t>FREEDMAN’S VILLAGE</a:t>
            </a:r>
          </a:p>
        </p:txBody>
      </p:sp>
    </p:spTree>
    <p:custDataLst>
      <p:tags r:id="rId1"/>
    </p:custDataLst>
    <p:extLst>
      <p:ext uri="{BB962C8B-B14F-4D97-AF65-F5344CB8AC3E}">
        <p14:creationId xmlns:p14="http://schemas.microsoft.com/office/powerpoint/2010/main" val="1548321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Photograph of Arlington National Cemetery - white gravestones with a tree covered in pink blossoms.">
            <a:extLst>
              <a:ext uri="{FF2B5EF4-FFF2-40B4-BE49-F238E27FC236}">
                <a16:creationId xmlns:a16="http://schemas.microsoft.com/office/drawing/2014/main" id="{99C3CD04-B8A4-4C6B-8F6A-EB7543930B7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 b="15593"/>
          <a:stretch/>
        </p:blipFill>
        <p:spPr>
          <a:xfrm>
            <a:off x="0" y="0"/>
            <a:ext cx="9153671" cy="5157216"/>
          </a:xfrm>
          <a:prstGeom prst="rect">
            <a:avLst/>
          </a:prstGeom>
        </p:spPr>
      </p:pic>
      <p:sp>
        <p:nvSpPr>
          <p:cNvPr id="13" name="TextBox 12">
            <a:extLst>
              <a:ext uri="{FF2B5EF4-FFF2-40B4-BE49-F238E27FC236}">
                <a16:creationId xmlns:a16="http://schemas.microsoft.com/office/drawing/2014/main" id="{EE050EE3-9AB0-4B33-A3ED-0DB1B7E48CC0}"/>
              </a:ext>
            </a:extLst>
          </p:cNvPr>
          <p:cNvSpPr txBox="1"/>
          <p:nvPr/>
        </p:nvSpPr>
        <p:spPr>
          <a:xfrm>
            <a:off x="-54723" y="4894959"/>
            <a:ext cx="5479651" cy="246221"/>
          </a:xfrm>
          <a:prstGeom prst="rect">
            <a:avLst/>
          </a:prstGeom>
          <a:noFill/>
        </p:spPr>
        <p:txBody>
          <a:bodyPr wrap="square" rtlCol="0">
            <a:spAutoFit/>
          </a:bodyPr>
          <a:lstStyle/>
          <a:p>
            <a:r>
              <a:rPr lang="en-US" sz="1000" i="1" dirty="0">
                <a:solidFill>
                  <a:schemeClr val="bg1"/>
                </a:solidFill>
                <a:latin typeface="Arial" panose="020B0604020202020204" pitchFamily="34" charset="0"/>
                <a:cs typeface="Arial" panose="020B0604020202020204" pitchFamily="34" charset="0"/>
              </a:rPr>
              <a:t>Section 46 of Arlington National Cemetery during spring time. (ANC/Elizabeth Fraser, 2019)</a:t>
            </a:r>
          </a:p>
        </p:txBody>
      </p:sp>
      <p:sp>
        <p:nvSpPr>
          <p:cNvPr id="3" name="Rectangle 2">
            <a:extLst>
              <a:ext uri="{FF2B5EF4-FFF2-40B4-BE49-F238E27FC236}">
                <a16:creationId xmlns:a16="http://schemas.microsoft.com/office/drawing/2014/main" id="{596EA38B-D315-BE44-8B5D-65A09A9F0A78}"/>
              </a:ext>
              <a:ext uri="{C183D7F6-B498-43B3-948B-1728B52AA6E4}">
                <adec:decorative xmlns:adec="http://schemas.microsoft.com/office/drawing/2017/decorative" xmlns="" val="1"/>
              </a:ext>
            </a:extLst>
          </p:cNvPr>
          <p:cNvSpPr/>
          <p:nvPr/>
        </p:nvSpPr>
        <p:spPr>
          <a:xfrm>
            <a:off x="388373" y="800322"/>
            <a:ext cx="8367252" cy="3859587"/>
          </a:xfrm>
          <a:prstGeom prst="rect">
            <a:avLst/>
          </a:prstGeom>
          <a:solidFill>
            <a:srgbClr val="353C62"/>
          </a:solidFill>
          <a:ln>
            <a:solidFill>
              <a:srgbClr val="353C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53C62"/>
              </a:solidFill>
              <a:latin typeface="Arial" panose="020B0604020202020204" pitchFamily="34" charset="0"/>
            </a:endParaRPr>
          </a:p>
        </p:txBody>
      </p:sp>
      <p:sp>
        <p:nvSpPr>
          <p:cNvPr id="17" name="Title 16">
            <a:extLst>
              <a:ext uri="{FF2B5EF4-FFF2-40B4-BE49-F238E27FC236}">
                <a16:creationId xmlns:a16="http://schemas.microsoft.com/office/drawing/2014/main" id="{E2BE11A8-95CD-DA41-B56A-7FEF8282AD3D}"/>
              </a:ext>
            </a:extLst>
          </p:cNvPr>
          <p:cNvSpPr txBox="1">
            <a:spLocks noGrp="1"/>
          </p:cNvSpPr>
          <p:nvPr>
            <p:ph type="title" idx="4294967295"/>
          </p:nvPr>
        </p:nvSpPr>
        <p:spPr>
          <a:xfrm>
            <a:off x="1790586" y="243779"/>
            <a:ext cx="5562829" cy="461665"/>
          </a:xfrm>
          <a:prstGeom prst="rect">
            <a:avLst/>
          </a:prstGeom>
          <a:solidFill>
            <a:srgbClr val="BD6A89">
              <a:alpha val="40000"/>
            </a:srgb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EXTENDED DISCUSSION</a:t>
            </a:r>
          </a:p>
        </p:txBody>
      </p:sp>
      <p:sp>
        <p:nvSpPr>
          <p:cNvPr id="10" name="TextBox 9">
            <a:extLst>
              <a:ext uri="{FF2B5EF4-FFF2-40B4-BE49-F238E27FC236}">
                <a16:creationId xmlns:a16="http://schemas.microsoft.com/office/drawing/2014/main" id="{F0E6A23E-970B-0D41-8E05-E91EBE2E881D}"/>
              </a:ext>
            </a:extLst>
          </p:cNvPr>
          <p:cNvSpPr txBox="1"/>
          <p:nvPr/>
        </p:nvSpPr>
        <p:spPr>
          <a:xfrm>
            <a:off x="487682" y="959631"/>
            <a:ext cx="8267943" cy="1200329"/>
          </a:xfrm>
          <a:prstGeom prst="rect">
            <a:avLst/>
          </a:prstGeom>
          <a:noFill/>
        </p:spPr>
        <p:txBody>
          <a:bodyPr wrap="square" rtlCol="0">
            <a:spAutoFit/>
          </a:bodyPr>
          <a:lstStyle/>
          <a:p>
            <a:pPr fontAlgn="base"/>
            <a:r>
              <a:rPr lang="en-US" sz="1800" dirty="0">
                <a:solidFill>
                  <a:schemeClr val="bg1"/>
                </a:solidFill>
                <a:latin typeface="Arial" panose="020B0604020202020204" pitchFamily="34" charset="0"/>
              </a:rPr>
              <a:t>In 1865, Major General William Tecumseh Sherman, Secretary of War Edwin M. Stanton, and a group of African American ministers, with Garrison Frazier as spokesperson, met in Savannah, Georgia to discuss the condition and needs of the newly freed Black population. Frazier’s recommendations included:</a:t>
            </a:r>
          </a:p>
        </p:txBody>
      </p:sp>
      <p:pic>
        <p:nvPicPr>
          <p:cNvPr id="15" name="Picture 14">
            <a:extLst>
              <a:ext uri="{FF2B5EF4-FFF2-40B4-BE49-F238E27FC236}">
                <a16:creationId xmlns:a16="http://schemas.microsoft.com/office/drawing/2014/main" id="{6EF10CC0-55C3-D640-A3A5-0DD1BE999EB5}"/>
              </a:ex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7735379" y="355555"/>
            <a:ext cx="254000" cy="228600"/>
          </a:xfrm>
          <a:prstGeom prst="rect">
            <a:avLst/>
          </a:prstGeom>
        </p:spPr>
      </p:pic>
      <p:pic>
        <p:nvPicPr>
          <p:cNvPr id="16" name="Picture 15">
            <a:extLst>
              <a:ext uri="{FF2B5EF4-FFF2-40B4-BE49-F238E27FC236}">
                <a16:creationId xmlns:a16="http://schemas.microsoft.com/office/drawing/2014/main" id="{68C63A0D-7968-6040-8A75-59B36FDF08CE}"/>
              </a:ext>
              <a:ext uri="{C183D7F6-B498-43B3-948B-1728B52AA6E4}">
                <adec:decorative xmlns:adec="http://schemas.microsoft.com/office/drawing/2017/decorative" xmlns="" val="1"/>
              </a:ext>
            </a:extLst>
          </p:cNvPr>
          <p:cNvPicPr>
            <a:picLocks noChangeAspect="1"/>
          </p:cNvPicPr>
          <p:nvPr/>
        </p:nvPicPr>
        <p:blipFill>
          <a:blip r:embed="rId6"/>
          <a:stretch>
            <a:fillRect/>
          </a:stretch>
        </p:blipFill>
        <p:spPr>
          <a:xfrm>
            <a:off x="1133856" y="355555"/>
            <a:ext cx="254000" cy="228600"/>
          </a:xfrm>
          <a:prstGeom prst="rect">
            <a:avLst/>
          </a:prstGeom>
        </p:spPr>
      </p:pic>
      <p:sp>
        <p:nvSpPr>
          <p:cNvPr id="11" name="TextBox 10">
            <a:extLst>
              <a:ext uri="{FF2B5EF4-FFF2-40B4-BE49-F238E27FC236}">
                <a16:creationId xmlns:a16="http://schemas.microsoft.com/office/drawing/2014/main" id="{31FFAF28-C578-41C7-A165-93ED5A82910F}"/>
              </a:ext>
            </a:extLst>
          </p:cNvPr>
          <p:cNvSpPr txBox="1"/>
          <p:nvPr/>
        </p:nvSpPr>
        <p:spPr>
          <a:xfrm>
            <a:off x="569696" y="2319269"/>
            <a:ext cx="7858152" cy="1200329"/>
          </a:xfrm>
          <a:prstGeom prst="rect">
            <a:avLst/>
          </a:prstGeom>
          <a:noFill/>
        </p:spPr>
        <p:txBody>
          <a:bodyPr wrap="square" rtlCol="0">
            <a:spAutoFit/>
          </a:bodyPr>
          <a:lstStyle/>
          <a:p>
            <a:r>
              <a:rPr lang="en-US" sz="1800" dirty="0">
                <a:solidFill>
                  <a:schemeClr val="bg1"/>
                </a:solidFill>
                <a:latin typeface="Arial" panose="020B0604020202020204" pitchFamily="34" charset="0"/>
              </a:rPr>
              <a:t>“The way we can best take care of ourselves is to have land, and turn it and till it by our own labor…and we can soon maintain ourselves and have something to spare… We want to be placed on land until we are able to buy it and make it our own.”</a:t>
            </a:r>
          </a:p>
        </p:txBody>
      </p:sp>
      <p:sp>
        <p:nvSpPr>
          <p:cNvPr id="12" name="TextBox 11">
            <a:extLst>
              <a:ext uri="{FF2B5EF4-FFF2-40B4-BE49-F238E27FC236}">
                <a16:creationId xmlns:a16="http://schemas.microsoft.com/office/drawing/2014/main" id="{569E31B7-97BF-4E0A-9031-9E8ACBC3F8D1}"/>
              </a:ext>
            </a:extLst>
          </p:cNvPr>
          <p:cNvSpPr txBox="1"/>
          <p:nvPr/>
        </p:nvSpPr>
        <p:spPr>
          <a:xfrm>
            <a:off x="569696" y="3593538"/>
            <a:ext cx="7858152" cy="923330"/>
          </a:xfrm>
          <a:prstGeom prst="rect">
            <a:avLst/>
          </a:prstGeom>
          <a:noFill/>
        </p:spPr>
        <p:txBody>
          <a:bodyPr wrap="square" rtlCol="0">
            <a:spAutoFit/>
          </a:bodyPr>
          <a:lstStyle/>
          <a:p>
            <a:pPr fontAlgn="base"/>
            <a:r>
              <a:rPr lang="en-US" sz="1800" dirty="0">
                <a:solidFill>
                  <a:schemeClr val="bg1"/>
                </a:solidFill>
                <a:latin typeface="Arial" panose="020B0604020202020204" pitchFamily="34" charset="0"/>
              </a:rPr>
              <a:t>“I would prefer to live by ourselves, for there is a prejudice against us in the South that will take years to get over; but I do not know that I can answer for my brethren.”</a:t>
            </a:r>
          </a:p>
        </p:txBody>
      </p:sp>
    </p:spTree>
    <p:custDataLst>
      <p:tags r:id="rId1"/>
    </p:custDataLst>
    <p:extLst>
      <p:ext uri="{BB962C8B-B14F-4D97-AF65-F5344CB8AC3E}">
        <p14:creationId xmlns:p14="http://schemas.microsoft.com/office/powerpoint/2010/main" val="79984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8E689A1A-E497-0B43-B932-B24E6177CC0F}"/>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lumMod val="65000"/>
                  </a:schemeClr>
                </a:solidFill>
                <a:latin typeface="Arial" panose="020B0604020202020204" pitchFamily="34" charset="0"/>
                <a:ea typeface="Lato" panose="020F0502020204030203" pitchFamily="34" charset="0"/>
                <a:cs typeface="Arial" panose="020B0604020202020204" pitchFamily="34" charset="0"/>
              </a:rPr>
              <a:t>HISTORY EDUCATION SERIES</a:t>
            </a:r>
          </a:p>
        </p:txBody>
      </p:sp>
      <p:sp>
        <p:nvSpPr>
          <p:cNvPr id="24" name="Rectangle 23">
            <a:extLst>
              <a:ext uri="{FF2B5EF4-FFF2-40B4-BE49-F238E27FC236}">
                <a16:creationId xmlns:a16="http://schemas.microsoft.com/office/drawing/2014/main" id="{A314CC35-053E-1645-83B8-E9EC80A53308}"/>
              </a:ext>
              <a:ext uri="{C183D7F6-B498-43B3-948B-1728B52AA6E4}">
                <adec:decorative xmlns:adec="http://schemas.microsoft.com/office/drawing/2017/decorative" xmlns="" val="1"/>
              </a:ext>
            </a:extLst>
          </p:cNvPr>
          <p:cNvSpPr/>
          <p:nvPr/>
        </p:nvSpPr>
        <p:spPr>
          <a:xfrm>
            <a:off x="0" y="0"/>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5" name="Title 24">
            <a:extLst>
              <a:ext uri="{FF2B5EF4-FFF2-40B4-BE49-F238E27FC236}">
                <a16:creationId xmlns:a16="http://schemas.microsoft.com/office/drawing/2014/main" id="{D0F42696-46C9-6047-A1E0-C00013FE3272}"/>
              </a:ext>
            </a:extLst>
          </p:cNvPr>
          <p:cNvSpPr txBox="1">
            <a:spLocks noGrp="1"/>
          </p:cNvSpPr>
          <p:nvPr>
            <p:ph type="title" idx="4294967295"/>
          </p:nvPr>
        </p:nvSpPr>
        <p:spPr>
          <a:xfrm>
            <a:off x="334076" y="263558"/>
            <a:ext cx="783131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VIRGINIA, 1887</a:t>
            </a:r>
          </a:p>
        </p:txBody>
      </p:sp>
      <p:sp>
        <p:nvSpPr>
          <p:cNvPr id="6" name="TextBox 5">
            <a:extLst>
              <a:ext uri="{FF2B5EF4-FFF2-40B4-BE49-F238E27FC236}">
                <a16:creationId xmlns:a16="http://schemas.microsoft.com/office/drawing/2014/main" id="{7E14B725-D092-824E-9B89-7CE26B19EB0E}"/>
              </a:ext>
            </a:extLst>
          </p:cNvPr>
          <p:cNvSpPr txBox="1"/>
          <p:nvPr/>
        </p:nvSpPr>
        <p:spPr>
          <a:xfrm>
            <a:off x="3883763" y="1104135"/>
            <a:ext cx="4862052" cy="923330"/>
          </a:xfrm>
          <a:prstGeom prst="rect">
            <a:avLst/>
          </a:prstGeom>
          <a:noFill/>
        </p:spPr>
        <p:txBody>
          <a:bodyPr wrap="square" rtlCol="0">
            <a:spAutoFit/>
          </a:bodyPr>
          <a:lstStyle/>
          <a:p>
            <a:pPr marL="171450" indent="-171450">
              <a:spcBef>
                <a:spcPts val="12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22 years since the 13</a:t>
            </a:r>
            <a:r>
              <a:rPr lang="en-US" sz="1800" baseline="30000" dirty="0">
                <a:solidFill>
                  <a:srgbClr val="353C62"/>
                </a:solidFill>
                <a:latin typeface="Arial" panose="020B0604020202020204" pitchFamily="34" charset="0"/>
                <a:ea typeface="Lato" panose="020F0502020204030203" pitchFamily="34" charset="0"/>
                <a:cs typeface="Arial" panose="020B0604020202020204" pitchFamily="34" charset="0"/>
              </a:rPr>
              <a:t>th</a:t>
            </a: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 Amendment (1865) ended slavery in all U.S. states and territories</a:t>
            </a:r>
          </a:p>
        </p:txBody>
      </p:sp>
      <p:sp>
        <p:nvSpPr>
          <p:cNvPr id="9" name="TextBox 8">
            <a:extLst>
              <a:ext uri="{FF2B5EF4-FFF2-40B4-BE49-F238E27FC236}">
                <a16:creationId xmlns:a16="http://schemas.microsoft.com/office/drawing/2014/main" id="{B85EE0D4-BEAD-47A6-90C8-DD75370DB306}"/>
              </a:ext>
            </a:extLst>
          </p:cNvPr>
          <p:cNvSpPr txBox="1"/>
          <p:nvPr/>
        </p:nvSpPr>
        <p:spPr>
          <a:xfrm>
            <a:off x="3883763" y="2077557"/>
            <a:ext cx="4862052" cy="923330"/>
          </a:xfrm>
          <a:prstGeom prst="rect">
            <a:avLst/>
          </a:prstGeom>
          <a:noFill/>
        </p:spPr>
        <p:txBody>
          <a:bodyPr wrap="square" rtlCol="0">
            <a:spAutoFit/>
          </a:bodyPr>
          <a:lstStyle/>
          <a:p>
            <a:pPr marL="171450" indent="-171450">
              <a:spcBef>
                <a:spcPts val="12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You’ve heard rumors that the government is going to close down Freedman’s Village at Arlington</a:t>
            </a:r>
          </a:p>
        </p:txBody>
      </p:sp>
      <p:sp>
        <p:nvSpPr>
          <p:cNvPr id="10" name="TextBox 9">
            <a:extLst>
              <a:ext uri="{FF2B5EF4-FFF2-40B4-BE49-F238E27FC236}">
                <a16:creationId xmlns:a16="http://schemas.microsoft.com/office/drawing/2014/main" id="{F3DB6011-D252-499B-9767-1BBE08FCE848}"/>
              </a:ext>
            </a:extLst>
          </p:cNvPr>
          <p:cNvSpPr txBox="1"/>
          <p:nvPr/>
        </p:nvSpPr>
        <p:spPr>
          <a:xfrm>
            <a:off x="3883763" y="3050979"/>
            <a:ext cx="4862052" cy="453137"/>
          </a:xfrm>
          <a:prstGeom prst="rect">
            <a:avLst/>
          </a:prstGeom>
          <a:noFill/>
        </p:spPr>
        <p:txBody>
          <a:bodyPr wrap="square" rtlCol="0">
            <a:spAutoFit/>
          </a:bodyPr>
          <a:lstStyle/>
          <a:p>
            <a:pPr marL="171450" indent="-171450">
              <a:lnSpc>
                <a:spcPct val="150000"/>
              </a:lnSpc>
              <a:spcBef>
                <a:spcPts val="12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Naturally you have a lot of questions</a:t>
            </a:r>
          </a:p>
        </p:txBody>
      </p:sp>
      <p:pic>
        <p:nvPicPr>
          <p:cNvPr id="2" name="Picture 1">
            <a:extLst>
              <a:ext uri="{FF2B5EF4-FFF2-40B4-BE49-F238E27FC236}">
                <a16:creationId xmlns:a16="http://schemas.microsoft.com/office/drawing/2014/main" id="{1FB13368-3CCD-F248-896A-C029F704DDEC}"/>
              </a:ext>
              <a:ext uri="{C183D7F6-B498-43B3-948B-1728B52AA6E4}">
                <adec:decorative xmlns:adec="http://schemas.microsoft.com/office/drawing/2017/decorative" xmlns=""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83178" y="4791357"/>
            <a:ext cx="220826" cy="257631"/>
          </a:xfrm>
          <a:prstGeom prst="rect">
            <a:avLst/>
          </a:prstGeom>
        </p:spPr>
      </p:pic>
      <p:pic>
        <p:nvPicPr>
          <p:cNvPr id="3" name="Picture 2">
            <a:extLst>
              <a:ext uri="{FF2B5EF4-FFF2-40B4-BE49-F238E27FC236}">
                <a16:creationId xmlns:a16="http://schemas.microsoft.com/office/drawing/2014/main" id="{D5AB018F-C42F-1346-9C35-BE654BA09836}"/>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99462" y="378912"/>
            <a:ext cx="246353" cy="230956"/>
          </a:xfrm>
          <a:prstGeom prst="rect">
            <a:avLst/>
          </a:prstGeom>
        </p:spPr>
      </p:pic>
      <p:pic>
        <p:nvPicPr>
          <p:cNvPr id="5" name="Picture 4" descr="Sepia-toned photograph of a large house with 6 two-story columns holding up the front porch. It is surrounded by plants and two men sit in chairs on the porch.">
            <a:extLst>
              <a:ext uri="{FF2B5EF4-FFF2-40B4-BE49-F238E27FC236}">
                <a16:creationId xmlns:a16="http://schemas.microsoft.com/office/drawing/2014/main" id="{AC6935D7-0571-46E8-A2D1-0DEB14AAEC87}"/>
              </a:ext>
            </a:extLst>
          </p:cNvPr>
          <p:cNvPicPr>
            <a:picLocks noChangeAspect="1"/>
          </p:cNvPicPr>
          <p:nvPr/>
        </p:nvPicPr>
        <p:blipFill rotWithShape="1">
          <a:blip r:embed="rId6">
            <a:extLst>
              <a:ext uri="{28A0092B-C50C-407E-A947-70E740481C1C}">
                <a14:useLocalDpi xmlns:a14="http://schemas.microsoft.com/office/drawing/2010/main"/>
              </a:ext>
            </a:extLst>
          </a:blip>
          <a:srcRect l="51174" t="5994" r="6883" b="5545"/>
          <a:stretch/>
        </p:blipFill>
        <p:spPr>
          <a:xfrm>
            <a:off x="334076" y="1164476"/>
            <a:ext cx="3310051" cy="3626881"/>
          </a:xfrm>
          <a:prstGeom prst="rect">
            <a:avLst/>
          </a:prstGeom>
        </p:spPr>
      </p:pic>
      <p:sp>
        <p:nvSpPr>
          <p:cNvPr id="13" name="TextBox 12">
            <a:extLst>
              <a:ext uri="{FF2B5EF4-FFF2-40B4-BE49-F238E27FC236}">
                <a16:creationId xmlns:a16="http://schemas.microsoft.com/office/drawing/2014/main" id="{24870AB1-A980-4FA0-9625-694367B44AA1}"/>
              </a:ext>
            </a:extLst>
          </p:cNvPr>
          <p:cNvSpPr txBox="1"/>
          <p:nvPr/>
        </p:nvSpPr>
        <p:spPr>
          <a:xfrm>
            <a:off x="297666" y="4421834"/>
            <a:ext cx="3377198" cy="400110"/>
          </a:xfrm>
          <a:prstGeom prst="rect">
            <a:avLst/>
          </a:prstGeom>
          <a:noFill/>
        </p:spPr>
        <p:txBody>
          <a:bodyPr wrap="square" rtlCol="0">
            <a:spAutoFit/>
          </a:bodyPr>
          <a:lstStyle/>
          <a:p>
            <a:r>
              <a:rPr lang="en-US" sz="1000" i="1" dirty="0">
                <a:solidFill>
                  <a:schemeClr val="bg1"/>
                </a:solidFill>
                <a:latin typeface="Arial" panose="020B0604020202020204" pitchFamily="34" charset="0"/>
                <a:cs typeface="Arial" panose="020B0604020202020204" pitchFamily="34" charset="0"/>
              </a:rPr>
              <a:t>Arlington House was the home of the Custis and Lee families. (LOC, ca. 1860-1900)</a:t>
            </a:r>
          </a:p>
        </p:txBody>
      </p:sp>
    </p:spTree>
    <p:custDataLst>
      <p:tags r:id="rId1"/>
    </p:custDataLst>
    <p:extLst>
      <p:ext uri="{BB962C8B-B14F-4D97-AF65-F5344CB8AC3E}">
        <p14:creationId xmlns:p14="http://schemas.microsoft.com/office/powerpoint/2010/main" val="3810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609BE0FB-3E01-4397-A238-7D5B793C99CB}"/>
              </a:ext>
            </a:extLst>
          </p:cNvPr>
          <p:cNvSpPr txBox="1">
            <a:spLocks noGrp="1"/>
          </p:cNvSpPr>
          <p:nvPr>
            <p:ph type="title" idx="4294967295"/>
          </p:nvPr>
        </p:nvSpPr>
        <p:spPr>
          <a:xfrm>
            <a:off x="662660" y="396179"/>
            <a:ext cx="783131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QUESTIONS</a:t>
            </a:r>
          </a:p>
        </p:txBody>
      </p:sp>
      <p:pic>
        <p:nvPicPr>
          <p:cNvPr id="6" name="Picture 5" descr="An outdoor photograph of trees, yellow wildflowers, and grass.">
            <a:extLst>
              <a:ext uri="{FF2B5EF4-FFF2-40B4-BE49-F238E27FC236}">
                <a16:creationId xmlns:a16="http://schemas.microsoft.com/office/drawing/2014/main" id="{E42E4924-DF59-412B-9872-0B825806927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5868"/>
          <a:stretch/>
        </p:blipFill>
        <p:spPr>
          <a:xfrm>
            <a:off x="-1813" y="-1"/>
            <a:ext cx="9164102" cy="5138738"/>
          </a:xfrm>
          <a:prstGeom prst="rect">
            <a:avLst/>
          </a:prstGeom>
        </p:spPr>
      </p:pic>
      <p:sp>
        <p:nvSpPr>
          <p:cNvPr id="15" name="Rectangle 14">
            <a:extLst>
              <a:ext uri="{FF2B5EF4-FFF2-40B4-BE49-F238E27FC236}">
                <a16:creationId xmlns:a16="http://schemas.microsoft.com/office/drawing/2014/main" id="{3583874B-D35B-4840-9939-F4573312F9AA}"/>
              </a:ext>
              <a:ext uri="{C183D7F6-B498-43B3-948B-1728B52AA6E4}">
                <adec:decorative xmlns:adec="http://schemas.microsoft.com/office/drawing/2017/decorative" xmlns="" val="1"/>
              </a:ext>
            </a:extLst>
          </p:cNvPr>
          <p:cNvSpPr/>
          <p:nvPr/>
        </p:nvSpPr>
        <p:spPr>
          <a:xfrm>
            <a:off x="9144" y="0"/>
            <a:ext cx="9144000" cy="5138739"/>
          </a:xfrm>
          <a:prstGeom prst="rect">
            <a:avLst/>
          </a:prstGeom>
          <a:solidFill>
            <a:srgbClr val="353C62">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3" name="Picture 2">
            <a:extLst>
              <a:ext uri="{FF2B5EF4-FFF2-40B4-BE49-F238E27FC236}">
                <a16:creationId xmlns:a16="http://schemas.microsoft.com/office/drawing/2014/main" id="{5481724D-DF3D-664F-9179-FA1E23D794D8}"/>
              </a:ex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7735379" y="355555"/>
            <a:ext cx="254000" cy="228600"/>
          </a:xfrm>
          <a:prstGeom prst="rect">
            <a:avLst/>
          </a:prstGeom>
        </p:spPr>
      </p:pic>
      <p:pic>
        <p:nvPicPr>
          <p:cNvPr id="4" name="Picture 3">
            <a:extLst>
              <a:ext uri="{FF2B5EF4-FFF2-40B4-BE49-F238E27FC236}">
                <a16:creationId xmlns:a16="http://schemas.microsoft.com/office/drawing/2014/main" id="{D87557C4-5BF5-E64A-A83B-DDC92E2C95B3}"/>
              </a:ext>
              <a:ext uri="{C183D7F6-B498-43B3-948B-1728B52AA6E4}">
                <adec:decorative xmlns:adec="http://schemas.microsoft.com/office/drawing/2017/decorative" xmlns="" val="1"/>
              </a:ext>
            </a:extLst>
          </p:cNvPr>
          <p:cNvPicPr>
            <a:picLocks noChangeAspect="1"/>
          </p:cNvPicPr>
          <p:nvPr/>
        </p:nvPicPr>
        <p:blipFill>
          <a:blip r:embed="rId6"/>
          <a:stretch>
            <a:fillRect/>
          </a:stretch>
        </p:blipFill>
        <p:spPr>
          <a:xfrm>
            <a:off x="802430" y="355555"/>
            <a:ext cx="254000" cy="228600"/>
          </a:xfrm>
          <a:prstGeom prst="rect">
            <a:avLst/>
          </a:prstGeom>
        </p:spPr>
      </p:pic>
      <p:sp>
        <p:nvSpPr>
          <p:cNvPr id="22" name="TextBox 21">
            <a:extLst>
              <a:ext uri="{FF2B5EF4-FFF2-40B4-BE49-F238E27FC236}">
                <a16:creationId xmlns:a16="http://schemas.microsoft.com/office/drawing/2014/main" id="{4C48F70F-3E87-4EF2-88EC-7687299E7513}"/>
              </a:ext>
            </a:extLst>
          </p:cNvPr>
          <p:cNvSpPr txBox="1"/>
          <p:nvPr/>
        </p:nvSpPr>
        <p:spPr>
          <a:xfrm>
            <a:off x="-18292" y="4891899"/>
            <a:ext cx="4648880" cy="246221"/>
          </a:xfrm>
          <a:prstGeom prst="rect">
            <a:avLst/>
          </a:prstGeom>
          <a:noFill/>
        </p:spPr>
        <p:txBody>
          <a:bodyPr wrap="square" rtlCol="0">
            <a:spAutoFit/>
          </a:bodyPr>
          <a:lstStyle/>
          <a:p>
            <a:r>
              <a:rPr lang="en-US" sz="1000" i="1" dirty="0">
                <a:solidFill>
                  <a:schemeClr val="bg1"/>
                </a:solidFill>
                <a:latin typeface="Arial" panose="020B0604020202020204" pitchFamily="34" charset="0"/>
                <a:cs typeface="Arial" panose="020B0604020202020204" pitchFamily="34" charset="0"/>
              </a:rPr>
              <a:t>Rain gardens at Arlington National Cemetery. (ANC/Elizabeth Fraser, 2019)</a:t>
            </a:r>
          </a:p>
        </p:txBody>
      </p:sp>
      <p:sp>
        <p:nvSpPr>
          <p:cNvPr id="30" name="TextBox 29">
            <a:extLst>
              <a:ext uri="{FF2B5EF4-FFF2-40B4-BE49-F238E27FC236}">
                <a16:creationId xmlns:a16="http://schemas.microsoft.com/office/drawing/2014/main" id="{34A300EC-0ECB-674F-BFB5-60E56B65BC15}"/>
              </a:ext>
              <a:ext uri="{C183D7F6-B498-43B3-948B-1728B52AA6E4}">
                <adec:decorative xmlns:adec="http://schemas.microsoft.com/office/drawing/2017/decorative" xmlns="" val="1"/>
              </a:ext>
            </a:extLst>
          </p:cNvPr>
          <p:cNvSpPr txBox="1"/>
          <p:nvPr/>
        </p:nvSpPr>
        <p:spPr>
          <a:xfrm>
            <a:off x="510260" y="243779"/>
            <a:ext cx="7831310" cy="461665"/>
          </a:xfrm>
          <a:prstGeom prst="rect">
            <a:avLst/>
          </a:prstGeom>
          <a:noFill/>
        </p:spPr>
        <p:txBody>
          <a:bodyPr wrap="square" rtlCol="0">
            <a:spAutoFit/>
          </a:bodyPr>
          <a:lstStyle/>
          <a:p>
            <a:pPr algn="ctr"/>
            <a:r>
              <a:rPr lang="en-US" sz="2400" b="1" spc="600" dirty="0">
                <a:solidFill>
                  <a:schemeClr val="bg1"/>
                </a:solidFill>
                <a:latin typeface="Arial" panose="020B0604020202020204" pitchFamily="34" charset="0"/>
                <a:ea typeface="Lato" panose="020F0502020204030203" pitchFamily="34" charset="0"/>
                <a:cs typeface="Arial" panose="020B0604020202020204" pitchFamily="34" charset="0"/>
              </a:rPr>
              <a:t>QUESTIONS</a:t>
            </a:r>
          </a:p>
        </p:txBody>
      </p:sp>
      <p:grpSp>
        <p:nvGrpSpPr>
          <p:cNvPr id="5" name="Group 4" descr="What is Freedman's Village? &#10;A sepia-toned image of houses with trees in the background and people working in the foreground.">
            <a:extLst>
              <a:ext uri="{FF2B5EF4-FFF2-40B4-BE49-F238E27FC236}">
                <a16:creationId xmlns:a16="http://schemas.microsoft.com/office/drawing/2014/main" id="{AACE2ABC-8260-4AD2-8531-D55556D938E5}"/>
              </a:ext>
            </a:extLst>
          </p:cNvPr>
          <p:cNvGrpSpPr/>
          <p:nvPr/>
        </p:nvGrpSpPr>
        <p:grpSpPr>
          <a:xfrm>
            <a:off x="219493" y="1128555"/>
            <a:ext cx="4252528" cy="1118396"/>
            <a:chOff x="219493" y="1128555"/>
            <a:chExt cx="4252528" cy="1118396"/>
          </a:xfrm>
        </p:grpSpPr>
        <p:sp>
          <p:nvSpPr>
            <p:cNvPr id="37" name="TextBox 36">
              <a:extLst>
                <a:ext uri="{FF2B5EF4-FFF2-40B4-BE49-F238E27FC236}">
                  <a16:creationId xmlns:a16="http://schemas.microsoft.com/office/drawing/2014/main" id="{17949FA2-A79A-924A-B8A8-FA57BAA091F7}"/>
                </a:ext>
              </a:extLst>
            </p:cNvPr>
            <p:cNvSpPr txBox="1"/>
            <p:nvPr/>
          </p:nvSpPr>
          <p:spPr>
            <a:xfrm>
              <a:off x="1444739" y="1360885"/>
              <a:ext cx="3027282" cy="646331"/>
            </a:xfrm>
            <a:prstGeom prst="rect">
              <a:avLst/>
            </a:prstGeom>
            <a:noFill/>
          </p:spPr>
          <p:txBody>
            <a:bodyPr wrap="square" rtlCol="0">
              <a:spAutoFit/>
            </a:bodyPr>
            <a:lstStyle/>
            <a:p>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What is Freedman’s Village?</a:t>
              </a:r>
            </a:p>
          </p:txBody>
        </p:sp>
        <p:pic>
          <p:nvPicPr>
            <p:cNvPr id="8" name="Picture 7" descr="A picture containing grass, building, vehicle, field&#10;&#10;Description automatically generated">
              <a:extLst>
                <a:ext uri="{FF2B5EF4-FFF2-40B4-BE49-F238E27FC236}">
                  <a16:creationId xmlns:a16="http://schemas.microsoft.com/office/drawing/2014/main" id="{FF733B34-C88A-4CF3-B796-7E67A6DEE71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8776" t="9968" r="69914" b="29179"/>
            <a:stretch/>
          </p:blipFill>
          <p:spPr>
            <a:xfrm>
              <a:off x="219493" y="1128555"/>
              <a:ext cx="1104914" cy="1118396"/>
            </a:xfrm>
            <a:prstGeom prst="rect">
              <a:avLst/>
            </a:prstGeom>
          </p:spPr>
        </p:pic>
      </p:grpSp>
      <p:grpSp>
        <p:nvGrpSpPr>
          <p:cNvPr id="7" name="Group 6" descr="How long has it been around?&#10;Illustration of an African American family under the word &quot;Emancipation.&quot;">
            <a:extLst>
              <a:ext uri="{FF2B5EF4-FFF2-40B4-BE49-F238E27FC236}">
                <a16:creationId xmlns:a16="http://schemas.microsoft.com/office/drawing/2014/main" id="{82BDEDAC-5E3C-461E-A4E3-99D85892FD10}"/>
              </a:ext>
            </a:extLst>
          </p:cNvPr>
          <p:cNvGrpSpPr/>
          <p:nvPr/>
        </p:nvGrpSpPr>
        <p:grpSpPr>
          <a:xfrm>
            <a:off x="4639733" y="1118602"/>
            <a:ext cx="4304916" cy="1110497"/>
            <a:chOff x="4639733" y="1118602"/>
            <a:chExt cx="4304916" cy="1110497"/>
          </a:xfrm>
        </p:grpSpPr>
        <p:sp>
          <p:nvSpPr>
            <p:cNvPr id="32" name="TextBox 31">
              <a:extLst>
                <a:ext uri="{FF2B5EF4-FFF2-40B4-BE49-F238E27FC236}">
                  <a16:creationId xmlns:a16="http://schemas.microsoft.com/office/drawing/2014/main" id="{CD1C2C79-9D5C-644B-972C-4B9F6A08EF81}"/>
                </a:ext>
              </a:extLst>
            </p:cNvPr>
            <p:cNvSpPr txBox="1"/>
            <p:nvPr/>
          </p:nvSpPr>
          <p:spPr>
            <a:xfrm>
              <a:off x="5917367" y="1360885"/>
              <a:ext cx="3027282" cy="646331"/>
            </a:xfrm>
            <a:prstGeom prst="rect">
              <a:avLst/>
            </a:prstGeom>
            <a:noFill/>
          </p:spPr>
          <p:txBody>
            <a:bodyPr wrap="square" rtlCol="0">
              <a:spAutoFit/>
            </a:bodyPr>
            <a:lstStyle/>
            <a:p>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How long has it been around?</a:t>
              </a:r>
            </a:p>
          </p:txBody>
        </p:sp>
        <p:pic>
          <p:nvPicPr>
            <p:cNvPr id="10" name="Picture 9" descr="A picture containing text, book, photo, old&#10;&#10;Description automatically generated">
              <a:extLst>
                <a:ext uri="{FF2B5EF4-FFF2-40B4-BE49-F238E27FC236}">
                  <a16:creationId xmlns:a16="http://schemas.microsoft.com/office/drawing/2014/main" id="{9927964F-10A9-433B-B44B-00C8D7681D3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7178" t="2784" r="26223" b="30989"/>
            <a:stretch/>
          </p:blipFill>
          <p:spPr>
            <a:xfrm>
              <a:off x="4639733" y="1118602"/>
              <a:ext cx="1139010" cy="1110497"/>
            </a:xfrm>
            <a:prstGeom prst="rect">
              <a:avLst/>
            </a:prstGeom>
          </p:spPr>
        </p:pic>
      </p:grpSp>
      <p:grpSp>
        <p:nvGrpSpPr>
          <p:cNvPr id="9" name="Group 8" descr="Who lives there? &#10;A black and white photograph of African American men, women, and children wearing 1860s-period working clothes. They are standing and sitting on the ground outside of a wooden clapboard building.">
            <a:extLst>
              <a:ext uri="{FF2B5EF4-FFF2-40B4-BE49-F238E27FC236}">
                <a16:creationId xmlns:a16="http://schemas.microsoft.com/office/drawing/2014/main" id="{278F976F-B1AE-4CB0-842E-8871FC78D974}"/>
              </a:ext>
            </a:extLst>
          </p:cNvPr>
          <p:cNvGrpSpPr/>
          <p:nvPr/>
        </p:nvGrpSpPr>
        <p:grpSpPr>
          <a:xfrm>
            <a:off x="210348" y="3156357"/>
            <a:ext cx="4261673" cy="1048003"/>
            <a:chOff x="210348" y="3156357"/>
            <a:chExt cx="4261673" cy="1048003"/>
          </a:xfrm>
        </p:grpSpPr>
        <p:sp>
          <p:nvSpPr>
            <p:cNvPr id="31" name="TextBox 30">
              <a:extLst>
                <a:ext uri="{FF2B5EF4-FFF2-40B4-BE49-F238E27FC236}">
                  <a16:creationId xmlns:a16="http://schemas.microsoft.com/office/drawing/2014/main" id="{F4BB09AC-314D-EC4A-81D0-B9B8C69FA4F9}"/>
                </a:ext>
              </a:extLst>
            </p:cNvPr>
            <p:cNvSpPr txBox="1"/>
            <p:nvPr/>
          </p:nvSpPr>
          <p:spPr>
            <a:xfrm>
              <a:off x="1444739" y="3416577"/>
              <a:ext cx="3027282" cy="369332"/>
            </a:xfrm>
            <a:prstGeom prst="rect">
              <a:avLst/>
            </a:prstGeom>
            <a:noFill/>
          </p:spPr>
          <p:txBody>
            <a:bodyPr wrap="square" rtlCol="0">
              <a:spAutoFit/>
            </a:bodyPr>
            <a:lstStyle/>
            <a:p>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Who lives there?</a:t>
              </a:r>
            </a:p>
          </p:txBody>
        </p:sp>
        <p:pic>
          <p:nvPicPr>
            <p:cNvPr id="12" name="Picture 11" descr="A group of people sitting in front of a house&#10;&#10;Description automatically generated">
              <a:extLst>
                <a:ext uri="{FF2B5EF4-FFF2-40B4-BE49-F238E27FC236}">
                  <a16:creationId xmlns:a16="http://schemas.microsoft.com/office/drawing/2014/main" id="{E51C0819-ADFF-49B5-A4F2-0EFFFC0AABC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20784" t="29400" r="35361" b="21767"/>
            <a:stretch/>
          </p:blipFill>
          <p:spPr>
            <a:xfrm>
              <a:off x="210348" y="3156357"/>
              <a:ext cx="1081653" cy="1048003"/>
            </a:xfrm>
            <a:prstGeom prst="rect">
              <a:avLst/>
            </a:prstGeom>
          </p:spPr>
        </p:pic>
      </p:grpSp>
      <p:grpSp>
        <p:nvGrpSpPr>
          <p:cNvPr id="11" name="Group 10" descr="Who wants to shut it down? Why?&#10;Sepia-toned photograph of a building with large columns and people standing outside.">
            <a:extLst>
              <a:ext uri="{FF2B5EF4-FFF2-40B4-BE49-F238E27FC236}">
                <a16:creationId xmlns:a16="http://schemas.microsoft.com/office/drawing/2014/main" id="{E5FF0456-4F58-4126-9C0D-D6E532EA24A4}"/>
              </a:ext>
            </a:extLst>
          </p:cNvPr>
          <p:cNvGrpSpPr/>
          <p:nvPr/>
        </p:nvGrpSpPr>
        <p:grpSpPr>
          <a:xfrm>
            <a:off x="4688803" y="3129064"/>
            <a:ext cx="4255240" cy="1083452"/>
            <a:chOff x="4688803" y="3129064"/>
            <a:chExt cx="4255240" cy="1083452"/>
          </a:xfrm>
        </p:grpSpPr>
        <p:sp>
          <p:nvSpPr>
            <p:cNvPr id="40" name="TextBox 39">
              <a:extLst>
                <a:ext uri="{FF2B5EF4-FFF2-40B4-BE49-F238E27FC236}">
                  <a16:creationId xmlns:a16="http://schemas.microsoft.com/office/drawing/2014/main" id="{B27DD4A7-4680-4B48-B03F-4C4FB9EC9E90}"/>
                </a:ext>
              </a:extLst>
            </p:cNvPr>
            <p:cNvSpPr txBox="1"/>
            <p:nvPr/>
          </p:nvSpPr>
          <p:spPr>
            <a:xfrm>
              <a:off x="5916761" y="3416577"/>
              <a:ext cx="3027282" cy="646331"/>
            </a:xfrm>
            <a:prstGeom prst="rect">
              <a:avLst/>
            </a:prstGeom>
            <a:noFill/>
          </p:spPr>
          <p:txBody>
            <a:bodyPr wrap="square" rtlCol="0">
              <a:spAutoFit/>
            </a:bodyPr>
            <a:lstStyle/>
            <a:p>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Who wants to shut it down? Why?</a:t>
              </a:r>
            </a:p>
          </p:txBody>
        </p:sp>
        <p:pic>
          <p:nvPicPr>
            <p:cNvPr id="16" name="Picture 15" descr="A vintage photo of an old building&#10;&#10;Description automatically generated">
              <a:extLst>
                <a:ext uri="{FF2B5EF4-FFF2-40B4-BE49-F238E27FC236}">
                  <a16:creationId xmlns:a16="http://schemas.microsoft.com/office/drawing/2014/main" id="{04C3AA0F-5BCF-49E7-B489-87ADFBD265A4}"/>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21005" t="3961" r="16786" b="6920"/>
            <a:stretch/>
          </p:blipFill>
          <p:spPr>
            <a:xfrm>
              <a:off x="4688803" y="3129064"/>
              <a:ext cx="1081654" cy="1083452"/>
            </a:xfrm>
            <a:prstGeom prst="rect">
              <a:avLst/>
            </a:prstGeom>
          </p:spPr>
        </p:pic>
      </p:grpSp>
      <p:pic>
        <p:nvPicPr>
          <p:cNvPr id="23" name="Picture 22">
            <a:extLst>
              <a:ext uri="{FF2B5EF4-FFF2-40B4-BE49-F238E27FC236}">
                <a16:creationId xmlns:a16="http://schemas.microsoft.com/office/drawing/2014/main" id="{1400F475-AE06-43F5-B55D-83802764B776}"/>
              </a:ext>
              <a:ext uri="{C183D7F6-B498-43B3-948B-1728B52AA6E4}">
                <adec:decorative xmlns:adec="http://schemas.microsoft.com/office/drawing/2017/decorative" xmlns="" val="1"/>
              </a:ext>
            </a:extLst>
          </p:cNvPr>
          <p:cNvPicPr>
            <a:picLocks noChangeAspect="1"/>
          </p:cNvPicPr>
          <p:nvPr/>
        </p:nvPicPr>
        <p:blipFill>
          <a:blip r:embed="rId11" cstate="screen">
            <a:biLevel thresh="25000"/>
            <a:extLst>
              <a:ext uri="{28A0092B-C50C-407E-A947-70E740481C1C}">
                <a14:useLocalDpi xmlns:a14="http://schemas.microsoft.com/office/drawing/2010/main"/>
              </a:ext>
            </a:extLst>
          </a:blip>
          <a:stretch>
            <a:fillRect/>
          </a:stretch>
        </p:blipFill>
        <p:spPr>
          <a:xfrm>
            <a:off x="8783178" y="4791357"/>
            <a:ext cx="220826" cy="257631"/>
          </a:xfrm>
          <a:prstGeom prst="rect">
            <a:avLst/>
          </a:prstGeom>
        </p:spPr>
      </p:pic>
      <p:sp>
        <p:nvSpPr>
          <p:cNvPr id="24" name="TextBox 23">
            <a:extLst>
              <a:ext uri="{FF2B5EF4-FFF2-40B4-BE49-F238E27FC236}">
                <a16:creationId xmlns:a16="http://schemas.microsoft.com/office/drawing/2014/main" id="{8D4F0DC5-67FD-4815-8C2A-9FFD80546891}"/>
              </a:ext>
              <a:ext uri="{C183D7F6-B498-43B3-948B-1728B52AA6E4}">
                <adec:decorative xmlns:adec="http://schemas.microsoft.com/office/drawing/2017/decorative" xmlns="" val="1"/>
              </a:ext>
            </a:extLst>
          </p:cNvPr>
          <p:cNvSpPr txBox="1"/>
          <p:nvPr/>
        </p:nvSpPr>
        <p:spPr>
          <a:xfrm>
            <a:off x="5751576" y="4781672"/>
            <a:ext cx="3031602" cy="276999"/>
          </a:xfrm>
          <a:prstGeom prst="rect">
            <a:avLst/>
          </a:prstGeom>
          <a:noFill/>
        </p:spPr>
        <p:txBody>
          <a:bodyPr wrap="square" rtlCol="0">
            <a:spAutoFit/>
          </a:bodyPr>
          <a:lstStyle/>
          <a:p>
            <a:pPr algn="r"/>
            <a:r>
              <a:rPr lang="en-US" sz="600" b="1" spc="300" dirty="0">
                <a:solidFill>
                  <a:schemeClr val="bg1"/>
                </a:solidFill>
                <a:latin typeface="Arial" panose="020B0604020202020204" pitchFamily="34" charset="0"/>
                <a:ea typeface="Lato Heavy" panose="020F0502020204030203" pitchFamily="34" charset="0"/>
                <a:cs typeface="Arial" panose="020B0604020202020204" pitchFamily="34" charset="0"/>
              </a:rPr>
              <a:t>ARLINGTON NATIONAL CEMETERY </a:t>
            </a:r>
          </a:p>
          <a:p>
            <a:pPr algn="r"/>
            <a:r>
              <a:rPr lang="en-US" sz="600" spc="300" dirty="0">
                <a:solidFill>
                  <a:schemeClr val="bg1"/>
                </a:solidFill>
                <a:latin typeface="Arial" panose="020B0604020202020204" pitchFamily="34" charset="0"/>
                <a:ea typeface="Lato" panose="020F0502020204030203" pitchFamily="34" charset="0"/>
                <a:cs typeface="Arial" panose="020B0604020202020204" pitchFamily="34" charset="0"/>
              </a:rPr>
              <a:t>HISTORY EDUCATION SERIES</a:t>
            </a:r>
          </a:p>
        </p:txBody>
      </p:sp>
    </p:spTree>
    <p:custDataLst>
      <p:tags r:id="rId1"/>
    </p:custDataLst>
    <p:extLst>
      <p:ext uri="{BB962C8B-B14F-4D97-AF65-F5344CB8AC3E}">
        <p14:creationId xmlns:p14="http://schemas.microsoft.com/office/powerpoint/2010/main" val="108624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8E689A1A-E497-0B43-B932-B24E6177CC0F}"/>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lumMod val="65000"/>
                  </a:schemeClr>
                </a:solidFill>
                <a:latin typeface="Arial" panose="020B0604020202020204" pitchFamily="34" charset="0"/>
                <a:ea typeface="Lato" panose="020F0502020204030203" pitchFamily="34" charset="0"/>
                <a:cs typeface="Arial" panose="020B0604020202020204" pitchFamily="34" charset="0"/>
              </a:rPr>
              <a:t>HISTORY EDUCATION SERIES</a:t>
            </a:r>
          </a:p>
        </p:txBody>
      </p:sp>
      <p:sp>
        <p:nvSpPr>
          <p:cNvPr id="24" name="Rectangle 23">
            <a:extLst>
              <a:ext uri="{FF2B5EF4-FFF2-40B4-BE49-F238E27FC236}">
                <a16:creationId xmlns:a16="http://schemas.microsoft.com/office/drawing/2014/main" id="{A314CC35-053E-1645-83B8-E9EC80A53308}"/>
              </a:ext>
              <a:ext uri="{C183D7F6-B498-43B3-948B-1728B52AA6E4}">
                <adec:decorative xmlns:adec="http://schemas.microsoft.com/office/drawing/2017/decorative" xmlns="" val="1"/>
              </a:ext>
            </a:extLst>
          </p:cNvPr>
          <p:cNvSpPr/>
          <p:nvPr/>
        </p:nvSpPr>
        <p:spPr>
          <a:xfrm>
            <a:off x="0" y="0"/>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5" name="Title 24">
            <a:extLst>
              <a:ext uri="{FF2B5EF4-FFF2-40B4-BE49-F238E27FC236}">
                <a16:creationId xmlns:a16="http://schemas.microsoft.com/office/drawing/2014/main" id="{D0F42696-46C9-6047-A1E0-C00013FE3272}"/>
              </a:ext>
            </a:extLst>
          </p:cNvPr>
          <p:cNvSpPr txBox="1">
            <a:spLocks noGrp="1"/>
          </p:cNvSpPr>
          <p:nvPr>
            <p:ph type="title" idx="4294967295"/>
          </p:nvPr>
        </p:nvSpPr>
        <p:spPr>
          <a:xfrm>
            <a:off x="334076" y="263558"/>
            <a:ext cx="783131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YOUR MISSION TODAY</a:t>
            </a:r>
          </a:p>
        </p:txBody>
      </p:sp>
      <p:sp>
        <p:nvSpPr>
          <p:cNvPr id="6" name="TextBox 5">
            <a:extLst>
              <a:ext uri="{FF2B5EF4-FFF2-40B4-BE49-F238E27FC236}">
                <a16:creationId xmlns:a16="http://schemas.microsoft.com/office/drawing/2014/main" id="{7E14B725-D092-824E-9B89-7CE26B19EB0E}"/>
              </a:ext>
            </a:extLst>
          </p:cNvPr>
          <p:cNvSpPr txBox="1"/>
          <p:nvPr/>
        </p:nvSpPr>
        <p:spPr>
          <a:xfrm>
            <a:off x="4141952" y="1026700"/>
            <a:ext cx="4862052" cy="453137"/>
          </a:xfrm>
          <a:prstGeom prst="rect">
            <a:avLst/>
          </a:prstGeom>
          <a:noFill/>
        </p:spPr>
        <p:txBody>
          <a:bodyPr wrap="square" rtlCol="0">
            <a:spAutoFit/>
          </a:bodyPr>
          <a:lstStyle/>
          <a:p>
            <a:pPr>
              <a:lnSpc>
                <a:spcPct val="150000"/>
              </a:lnSpc>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Gather Information:</a:t>
            </a:r>
          </a:p>
        </p:txBody>
      </p:sp>
      <p:sp>
        <p:nvSpPr>
          <p:cNvPr id="9" name="TextBox 8">
            <a:extLst>
              <a:ext uri="{FF2B5EF4-FFF2-40B4-BE49-F238E27FC236}">
                <a16:creationId xmlns:a16="http://schemas.microsoft.com/office/drawing/2014/main" id="{A8F5AF32-BCCA-4AAA-9F1B-FD5539DC6312}"/>
              </a:ext>
            </a:extLst>
          </p:cNvPr>
          <p:cNvSpPr txBox="1"/>
          <p:nvPr/>
        </p:nvSpPr>
        <p:spPr>
          <a:xfrm>
            <a:off x="4141952" y="1437760"/>
            <a:ext cx="4862052" cy="1892826"/>
          </a:xfrm>
          <a:prstGeom prst="rect">
            <a:avLst/>
          </a:prstGeom>
          <a:noFill/>
        </p:spPr>
        <p:txBody>
          <a:bodyPr wrap="square" rtlCol="0">
            <a:spAutoFit/>
          </a:bodyPr>
          <a:lstStyle/>
          <a:p>
            <a:pPr marL="285750" indent="-182880">
              <a:lnSpc>
                <a:spcPct val="150000"/>
              </a:lnSpc>
              <a:buFont typeface="Arial" panose="020B0604020202020204" pitchFamily="34" charset="0"/>
              <a:buChar char="•"/>
            </a:pPr>
            <a:r>
              <a:rPr lang="en-US" dirty="0">
                <a:solidFill>
                  <a:srgbClr val="353C62"/>
                </a:solidFill>
                <a:latin typeface="Arial" panose="020B0604020202020204" pitchFamily="34" charset="0"/>
                <a:ea typeface="Lato" panose="020F0502020204030203" pitchFamily="34" charset="0"/>
                <a:cs typeface="Arial" panose="020B0604020202020204" pitchFamily="34" charset="0"/>
              </a:rPr>
              <a:t>Who lives in the Village?</a:t>
            </a:r>
          </a:p>
          <a:p>
            <a:pPr marL="285750" indent="-182880">
              <a:lnSpc>
                <a:spcPct val="150000"/>
              </a:lnSpc>
              <a:buFont typeface="Arial" panose="020B0604020202020204" pitchFamily="34" charset="0"/>
              <a:buChar char="•"/>
            </a:pPr>
            <a:r>
              <a:rPr lang="en-US" dirty="0">
                <a:solidFill>
                  <a:srgbClr val="353C62"/>
                </a:solidFill>
                <a:latin typeface="Arial" panose="020B0604020202020204" pitchFamily="34" charset="0"/>
                <a:ea typeface="Lato" panose="020F0502020204030203" pitchFamily="34" charset="0"/>
                <a:cs typeface="Arial" panose="020B0604020202020204" pitchFamily="34" charset="0"/>
              </a:rPr>
              <a:t>How long have they lived there?</a:t>
            </a:r>
          </a:p>
          <a:p>
            <a:pPr marL="285750" indent="-182880">
              <a:lnSpc>
                <a:spcPct val="150000"/>
              </a:lnSpc>
              <a:buFont typeface="Arial" panose="020B0604020202020204" pitchFamily="34" charset="0"/>
              <a:buChar char="•"/>
            </a:pPr>
            <a:r>
              <a:rPr lang="en-US" dirty="0">
                <a:solidFill>
                  <a:srgbClr val="353C62"/>
                </a:solidFill>
                <a:latin typeface="Arial" panose="020B0604020202020204" pitchFamily="34" charset="0"/>
                <a:ea typeface="Lato" panose="020F0502020204030203" pitchFamily="34" charset="0"/>
                <a:cs typeface="Arial" panose="020B0604020202020204" pitchFamily="34" charset="0"/>
              </a:rPr>
              <a:t>Who wants to close the Village?</a:t>
            </a:r>
          </a:p>
          <a:p>
            <a:pPr marL="285750" indent="-182880">
              <a:lnSpc>
                <a:spcPct val="150000"/>
              </a:lnSpc>
              <a:spcAft>
                <a:spcPts val="600"/>
              </a:spcAft>
              <a:buFont typeface="Arial" panose="020B0604020202020204" pitchFamily="34" charset="0"/>
              <a:buChar char="•"/>
            </a:pPr>
            <a:r>
              <a:rPr lang="en-US" dirty="0">
                <a:solidFill>
                  <a:srgbClr val="353C62"/>
                </a:solidFill>
                <a:latin typeface="Arial" panose="020B0604020202020204" pitchFamily="34" charset="0"/>
                <a:ea typeface="Lato" panose="020F0502020204030203" pitchFamily="34" charset="0"/>
                <a:cs typeface="Arial" panose="020B0604020202020204" pitchFamily="34" charset="0"/>
              </a:rPr>
              <a:t>Why do they think it should be closed?</a:t>
            </a:r>
          </a:p>
          <a:p>
            <a:pPr marL="285750" indent="-182880">
              <a:buFont typeface="Arial" panose="020B0604020202020204" pitchFamily="34" charset="0"/>
              <a:buChar char="•"/>
            </a:pPr>
            <a:r>
              <a:rPr lang="en-US" dirty="0">
                <a:solidFill>
                  <a:srgbClr val="353C62"/>
                </a:solidFill>
                <a:latin typeface="Arial" panose="020B0604020202020204" pitchFamily="34" charset="0"/>
                <a:ea typeface="Lato" panose="020F0502020204030203" pitchFamily="34" charset="0"/>
                <a:cs typeface="Arial" panose="020B0604020202020204" pitchFamily="34" charset="0"/>
              </a:rPr>
              <a:t>Why do some people think it should stay open?</a:t>
            </a:r>
          </a:p>
        </p:txBody>
      </p:sp>
      <p:sp>
        <p:nvSpPr>
          <p:cNvPr id="10" name="TextBox 9">
            <a:extLst>
              <a:ext uri="{FF2B5EF4-FFF2-40B4-BE49-F238E27FC236}">
                <a16:creationId xmlns:a16="http://schemas.microsoft.com/office/drawing/2014/main" id="{A1D9B16A-FF8B-4E81-8E35-ED9C276D2DFE}"/>
              </a:ext>
            </a:extLst>
          </p:cNvPr>
          <p:cNvSpPr txBox="1"/>
          <p:nvPr/>
        </p:nvSpPr>
        <p:spPr>
          <a:xfrm>
            <a:off x="4141952" y="3395848"/>
            <a:ext cx="3790282" cy="1000274"/>
          </a:xfrm>
          <a:prstGeom prst="rect">
            <a:avLst/>
          </a:prstGeom>
          <a:noFill/>
        </p:spPr>
        <p:txBody>
          <a:bodyPr wrap="square" rtlCol="0">
            <a:spAutoFit/>
          </a:bodyPr>
          <a:lstStyle/>
          <a:p>
            <a:pPr>
              <a:lnSpc>
                <a:spcPct val="150000"/>
              </a:lnSpc>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Form an opinion: </a:t>
            </a:r>
          </a:p>
          <a:p>
            <a:r>
              <a:rPr lang="en-US" dirty="0">
                <a:solidFill>
                  <a:srgbClr val="353C62"/>
                </a:solidFill>
                <a:latin typeface="Arial" panose="020B0604020202020204" pitchFamily="34" charset="0"/>
                <a:ea typeface="Lato" panose="020F0502020204030203" pitchFamily="34" charset="0"/>
                <a:cs typeface="Arial" panose="020B0604020202020204" pitchFamily="34" charset="0"/>
              </a:rPr>
              <a:t>As a concerned local citizen, what do you think should happen?</a:t>
            </a:r>
          </a:p>
        </p:txBody>
      </p:sp>
      <p:pic>
        <p:nvPicPr>
          <p:cNvPr id="2" name="Picture 1">
            <a:extLst>
              <a:ext uri="{FF2B5EF4-FFF2-40B4-BE49-F238E27FC236}">
                <a16:creationId xmlns:a16="http://schemas.microsoft.com/office/drawing/2014/main" id="{1FB13368-3CCD-F248-896A-C029F704DDEC}"/>
              </a:ext>
              <a:ext uri="{C183D7F6-B498-43B3-948B-1728B52AA6E4}">
                <adec:decorative xmlns:adec="http://schemas.microsoft.com/office/drawing/2017/decorative" xmlns=""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83178" y="4791357"/>
            <a:ext cx="220826" cy="257631"/>
          </a:xfrm>
          <a:prstGeom prst="rect">
            <a:avLst/>
          </a:prstGeom>
        </p:spPr>
      </p:pic>
      <p:pic>
        <p:nvPicPr>
          <p:cNvPr id="3" name="Picture 2">
            <a:extLst>
              <a:ext uri="{FF2B5EF4-FFF2-40B4-BE49-F238E27FC236}">
                <a16:creationId xmlns:a16="http://schemas.microsoft.com/office/drawing/2014/main" id="{D5AB018F-C42F-1346-9C35-BE654BA09836}"/>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99462" y="378912"/>
            <a:ext cx="246353" cy="230956"/>
          </a:xfrm>
          <a:prstGeom prst="rect">
            <a:avLst/>
          </a:prstGeom>
        </p:spPr>
      </p:pic>
      <p:pic>
        <p:nvPicPr>
          <p:cNvPr id="5" name="Picture 4" descr="Sepia-toned illustration of a village full of houses. There is a family in the foreground and various figures in the background. ">
            <a:extLst>
              <a:ext uri="{FF2B5EF4-FFF2-40B4-BE49-F238E27FC236}">
                <a16:creationId xmlns:a16="http://schemas.microsoft.com/office/drawing/2014/main" id="{7C791C2D-DD72-402D-B56B-5B610B83FDF8}"/>
              </a:ext>
            </a:extLst>
          </p:cNvPr>
          <p:cNvPicPr>
            <a:picLocks noChangeAspect="1"/>
          </p:cNvPicPr>
          <p:nvPr/>
        </p:nvPicPr>
        <p:blipFill rotWithShape="1">
          <a:blip r:embed="rId6">
            <a:extLst>
              <a:ext uri="{28A0092B-C50C-407E-A947-70E740481C1C}">
                <a14:useLocalDpi xmlns:a14="http://schemas.microsoft.com/office/drawing/2010/main"/>
              </a:ext>
            </a:extLst>
          </a:blip>
          <a:srcRect l="56430" t="7560" r="12523" b="5144"/>
          <a:stretch/>
        </p:blipFill>
        <p:spPr>
          <a:xfrm>
            <a:off x="334076" y="1193677"/>
            <a:ext cx="3629375" cy="3617496"/>
          </a:xfrm>
          <a:prstGeom prst="rect">
            <a:avLst/>
          </a:prstGeom>
        </p:spPr>
      </p:pic>
      <p:sp>
        <p:nvSpPr>
          <p:cNvPr id="13" name="TextBox 12">
            <a:extLst>
              <a:ext uri="{FF2B5EF4-FFF2-40B4-BE49-F238E27FC236}">
                <a16:creationId xmlns:a16="http://schemas.microsoft.com/office/drawing/2014/main" id="{1532855C-9DC6-4251-AB9C-9120635290D0}"/>
              </a:ext>
            </a:extLst>
          </p:cNvPr>
          <p:cNvSpPr txBox="1"/>
          <p:nvPr/>
        </p:nvSpPr>
        <p:spPr>
          <a:xfrm>
            <a:off x="297666" y="4421834"/>
            <a:ext cx="2268801" cy="400110"/>
          </a:xfrm>
          <a:prstGeom prst="rect">
            <a:avLst/>
          </a:prstGeom>
          <a:noFill/>
        </p:spPr>
        <p:txBody>
          <a:bodyPr wrap="square" rtlCol="0">
            <a:spAutoFit/>
          </a:bodyPr>
          <a:lstStyle/>
          <a:p>
            <a:r>
              <a:rPr lang="en-US" sz="1000" i="1" dirty="0">
                <a:solidFill>
                  <a:schemeClr val="bg1"/>
                </a:solidFill>
                <a:latin typeface="Arial" panose="020B0604020202020204" pitchFamily="34" charset="0"/>
                <a:cs typeface="Arial" panose="020B0604020202020204" pitchFamily="34" charset="0"/>
              </a:rPr>
              <a:t>1864 drawing of Freedman’s Village. (LOC/</a:t>
            </a:r>
            <a:r>
              <a:rPr lang="en-US" sz="1000" i="1" dirty="0" err="1">
                <a:solidFill>
                  <a:schemeClr val="bg1"/>
                </a:solidFill>
                <a:latin typeface="Arial" panose="020B0604020202020204" pitchFamily="34" charset="0"/>
                <a:cs typeface="Arial" panose="020B0604020202020204" pitchFamily="34" charset="0"/>
              </a:rPr>
              <a:t>Afred</a:t>
            </a:r>
            <a:r>
              <a:rPr lang="en-US" sz="1000" i="1" dirty="0">
                <a:solidFill>
                  <a:schemeClr val="bg1"/>
                </a:solidFill>
                <a:latin typeface="Arial" panose="020B0604020202020204" pitchFamily="34" charset="0"/>
                <a:cs typeface="Arial" panose="020B0604020202020204" pitchFamily="34" charset="0"/>
              </a:rPr>
              <a:t> R. </a:t>
            </a:r>
            <a:r>
              <a:rPr lang="en-US" sz="1000" i="1" dirty="0" err="1">
                <a:solidFill>
                  <a:schemeClr val="bg1"/>
                </a:solidFill>
                <a:latin typeface="Arial" panose="020B0604020202020204" pitchFamily="34" charset="0"/>
                <a:cs typeface="Arial" panose="020B0604020202020204" pitchFamily="34" charset="0"/>
              </a:rPr>
              <a:t>Waud</a:t>
            </a:r>
            <a:r>
              <a:rPr lang="en-US" sz="1000" i="1" dirty="0">
                <a:solidFill>
                  <a:schemeClr val="bg1"/>
                </a:solidFill>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355102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build="p"/>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46449BA-AF5D-8440-B363-C170D0E50261}"/>
              </a:ext>
              <a:ext uri="{C183D7F6-B498-43B3-948B-1728B52AA6E4}">
                <adec:decorative xmlns:adec="http://schemas.microsoft.com/office/drawing/2017/decorative" xmlns="" val="1"/>
              </a:ext>
            </a:extLst>
          </p:cNvPr>
          <p:cNvSpPr/>
          <p:nvPr/>
        </p:nvSpPr>
        <p:spPr>
          <a:xfrm>
            <a:off x="0" y="0"/>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7" name="Title 16">
            <a:extLst>
              <a:ext uri="{FF2B5EF4-FFF2-40B4-BE49-F238E27FC236}">
                <a16:creationId xmlns:a16="http://schemas.microsoft.com/office/drawing/2014/main" id="{73B623F5-CAFA-1C4E-8936-EFA7D32CB3DB}"/>
              </a:ext>
            </a:extLst>
          </p:cNvPr>
          <p:cNvSpPr txBox="1">
            <a:spLocks noGrp="1"/>
          </p:cNvSpPr>
          <p:nvPr>
            <p:ph type="title" idx="4294967295"/>
          </p:nvPr>
        </p:nvSpPr>
        <p:spPr>
          <a:xfrm>
            <a:off x="334076" y="263558"/>
            <a:ext cx="783131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EXPERT GROUPS</a:t>
            </a:r>
          </a:p>
        </p:txBody>
      </p:sp>
      <p:pic>
        <p:nvPicPr>
          <p:cNvPr id="18" name="Picture 17">
            <a:extLst>
              <a:ext uri="{FF2B5EF4-FFF2-40B4-BE49-F238E27FC236}">
                <a16:creationId xmlns:a16="http://schemas.microsoft.com/office/drawing/2014/main" id="{41031985-B5A5-1D4D-BA5F-1ABCEB63A27B}"/>
              </a:ext>
              <a:ext uri="{C183D7F6-B498-43B3-948B-1728B52AA6E4}">
                <adec:decorative xmlns:adec="http://schemas.microsoft.com/office/drawing/2017/decorative" xmlns=""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9462" y="378912"/>
            <a:ext cx="246353" cy="230956"/>
          </a:xfrm>
          <a:prstGeom prst="rect">
            <a:avLst/>
          </a:prstGeom>
        </p:spPr>
      </p:pic>
      <p:sp>
        <p:nvSpPr>
          <p:cNvPr id="37" name="TextBox 36">
            <a:extLst>
              <a:ext uri="{FF2B5EF4-FFF2-40B4-BE49-F238E27FC236}">
                <a16:creationId xmlns:a16="http://schemas.microsoft.com/office/drawing/2014/main" id="{56F8EB5F-AD1A-A246-A735-DEB9CE6C56F2}"/>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lumMod val="65000"/>
                  </a:schemeClr>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38" name="Picture 37">
            <a:extLst>
              <a:ext uri="{FF2B5EF4-FFF2-40B4-BE49-F238E27FC236}">
                <a16:creationId xmlns:a16="http://schemas.microsoft.com/office/drawing/2014/main" id="{2B267BCC-A9F7-784A-ABF0-406CF56BF317}"/>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83178" y="4791357"/>
            <a:ext cx="220826" cy="257631"/>
          </a:xfrm>
          <a:prstGeom prst="rect">
            <a:avLst/>
          </a:prstGeom>
        </p:spPr>
      </p:pic>
      <p:sp>
        <p:nvSpPr>
          <p:cNvPr id="23" name="TextBox 22">
            <a:extLst>
              <a:ext uri="{FF2B5EF4-FFF2-40B4-BE49-F238E27FC236}">
                <a16:creationId xmlns:a16="http://schemas.microsoft.com/office/drawing/2014/main" id="{CF4C7267-3558-4267-8C15-EFAD1F1C73FD}"/>
              </a:ext>
            </a:extLst>
          </p:cNvPr>
          <p:cNvSpPr txBox="1"/>
          <p:nvPr/>
        </p:nvSpPr>
        <p:spPr>
          <a:xfrm>
            <a:off x="334076" y="1069577"/>
            <a:ext cx="6987872" cy="461665"/>
          </a:xfrm>
          <a:prstGeom prst="rect">
            <a:avLst/>
          </a:prstGeom>
          <a:noFill/>
        </p:spPr>
        <p:txBody>
          <a:bodyPr wrap="square" rtlCol="0">
            <a:spAutoFit/>
          </a:bodyPr>
          <a:lstStyle/>
          <a:p>
            <a:r>
              <a:rPr lang="en-US" sz="2400" dirty="0">
                <a:solidFill>
                  <a:srgbClr val="353C62"/>
                </a:solidFill>
                <a:latin typeface="Arial" panose="020B0604020202020204" pitchFamily="34" charset="0"/>
                <a:ea typeface="Lato" panose="020F0502020204030203" pitchFamily="34" charset="0"/>
                <a:cs typeface="Arial" panose="020B0604020202020204" pitchFamily="34" charset="0"/>
              </a:rPr>
              <a:t>What are the writers’ opinions and arguments?</a:t>
            </a:r>
          </a:p>
        </p:txBody>
      </p:sp>
      <p:grpSp>
        <p:nvGrpSpPr>
          <p:cNvPr id="2" name="Group 1" descr="1: Resident Experts: Read Villagers to Government. &#10;A black and white photograph of African American adults and children standing in a long line reading books in front their barracks – a long two-story, wooden clapboard building.">
            <a:extLst>
              <a:ext uri="{FF2B5EF4-FFF2-40B4-BE49-F238E27FC236}">
                <a16:creationId xmlns:a16="http://schemas.microsoft.com/office/drawing/2014/main" id="{4AA537AE-9D6F-4B64-804F-1E348DC36756}"/>
              </a:ext>
            </a:extLst>
          </p:cNvPr>
          <p:cNvGrpSpPr/>
          <p:nvPr/>
        </p:nvGrpSpPr>
        <p:grpSpPr>
          <a:xfrm>
            <a:off x="351371" y="1670700"/>
            <a:ext cx="4230252" cy="1088718"/>
            <a:chOff x="351371" y="1670700"/>
            <a:chExt cx="4230252" cy="1088718"/>
          </a:xfrm>
        </p:grpSpPr>
        <p:sp>
          <p:nvSpPr>
            <p:cNvPr id="29" name="TextBox 28">
              <a:extLst>
                <a:ext uri="{FF2B5EF4-FFF2-40B4-BE49-F238E27FC236}">
                  <a16:creationId xmlns:a16="http://schemas.microsoft.com/office/drawing/2014/main" id="{C271FD06-A35B-A84A-8AD4-649D1AB99467}"/>
                </a:ext>
              </a:extLst>
            </p:cNvPr>
            <p:cNvSpPr txBox="1"/>
            <p:nvPr/>
          </p:nvSpPr>
          <p:spPr>
            <a:xfrm>
              <a:off x="1554480" y="1919318"/>
              <a:ext cx="3027143" cy="584775"/>
            </a:xfrm>
            <a:prstGeom prst="rect">
              <a:avLst/>
            </a:prstGeom>
            <a:noFill/>
          </p:spPr>
          <p:txBody>
            <a:bodyPr wrap="square" rtlCol="0">
              <a:spAutoFit/>
            </a:bodyPr>
            <a:lstStyle/>
            <a:p>
              <a:r>
                <a:rPr lang="en-US" b="1" dirty="0">
                  <a:solidFill>
                    <a:srgbClr val="353C62"/>
                  </a:solidFill>
                  <a:latin typeface="Arial" panose="020B0604020202020204" pitchFamily="34" charset="0"/>
                  <a:ea typeface="Lato" panose="020F0502020204030203" pitchFamily="34" charset="0"/>
                  <a:cs typeface="Arial" panose="020B0604020202020204" pitchFamily="34" charset="0"/>
                </a:rPr>
                <a:t>1: Resident Experts: </a:t>
              </a:r>
            </a:p>
            <a:p>
              <a:pPr marL="285750" indent="-182880">
                <a:buFont typeface="Arial" panose="020B0604020202020204" pitchFamily="34" charset="0"/>
                <a:buChar char="•"/>
              </a:pPr>
              <a:r>
                <a:rPr lang="en-US" dirty="0">
                  <a:solidFill>
                    <a:srgbClr val="353C62"/>
                  </a:solidFill>
                  <a:latin typeface="Arial" panose="020B0604020202020204" pitchFamily="34" charset="0"/>
                  <a:ea typeface="Lato" panose="020F0502020204030203" pitchFamily="34" charset="0"/>
                  <a:cs typeface="Arial" panose="020B0604020202020204" pitchFamily="34" charset="0"/>
                </a:rPr>
                <a:t>Read Villagers to Gov’t</a:t>
              </a:r>
            </a:p>
          </p:txBody>
        </p:sp>
        <p:pic>
          <p:nvPicPr>
            <p:cNvPr id="5" name="Picture 4" descr="A group of people standing in front of a crowd&#10;&#10;Description automatically generated">
              <a:extLst>
                <a:ext uri="{FF2B5EF4-FFF2-40B4-BE49-F238E27FC236}">
                  <a16:creationId xmlns:a16="http://schemas.microsoft.com/office/drawing/2014/main" id="{8CA81A67-96B3-42DC-A363-5EE35FA3956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49998" t="32441" r="13132" b="19519"/>
            <a:stretch/>
          </p:blipFill>
          <p:spPr>
            <a:xfrm>
              <a:off x="351371" y="1670700"/>
              <a:ext cx="1096997" cy="1088718"/>
            </a:xfrm>
            <a:prstGeom prst="rect">
              <a:avLst/>
            </a:prstGeom>
          </p:spPr>
        </p:pic>
      </p:grpSp>
      <p:grpSp>
        <p:nvGrpSpPr>
          <p:cNvPr id="9" name="Group 8" descr="2: Government Experts: Read Correspondence between Cemetery, Army, and Government. &#10;Black and white photograph of William C. Endicott.">
            <a:extLst>
              <a:ext uri="{FF2B5EF4-FFF2-40B4-BE49-F238E27FC236}">
                <a16:creationId xmlns:a16="http://schemas.microsoft.com/office/drawing/2014/main" id="{B40FACFB-ED99-4E0E-B065-526E8C8E833A}"/>
              </a:ext>
            </a:extLst>
          </p:cNvPr>
          <p:cNvGrpSpPr/>
          <p:nvPr/>
        </p:nvGrpSpPr>
        <p:grpSpPr>
          <a:xfrm>
            <a:off x="4529941" y="1673352"/>
            <a:ext cx="4577119" cy="1104003"/>
            <a:chOff x="4529941" y="1673352"/>
            <a:chExt cx="4577119" cy="1104003"/>
          </a:xfrm>
        </p:grpSpPr>
        <p:sp>
          <p:nvSpPr>
            <p:cNvPr id="31" name="TextBox 30">
              <a:extLst>
                <a:ext uri="{FF2B5EF4-FFF2-40B4-BE49-F238E27FC236}">
                  <a16:creationId xmlns:a16="http://schemas.microsoft.com/office/drawing/2014/main" id="{B7E40D9B-CDF3-6448-BBA7-21D9D1A9C416}"/>
                </a:ext>
              </a:extLst>
            </p:cNvPr>
            <p:cNvSpPr txBox="1"/>
            <p:nvPr/>
          </p:nvSpPr>
          <p:spPr>
            <a:xfrm>
              <a:off x="5806440" y="1802268"/>
              <a:ext cx="3300620" cy="830997"/>
            </a:xfrm>
            <a:prstGeom prst="rect">
              <a:avLst/>
            </a:prstGeom>
            <a:noFill/>
          </p:spPr>
          <p:txBody>
            <a:bodyPr wrap="square" rtlCol="0">
              <a:spAutoFit/>
            </a:bodyPr>
            <a:lstStyle/>
            <a:p>
              <a:r>
                <a:rPr lang="en-US" b="1" dirty="0">
                  <a:solidFill>
                    <a:srgbClr val="353C62"/>
                  </a:solidFill>
                  <a:latin typeface="Arial" panose="020B0604020202020204" pitchFamily="34" charset="0"/>
                  <a:ea typeface="Lato" panose="020F0502020204030203" pitchFamily="34" charset="0"/>
                  <a:cs typeface="Arial" panose="020B0604020202020204" pitchFamily="34" charset="0"/>
                </a:rPr>
                <a:t>2: Government Experts:</a:t>
              </a:r>
            </a:p>
            <a:p>
              <a:pPr marL="285750" indent="-182880">
                <a:buFont typeface="Arial" panose="020B0604020202020204" pitchFamily="34" charset="0"/>
                <a:buChar char="•"/>
              </a:pPr>
              <a:r>
                <a:rPr lang="en-US" dirty="0">
                  <a:solidFill>
                    <a:srgbClr val="353C62"/>
                  </a:solidFill>
                  <a:latin typeface="Arial" panose="020B0604020202020204" pitchFamily="34" charset="0"/>
                  <a:ea typeface="Lato" panose="020F0502020204030203" pitchFamily="34" charset="0"/>
                  <a:cs typeface="Arial" panose="020B0604020202020204" pitchFamily="34" charset="0"/>
                </a:rPr>
                <a:t>Read correspondence between Cemetery, Army, and Gov’t</a:t>
              </a:r>
            </a:p>
          </p:txBody>
        </p:sp>
        <p:pic>
          <p:nvPicPr>
            <p:cNvPr id="7" name="Picture 6" descr="A black and white photo of a person&#10;&#10;Description automatically generated">
              <a:extLst>
                <a:ext uri="{FF2B5EF4-FFF2-40B4-BE49-F238E27FC236}">
                  <a16:creationId xmlns:a16="http://schemas.microsoft.com/office/drawing/2014/main" id="{022846FA-DE0C-44D4-BB6B-8E3A1E3C9C7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4048" t="8703" r="22268" b="40428"/>
            <a:stretch/>
          </p:blipFill>
          <p:spPr>
            <a:xfrm>
              <a:off x="4529941" y="1673352"/>
              <a:ext cx="1097280" cy="1104003"/>
            </a:xfrm>
            <a:prstGeom prst="rect">
              <a:avLst/>
            </a:prstGeom>
          </p:spPr>
        </p:pic>
      </p:grpSp>
      <p:grpSp>
        <p:nvGrpSpPr>
          <p:cNvPr id="4" name="Group 3" descr="3: Public Opinion A: Read Newspaper Article #1. Sepia-toned photograph of a newspaper page.">
            <a:extLst>
              <a:ext uri="{FF2B5EF4-FFF2-40B4-BE49-F238E27FC236}">
                <a16:creationId xmlns:a16="http://schemas.microsoft.com/office/drawing/2014/main" id="{9D62E706-F7C5-4F5E-8CF0-D083C9C5A816}"/>
              </a:ext>
            </a:extLst>
          </p:cNvPr>
          <p:cNvGrpSpPr/>
          <p:nvPr/>
        </p:nvGrpSpPr>
        <p:grpSpPr>
          <a:xfrm>
            <a:off x="351088" y="2759418"/>
            <a:ext cx="4178852" cy="1023503"/>
            <a:chOff x="351088" y="2759418"/>
            <a:chExt cx="4178852" cy="1023503"/>
          </a:xfrm>
        </p:grpSpPr>
        <p:sp>
          <p:nvSpPr>
            <p:cNvPr id="30" name="TextBox 29">
              <a:extLst>
                <a:ext uri="{FF2B5EF4-FFF2-40B4-BE49-F238E27FC236}">
                  <a16:creationId xmlns:a16="http://schemas.microsoft.com/office/drawing/2014/main" id="{BB93B4A5-626A-1B48-ABC2-5CC79EBDD7A4}"/>
                </a:ext>
              </a:extLst>
            </p:cNvPr>
            <p:cNvSpPr txBox="1"/>
            <p:nvPr/>
          </p:nvSpPr>
          <p:spPr>
            <a:xfrm>
              <a:off x="1554479" y="2978781"/>
              <a:ext cx="2975461" cy="584775"/>
            </a:xfrm>
            <a:prstGeom prst="rect">
              <a:avLst/>
            </a:prstGeom>
            <a:noFill/>
          </p:spPr>
          <p:txBody>
            <a:bodyPr wrap="square" rtlCol="0">
              <a:spAutoFit/>
            </a:bodyPr>
            <a:lstStyle/>
            <a:p>
              <a:r>
                <a:rPr lang="en-US" b="1" dirty="0">
                  <a:solidFill>
                    <a:srgbClr val="353C62"/>
                  </a:solidFill>
                  <a:latin typeface="Arial" panose="020B0604020202020204" pitchFamily="34" charset="0"/>
                  <a:ea typeface="Lato" panose="020F0502020204030203" pitchFamily="34" charset="0"/>
                  <a:cs typeface="Arial" panose="020B0604020202020204" pitchFamily="34" charset="0"/>
                </a:rPr>
                <a:t>3: Public Opinion:</a:t>
              </a:r>
            </a:p>
            <a:p>
              <a:pPr marL="285750" indent="-182880">
                <a:buFont typeface="Arial" panose="020B0604020202020204" pitchFamily="34" charset="0"/>
                <a:buChar char="•"/>
              </a:pPr>
              <a:r>
                <a:rPr lang="en-US" dirty="0">
                  <a:solidFill>
                    <a:srgbClr val="353C62"/>
                  </a:solidFill>
                  <a:latin typeface="Arial" panose="020B0604020202020204" pitchFamily="34" charset="0"/>
                  <a:ea typeface="Lato" panose="020F0502020204030203" pitchFamily="34" charset="0"/>
                  <a:cs typeface="Arial" panose="020B0604020202020204" pitchFamily="34" charset="0"/>
                </a:rPr>
                <a:t>Read Newspaper Article #1</a:t>
              </a:r>
            </a:p>
          </p:txBody>
        </p:sp>
        <p:pic>
          <p:nvPicPr>
            <p:cNvPr id="8" name="Picture 7">
              <a:extLst>
                <a:ext uri="{FF2B5EF4-FFF2-40B4-BE49-F238E27FC236}">
                  <a16:creationId xmlns:a16="http://schemas.microsoft.com/office/drawing/2014/main" id="{0704E4FF-BA0C-4BC4-BB0F-5E503B6681A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3602" r="16267" b="7089"/>
            <a:stretch/>
          </p:blipFill>
          <p:spPr>
            <a:xfrm>
              <a:off x="351088" y="2759418"/>
              <a:ext cx="1097280" cy="1023503"/>
            </a:xfrm>
            <a:prstGeom prst="rect">
              <a:avLst/>
            </a:prstGeom>
          </p:spPr>
        </p:pic>
      </p:grpSp>
      <p:grpSp>
        <p:nvGrpSpPr>
          <p:cNvPr id="12" name="Group 11" descr="4: Village History A: Read Newspaper Article #2. &#10;Black and white photograph of a road and trees with a river in the distance. ">
            <a:extLst>
              <a:ext uri="{FF2B5EF4-FFF2-40B4-BE49-F238E27FC236}">
                <a16:creationId xmlns:a16="http://schemas.microsoft.com/office/drawing/2014/main" id="{FAE35986-13DC-4EC5-872C-619D0BED1808}"/>
              </a:ext>
            </a:extLst>
          </p:cNvPr>
          <p:cNvGrpSpPr/>
          <p:nvPr/>
        </p:nvGrpSpPr>
        <p:grpSpPr>
          <a:xfrm>
            <a:off x="4529941" y="2718139"/>
            <a:ext cx="4469238" cy="1083919"/>
            <a:chOff x="4529941" y="2718139"/>
            <a:chExt cx="4469238" cy="1083919"/>
          </a:xfrm>
        </p:grpSpPr>
        <p:sp>
          <p:nvSpPr>
            <p:cNvPr id="32" name="TextBox 31">
              <a:extLst>
                <a:ext uri="{FF2B5EF4-FFF2-40B4-BE49-F238E27FC236}">
                  <a16:creationId xmlns:a16="http://schemas.microsoft.com/office/drawing/2014/main" id="{1F9040B5-5E4C-044D-8062-A7C38D90D4FC}"/>
                </a:ext>
              </a:extLst>
            </p:cNvPr>
            <p:cNvSpPr txBox="1"/>
            <p:nvPr/>
          </p:nvSpPr>
          <p:spPr>
            <a:xfrm>
              <a:off x="5803006" y="2978781"/>
              <a:ext cx="3196173" cy="584775"/>
            </a:xfrm>
            <a:prstGeom prst="rect">
              <a:avLst/>
            </a:prstGeom>
            <a:noFill/>
          </p:spPr>
          <p:txBody>
            <a:bodyPr wrap="square" rtlCol="0">
              <a:spAutoFit/>
            </a:bodyPr>
            <a:lstStyle/>
            <a:p>
              <a:r>
                <a:rPr lang="en-US" b="1" dirty="0">
                  <a:solidFill>
                    <a:srgbClr val="353C62"/>
                  </a:solidFill>
                  <a:latin typeface="Arial" panose="020B0604020202020204" pitchFamily="34" charset="0"/>
                  <a:ea typeface="Lato" panose="020F0502020204030203" pitchFamily="34" charset="0"/>
                  <a:cs typeface="Arial" panose="020B0604020202020204" pitchFamily="34" charset="0"/>
                </a:rPr>
                <a:t>4: Village History:</a:t>
              </a:r>
            </a:p>
            <a:p>
              <a:pPr marL="285750" indent="-182880">
                <a:buFont typeface="Arial" panose="020B0604020202020204" pitchFamily="34" charset="0"/>
                <a:buChar char="•"/>
              </a:pPr>
              <a:r>
                <a:rPr lang="en-US" dirty="0">
                  <a:solidFill>
                    <a:srgbClr val="353C62"/>
                  </a:solidFill>
                  <a:latin typeface="Arial" panose="020B0604020202020204" pitchFamily="34" charset="0"/>
                  <a:ea typeface="Lato" panose="020F0502020204030203" pitchFamily="34" charset="0"/>
                  <a:cs typeface="Arial" panose="020B0604020202020204" pitchFamily="34" charset="0"/>
                </a:rPr>
                <a:t>Read Newspaper Article #2</a:t>
              </a:r>
              <a:endParaRPr lang="en-US" i="1" dirty="0">
                <a:solidFill>
                  <a:srgbClr val="353C62"/>
                </a:solidFill>
                <a:latin typeface="Arial" panose="020B0604020202020204" pitchFamily="34" charset="0"/>
                <a:ea typeface="Lato" panose="020F0502020204030203" pitchFamily="34" charset="0"/>
                <a:cs typeface="Arial" panose="020B0604020202020204" pitchFamily="34" charset="0"/>
              </a:endParaRPr>
            </a:p>
          </p:txBody>
        </p:sp>
        <p:pic>
          <p:nvPicPr>
            <p:cNvPr id="13" name="Picture 12" descr="A black and white photo of a tree&#10;&#10;Description automatically generated">
              <a:extLst>
                <a:ext uri="{FF2B5EF4-FFF2-40B4-BE49-F238E27FC236}">
                  <a16:creationId xmlns:a16="http://schemas.microsoft.com/office/drawing/2014/main" id="{86E05D6C-F94D-47B2-A908-F9B5D05CB98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23926" t="7528" r="5873" b="5129"/>
            <a:stretch/>
          </p:blipFill>
          <p:spPr>
            <a:xfrm>
              <a:off x="4529941" y="2718139"/>
              <a:ext cx="1097280" cy="1083919"/>
            </a:xfrm>
            <a:prstGeom prst="rect">
              <a:avLst/>
            </a:prstGeom>
          </p:spPr>
        </p:pic>
      </p:grpSp>
      <p:grpSp>
        <p:nvGrpSpPr>
          <p:cNvPr id="14" name="Group 13" descr="5: Village History B: Read Village Fast Facts and examine images. &#10;A sepia-toned illustration of houses with trees in the background and people working in the foreground.">
            <a:extLst>
              <a:ext uri="{FF2B5EF4-FFF2-40B4-BE49-F238E27FC236}">
                <a16:creationId xmlns:a16="http://schemas.microsoft.com/office/drawing/2014/main" id="{5DA402D4-EE89-4D41-B4FA-DFF6A8A4C426}"/>
              </a:ext>
            </a:extLst>
          </p:cNvPr>
          <p:cNvGrpSpPr/>
          <p:nvPr/>
        </p:nvGrpSpPr>
        <p:grpSpPr>
          <a:xfrm>
            <a:off x="351088" y="3770889"/>
            <a:ext cx="4399565" cy="1011713"/>
            <a:chOff x="4529941" y="3732049"/>
            <a:chExt cx="4399565" cy="1011713"/>
          </a:xfrm>
        </p:grpSpPr>
        <p:sp>
          <p:nvSpPr>
            <p:cNvPr id="25" name="TextBox 24">
              <a:extLst>
                <a:ext uri="{FF2B5EF4-FFF2-40B4-BE49-F238E27FC236}">
                  <a16:creationId xmlns:a16="http://schemas.microsoft.com/office/drawing/2014/main" id="{3E57E7FC-328B-4050-BEAC-C8FBE63C60D5}"/>
                </a:ext>
              </a:extLst>
            </p:cNvPr>
            <p:cNvSpPr txBox="1"/>
            <p:nvPr/>
          </p:nvSpPr>
          <p:spPr>
            <a:xfrm>
              <a:off x="5733333" y="3852495"/>
              <a:ext cx="3196173" cy="830997"/>
            </a:xfrm>
            <a:prstGeom prst="rect">
              <a:avLst/>
            </a:prstGeom>
            <a:noFill/>
          </p:spPr>
          <p:txBody>
            <a:bodyPr wrap="square" rtlCol="0">
              <a:spAutoFit/>
            </a:bodyPr>
            <a:lstStyle/>
            <a:p>
              <a:r>
                <a:rPr lang="en-US" b="1" dirty="0">
                  <a:solidFill>
                    <a:srgbClr val="353C62"/>
                  </a:solidFill>
                  <a:latin typeface="Arial" panose="020B0604020202020204" pitchFamily="34" charset="0"/>
                  <a:ea typeface="Lato" panose="020F0502020204030203" pitchFamily="34" charset="0"/>
                  <a:cs typeface="Arial" panose="020B0604020202020204" pitchFamily="34" charset="0"/>
                </a:rPr>
                <a:t>5: Village Facts:</a:t>
              </a:r>
            </a:p>
            <a:p>
              <a:pPr marL="285750" indent="-182880">
                <a:buFont typeface="Arial" panose="020B0604020202020204" pitchFamily="34" charset="0"/>
                <a:buChar char="•"/>
              </a:pPr>
              <a:r>
                <a:rPr lang="en-US" dirty="0">
                  <a:solidFill>
                    <a:srgbClr val="353C62"/>
                  </a:solidFill>
                  <a:latin typeface="Arial" panose="020B0604020202020204" pitchFamily="34" charset="0"/>
                  <a:ea typeface="Lato" panose="020F0502020204030203" pitchFamily="34" charset="0"/>
                  <a:cs typeface="Arial" panose="020B0604020202020204" pitchFamily="34" charset="0"/>
                </a:rPr>
                <a:t>Read Village Fast Facts and examine images</a:t>
              </a:r>
              <a:endParaRPr lang="en-US" i="1" dirty="0">
                <a:solidFill>
                  <a:srgbClr val="353C62"/>
                </a:solidFill>
                <a:latin typeface="Arial" panose="020B0604020202020204" pitchFamily="34" charset="0"/>
                <a:ea typeface="Lato" panose="020F0502020204030203" pitchFamily="34" charset="0"/>
                <a:cs typeface="Arial" panose="020B0604020202020204" pitchFamily="34" charset="0"/>
              </a:endParaRPr>
            </a:p>
          </p:txBody>
        </p:sp>
        <p:pic>
          <p:nvPicPr>
            <p:cNvPr id="3" name="Picture 2" descr="A picture containing grass, building, vehicle, field&#10;&#10;Description automatically generated">
              <a:extLst>
                <a:ext uri="{FF2B5EF4-FFF2-40B4-BE49-F238E27FC236}">
                  <a16:creationId xmlns:a16="http://schemas.microsoft.com/office/drawing/2014/main" id="{A9BD6EF3-97CD-4EEC-AFC3-E685D3B879AF}"/>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10407" t="12100" r="66830" b="28692"/>
            <a:stretch/>
          </p:blipFill>
          <p:spPr>
            <a:xfrm>
              <a:off x="4529941" y="3732049"/>
              <a:ext cx="1097280" cy="1011713"/>
            </a:xfrm>
            <a:prstGeom prst="rect">
              <a:avLst/>
            </a:prstGeom>
          </p:spPr>
        </p:pic>
      </p:grpSp>
    </p:spTree>
    <p:custDataLst>
      <p:tags r:id="rId1"/>
    </p:custDataLst>
    <p:extLst>
      <p:ext uri="{BB962C8B-B14F-4D97-AF65-F5344CB8AC3E}">
        <p14:creationId xmlns:p14="http://schemas.microsoft.com/office/powerpoint/2010/main" val="315720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ABA2DE-CDE3-9A4A-863A-5A78CDCDBC49}"/>
              </a:ext>
              <a:ext uri="{C183D7F6-B498-43B3-948B-1728B52AA6E4}">
                <adec:decorative xmlns:adec="http://schemas.microsoft.com/office/drawing/2017/decorative" xmlns="" val="1"/>
              </a:ext>
            </a:extLst>
          </p:cNvPr>
          <p:cNvSpPr/>
          <p:nvPr/>
        </p:nvSpPr>
        <p:spPr>
          <a:xfrm>
            <a:off x="0" y="0"/>
            <a:ext cx="4572001" cy="5138738"/>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5" name="Picture 14">
            <a:extLst>
              <a:ext uri="{FF2B5EF4-FFF2-40B4-BE49-F238E27FC236}">
                <a16:creationId xmlns:a16="http://schemas.microsoft.com/office/drawing/2014/main" id="{853F1066-B20B-E54B-929C-116360BA05A2}"/>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352153" y="693505"/>
            <a:ext cx="254000" cy="228600"/>
          </a:xfrm>
          <a:prstGeom prst="rect">
            <a:avLst/>
          </a:prstGeom>
        </p:spPr>
      </p:pic>
      <p:sp>
        <p:nvSpPr>
          <p:cNvPr id="24" name="TextBox 23">
            <a:extLst>
              <a:ext uri="{FF2B5EF4-FFF2-40B4-BE49-F238E27FC236}">
                <a16:creationId xmlns:a16="http://schemas.microsoft.com/office/drawing/2014/main" id="{76ED85A7-D8CC-401E-AEAC-E9FB3AE4E4D2}"/>
              </a:ext>
            </a:extLst>
          </p:cNvPr>
          <p:cNvSpPr txBox="1"/>
          <p:nvPr/>
        </p:nvSpPr>
        <p:spPr>
          <a:xfrm>
            <a:off x="2782409" y="1463134"/>
            <a:ext cx="3549443" cy="413062"/>
          </a:xfrm>
          <a:prstGeom prst="rect">
            <a:avLst/>
          </a:prstGeom>
          <a:noFill/>
        </p:spPr>
        <p:txBody>
          <a:bodyPr wrap="square" rtlCol="0">
            <a:spAutoFit/>
          </a:bodyPr>
          <a:lstStyle/>
          <a:p>
            <a:pPr algn="ctr">
              <a:lnSpc>
                <a:spcPct val="150000"/>
              </a:lnSpc>
            </a:pPr>
            <a:r>
              <a:rPr lang="en-US" dirty="0">
                <a:solidFill>
                  <a:schemeClr val="bg1"/>
                </a:solidFill>
                <a:latin typeface="Arial" panose="020B0604020202020204" pitchFamily="34" charset="0"/>
              </a:rPr>
              <a:t>(back of w</a:t>
            </a:r>
            <a:r>
              <a:rPr lang="en-US" dirty="0">
                <a:solidFill>
                  <a:srgbClr val="353C62"/>
                </a:solidFill>
                <a:latin typeface="Arial" panose="020B0604020202020204" pitchFamily="34" charset="0"/>
              </a:rPr>
              <a:t>orksheet)</a:t>
            </a:r>
            <a:endParaRPr lang="en-US" sz="1800" dirty="0">
              <a:solidFill>
                <a:srgbClr val="353C62"/>
              </a:solidFill>
              <a:latin typeface="Arial" panose="020B0604020202020204" pitchFamily="34" charset="0"/>
              <a:ea typeface="Lato" panose="020F0502020204030203" pitchFamily="34" charset="0"/>
              <a:cs typeface="Arial" panose="020B0604020202020204" pitchFamily="34" charset="0"/>
            </a:endParaRPr>
          </a:p>
        </p:txBody>
      </p:sp>
      <p:sp>
        <p:nvSpPr>
          <p:cNvPr id="16" name="TextBox 15">
            <a:extLst>
              <a:ext uri="{FF2B5EF4-FFF2-40B4-BE49-F238E27FC236}">
                <a16:creationId xmlns:a16="http://schemas.microsoft.com/office/drawing/2014/main" id="{7EE7ED8F-C69C-F740-AAEA-E328528498FA}"/>
              </a:ext>
            </a:extLst>
          </p:cNvPr>
          <p:cNvSpPr txBox="1"/>
          <p:nvPr/>
        </p:nvSpPr>
        <p:spPr>
          <a:xfrm>
            <a:off x="752462" y="584155"/>
            <a:ext cx="4235850" cy="707886"/>
          </a:xfrm>
          <a:prstGeom prst="rect">
            <a:avLst/>
          </a:prstGeom>
          <a:noFill/>
        </p:spPr>
        <p:txBody>
          <a:bodyPr wrap="square" rtlCol="0">
            <a:spAutoFit/>
          </a:bodyPr>
          <a:lstStyle/>
          <a:p>
            <a:r>
              <a:rPr lang="en-US" sz="2000" b="1" spc="600" dirty="0">
                <a:solidFill>
                  <a:schemeClr val="bg1"/>
                </a:solidFill>
                <a:latin typeface="Arial" panose="020B0604020202020204" pitchFamily="34" charset="0"/>
                <a:ea typeface="Lato" panose="020F0502020204030203" pitchFamily="34" charset="0"/>
                <a:cs typeface="Arial" panose="020B0604020202020204" pitchFamily="34" charset="0"/>
              </a:rPr>
              <a:t>REASONS TO CONTINUE</a:t>
            </a:r>
          </a:p>
        </p:txBody>
      </p:sp>
      <p:sp>
        <p:nvSpPr>
          <p:cNvPr id="25" name="Title 24">
            <a:extLst>
              <a:ext uri="{FF2B5EF4-FFF2-40B4-BE49-F238E27FC236}">
                <a16:creationId xmlns:a16="http://schemas.microsoft.com/office/drawing/2014/main" id="{9D55B5C8-4569-470E-A80E-8B2EBEE8FABC}"/>
              </a:ext>
            </a:extLst>
          </p:cNvPr>
          <p:cNvSpPr txBox="1">
            <a:spLocks noGrp="1"/>
          </p:cNvSpPr>
          <p:nvPr>
            <p:ph type="title" idx="4294967295"/>
          </p:nvPr>
        </p:nvSpPr>
        <p:spPr>
          <a:xfrm>
            <a:off x="4896943" y="584155"/>
            <a:ext cx="364090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81602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600" normalizeH="0" baseline="0" noProof="0" dirty="0">
                <a:ln>
                  <a:noFill/>
                </a:ln>
                <a:solidFill>
                  <a:srgbClr val="353C62"/>
                </a:solidFill>
                <a:effectLst/>
                <a:uLnTx/>
                <a:uFillTx/>
                <a:latin typeface="Arial" panose="020B0604020202020204" pitchFamily="34" charset="0"/>
                <a:ea typeface="Lato" panose="020F0502020204030203" pitchFamily="34" charset="0"/>
                <a:cs typeface="Arial" panose="020B0604020202020204" pitchFamily="34" charset="0"/>
              </a:rPr>
              <a:t>REASONS TO CLOSE</a:t>
            </a:r>
          </a:p>
        </p:txBody>
      </p:sp>
      <p:sp>
        <p:nvSpPr>
          <p:cNvPr id="17" name="TextBox 16">
            <a:extLst>
              <a:ext uri="{FF2B5EF4-FFF2-40B4-BE49-F238E27FC236}">
                <a16:creationId xmlns:a16="http://schemas.microsoft.com/office/drawing/2014/main" id="{94979442-5A34-0544-8BFF-C867DDCB5703}"/>
              </a:ext>
              <a:ext uri="{C183D7F6-B498-43B3-948B-1728B52AA6E4}">
                <adec:decorative xmlns:adec="http://schemas.microsoft.com/office/drawing/2017/decorative" xmlns="" val="1"/>
              </a:ext>
            </a:extLst>
          </p:cNvPr>
          <p:cNvSpPr txBox="1"/>
          <p:nvPr/>
        </p:nvSpPr>
        <p:spPr>
          <a:xfrm>
            <a:off x="5751576" y="4781672"/>
            <a:ext cx="3031602" cy="276999"/>
          </a:xfrm>
          <a:prstGeom prst="rect">
            <a:avLst/>
          </a:prstGeom>
          <a:noFill/>
        </p:spPr>
        <p:txBody>
          <a:bodyPr wrap="square" rtlCol="0">
            <a:spAutoFit/>
          </a:bodyPr>
          <a:lstStyle/>
          <a:p>
            <a:pPr algn="r"/>
            <a:r>
              <a:rPr lang="en-US" sz="600" b="1" spc="300" dirty="0">
                <a:solidFill>
                  <a:schemeClr val="bg1">
                    <a:lumMod val="65000"/>
                  </a:schemeClr>
                </a:solidFill>
                <a:latin typeface="Arial" panose="020B0604020202020204" pitchFamily="34" charset="0"/>
                <a:ea typeface="Lato Heavy" panose="020F0502020204030203" pitchFamily="34" charset="0"/>
                <a:cs typeface="Arial" panose="020B0604020202020204" pitchFamily="34" charset="0"/>
              </a:rPr>
              <a:t>ARLINGTON NATIONAL CEMETERY </a:t>
            </a:r>
          </a:p>
          <a:p>
            <a:pPr algn="r"/>
            <a:r>
              <a:rPr lang="en-US" sz="600" spc="300" dirty="0">
                <a:solidFill>
                  <a:schemeClr val="bg1">
                    <a:lumMod val="65000"/>
                  </a:schemeClr>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18" name="Picture 17">
            <a:extLst>
              <a:ext uri="{FF2B5EF4-FFF2-40B4-BE49-F238E27FC236}">
                <a16:creationId xmlns:a16="http://schemas.microsoft.com/office/drawing/2014/main" id="{4AB81065-9CBE-A940-A585-A8466D3C7635}"/>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83178" y="4791357"/>
            <a:ext cx="220826" cy="257631"/>
          </a:xfrm>
          <a:prstGeom prst="rect">
            <a:avLst/>
          </a:prstGeom>
        </p:spPr>
      </p:pic>
      <p:pic>
        <p:nvPicPr>
          <p:cNvPr id="26" name="Picture 25">
            <a:extLst>
              <a:ext uri="{FF2B5EF4-FFF2-40B4-BE49-F238E27FC236}">
                <a16:creationId xmlns:a16="http://schemas.microsoft.com/office/drawing/2014/main" id="{27AA09BD-6DE0-4245-9081-B517293643EF}"/>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8537847" y="669802"/>
            <a:ext cx="254000" cy="228600"/>
          </a:xfrm>
          <a:prstGeom prst="rect">
            <a:avLst/>
          </a:prstGeom>
        </p:spPr>
      </p:pic>
    </p:spTree>
    <p:custDataLst>
      <p:tags r:id="rId1"/>
    </p:custDataLst>
    <p:extLst>
      <p:ext uri="{BB962C8B-B14F-4D97-AF65-F5344CB8AC3E}">
        <p14:creationId xmlns:p14="http://schemas.microsoft.com/office/powerpoint/2010/main" val="2501056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ABA2DE-CDE3-9A4A-863A-5A78CDCDBC49}"/>
              </a:ext>
              <a:ext uri="{C183D7F6-B498-43B3-948B-1728B52AA6E4}">
                <adec:decorative xmlns:adec="http://schemas.microsoft.com/office/drawing/2017/decorative" xmlns="" val="1"/>
              </a:ext>
            </a:extLst>
          </p:cNvPr>
          <p:cNvSpPr/>
          <p:nvPr/>
        </p:nvSpPr>
        <p:spPr>
          <a:xfrm>
            <a:off x="0" y="0"/>
            <a:ext cx="4572001" cy="5138738"/>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5" name="Picture 14">
            <a:extLst>
              <a:ext uri="{FF2B5EF4-FFF2-40B4-BE49-F238E27FC236}">
                <a16:creationId xmlns:a16="http://schemas.microsoft.com/office/drawing/2014/main" id="{853F1066-B20B-E54B-929C-116360BA05A2}"/>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352153" y="693505"/>
            <a:ext cx="254000" cy="228600"/>
          </a:xfrm>
          <a:prstGeom prst="rect">
            <a:avLst/>
          </a:prstGeom>
        </p:spPr>
      </p:pic>
      <p:sp>
        <p:nvSpPr>
          <p:cNvPr id="16" name="Title 15">
            <a:extLst>
              <a:ext uri="{FF2B5EF4-FFF2-40B4-BE49-F238E27FC236}">
                <a16:creationId xmlns:a16="http://schemas.microsoft.com/office/drawing/2014/main" id="{7EE7ED8F-C69C-F740-AAEA-E328528498FA}"/>
              </a:ext>
            </a:extLst>
          </p:cNvPr>
          <p:cNvSpPr txBox="1">
            <a:spLocks noGrp="1"/>
          </p:cNvSpPr>
          <p:nvPr>
            <p:ph type="title" idx="4294967295"/>
          </p:nvPr>
        </p:nvSpPr>
        <p:spPr>
          <a:xfrm>
            <a:off x="752462" y="584155"/>
            <a:ext cx="3321076"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DISCUSSION</a:t>
            </a:r>
          </a:p>
        </p:txBody>
      </p:sp>
      <p:sp>
        <p:nvSpPr>
          <p:cNvPr id="17" name="TextBox 16">
            <a:extLst>
              <a:ext uri="{FF2B5EF4-FFF2-40B4-BE49-F238E27FC236}">
                <a16:creationId xmlns:a16="http://schemas.microsoft.com/office/drawing/2014/main" id="{94979442-5A34-0544-8BFF-C867DDCB5703}"/>
              </a:ext>
              <a:ext uri="{C183D7F6-B498-43B3-948B-1728B52AA6E4}">
                <adec:decorative xmlns:adec="http://schemas.microsoft.com/office/drawing/2017/decorative" xmlns="" val="1"/>
              </a:ext>
            </a:extLst>
          </p:cNvPr>
          <p:cNvSpPr txBox="1"/>
          <p:nvPr/>
        </p:nvSpPr>
        <p:spPr>
          <a:xfrm>
            <a:off x="5751576" y="4781672"/>
            <a:ext cx="3031602" cy="276999"/>
          </a:xfrm>
          <a:prstGeom prst="rect">
            <a:avLst/>
          </a:prstGeom>
          <a:noFill/>
        </p:spPr>
        <p:txBody>
          <a:bodyPr wrap="square" rtlCol="0">
            <a:spAutoFit/>
          </a:bodyPr>
          <a:lstStyle/>
          <a:p>
            <a:pPr algn="r"/>
            <a:r>
              <a:rPr lang="en-US" sz="600" b="1" spc="300" dirty="0">
                <a:solidFill>
                  <a:schemeClr val="bg1">
                    <a:lumMod val="65000"/>
                  </a:schemeClr>
                </a:solidFill>
                <a:latin typeface="Arial" panose="020B0604020202020204" pitchFamily="34" charset="0"/>
                <a:ea typeface="Lato Heavy" panose="020F0502020204030203" pitchFamily="34" charset="0"/>
                <a:cs typeface="Arial" panose="020B0604020202020204" pitchFamily="34" charset="0"/>
              </a:rPr>
              <a:t>ARLINGTON NATIONAL CEMETERY </a:t>
            </a:r>
          </a:p>
          <a:p>
            <a:pPr algn="r"/>
            <a:r>
              <a:rPr lang="en-US" sz="600" spc="300" dirty="0">
                <a:solidFill>
                  <a:schemeClr val="bg1">
                    <a:lumMod val="65000"/>
                  </a:schemeClr>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18" name="Picture 17">
            <a:extLst>
              <a:ext uri="{FF2B5EF4-FFF2-40B4-BE49-F238E27FC236}">
                <a16:creationId xmlns:a16="http://schemas.microsoft.com/office/drawing/2014/main" id="{4AB81065-9CBE-A940-A585-A8466D3C7635}"/>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83178" y="4791357"/>
            <a:ext cx="220826" cy="257631"/>
          </a:xfrm>
          <a:prstGeom prst="rect">
            <a:avLst/>
          </a:prstGeom>
        </p:spPr>
      </p:pic>
      <p:grpSp>
        <p:nvGrpSpPr>
          <p:cNvPr id="2" name="Group 1" descr="Are the only options keeping the village open or closing it?">
            <a:extLst>
              <a:ext uri="{FF2B5EF4-FFF2-40B4-BE49-F238E27FC236}">
                <a16:creationId xmlns:a16="http://schemas.microsoft.com/office/drawing/2014/main" id="{462650BF-5BC2-4ABC-A43D-87AEC3F62923}"/>
              </a:ext>
            </a:extLst>
          </p:cNvPr>
          <p:cNvGrpSpPr/>
          <p:nvPr/>
        </p:nvGrpSpPr>
        <p:grpSpPr>
          <a:xfrm>
            <a:off x="4846849" y="339315"/>
            <a:ext cx="4052457" cy="868636"/>
            <a:chOff x="4846849" y="339315"/>
            <a:chExt cx="4052457" cy="868636"/>
          </a:xfrm>
        </p:grpSpPr>
        <p:sp>
          <p:nvSpPr>
            <p:cNvPr id="5" name="TextBox 4">
              <a:extLst>
                <a:ext uri="{FF2B5EF4-FFF2-40B4-BE49-F238E27FC236}">
                  <a16:creationId xmlns:a16="http://schemas.microsoft.com/office/drawing/2014/main" id="{CDAEF174-5B80-2147-BC7A-596FBCB8ACDE}"/>
                </a:ext>
              </a:extLst>
            </p:cNvPr>
            <p:cNvSpPr txBox="1"/>
            <p:nvPr/>
          </p:nvSpPr>
          <p:spPr>
            <a:xfrm>
              <a:off x="5349863" y="339315"/>
              <a:ext cx="3549443" cy="868636"/>
            </a:xfrm>
            <a:prstGeom prst="rect">
              <a:avLst/>
            </a:prstGeom>
            <a:noFill/>
          </p:spPr>
          <p:txBody>
            <a:bodyPr wrap="square" rtlCol="0">
              <a:spAutoFit/>
            </a:bodyPr>
            <a:lstStyle/>
            <a:p>
              <a:pPr>
                <a:lnSpc>
                  <a:spcPct val="150000"/>
                </a:lnSpc>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Are the only options keeping the village open or closing it?</a:t>
              </a:r>
            </a:p>
          </p:txBody>
        </p:sp>
        <p:sp>
          <p:nvSpPr>
            <p:cNvPr id="19" name="Shape 2554">
              <a:extLst>
                <a:ext uri="{FF2B5EF4-FFF2-40B4-BE49-F238E27FC236}">
                  <a16:creationId xmlns:a16="http://schemas.microsoft.com/office/drawing/2014/main" id="{6E5E91FD-F2D7-4AB4-9F2B-BCA05BB64236}"/>
                </a:ext>
              </a:extLst>
            </p:cNvPr>
            <p:cNvSpPr/>
            <p:nvPr/>
          </p:nvSpPr>
          <p:spPr>
            <a:xfrm>
              <a:off x="4846849" y="534421"/>
              <a:ext cx="426452" cy="387684"/>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353C62"/>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solidFill>
                  <a:srgbClr val="FFFFFF"/>
                </a:solidFill>
                <a:effectLst>
                  <a:outerShdw blurRad="38100" dist="12700" dir="5400000" rotWithShape="0">
                    <a:srgbClr val="000000">
                      <a:alpha val="50000"/>
                    </a:srgbClr>
                  </a:outerShdw>
                </a:effectLst>
                <a:latin typeface="Arial" panose="020B0604020202020204" pitchFamily="34" charset="0"/>
                <a:ea typeface="Calibri" charset="0"/>
                <a:cs typeface="Arial" panose="020B0604020202020204" pitchFamily="34" charset="0"/>
                <a:sym typeface="Gill Sans"/>
              </a:endParaRPr>
            </a:p>
          </p:txBody>
        </p:sp>
      </p:grpSp>
      <p:grpSp>
        <p:nvGrpSpPr>
          <p:cNvPr id="7" name="Group 6" descr="What arguments do you find compelling?">
            <a:extLst>
              <a:ext uri="{FF2B5EF4-FFF2-40B4-BE49-F238E27FC236}">
                <a16:creationId xmlns:a16="http://schemas.microsoft.com/office/drawing/2014/main" id="{5D840C79-2906-4B3C-9DA6-8B08A206B3FB}"/>
              </a:ext>
            </a:extLst>
          </p:cNvPr>
          <p:cNvGrpSpPr/>
          <p:nvPr/>
        </p:nvGrpSpPr>
        <p:grpSpPr>
          <a:xfrm>
            <a:off x="4896847" y="1861564"/>
            <a:ext cx="4002459" cy="868636"/>
            <a:chOff x="4896847" y="1861564"/>
            <a:chExt cx="4002459" cy="868636"/>
          </a:xfrm>
        </p:grpSpPr>
        <p:sp>
          <p:nvSpPr>
            <p:cNvPr id="4" name="TextBox 3">
              <a:extLst>
                <a:ext uri="{FF2B5EF4-FFF2-40B4-BE49-F238E27FC236}">
                  <a16:creationId xmlns:a16="http://schemas.microsoft.com/office/drawing/2014/main" id="{4FE22792-9D59-3348-91F4-0892E9600F24}"/>
                </a:ext>
              </a:extLst>
            </p:cNvPr>
            <p:cNvSpPr txBox="1"/>
            <p:nvPr/>
          </p:nvSpPr>
          <p:spPr>
            <a:xfrm>
              <a:off x="5349863" y="1861564"/>
              <a:ext cx="3549443" cy="868636"/>
            </a:xfrm>
            <a:prstGeom prst="rect">
              <a:avLst/>
            </a:prstGeom>
            <a:noFill/>
          </p:spPr>
          <p:txBody>
            <a:bodyPr wrap="square" rtlCol="0">
              <a:spAutoFit/>
            </a:bodyPr>
            <a:lstStyle/>
            <a:p>
              <a:pPr>
                <a:lnSpc>
                  <a:spcPct val="150000"/>
                </a:lnSpc>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What arguments do you find compelling?</a:t>
              </a:r>
            </a:p>
          </p:txBody>
        </p:sp>
        <p:sp>
          <p:nvSpPr>
            <p:cNvPr id="14" name="Freeform 125">
              <a:extLst>
                <a:ext uri="{FF2B5EF4-FFF2-40B4-BE49-F238E27FC236}">
                  <a16:creationId xmlns:a16="http://schemas.microsoft.com/office/drawing/2014/main" id="{50069A12-4884-48D8-B02A-1CB6F45ECF5A}"/>
                </a:ext>
              </a:extLst>
            </p:cNvPr>
            <p:cNvSpPr>
              <a:spLocks noEditPoints="1"/>
            </p:cNvSpPr>
            <p:nvPr/>
          </p:nvSpPr>
          <p:spPr bwMode="auto">
            <a:xfrm flipV="1">
              <a:off x="4896847" y="2021231"/>
              <a:ext cx="331849" cy="355183"/>
            </a:xfrm>
            <a:custGeom>
              <a:avLst/>
              <a:gdLst/>
              <a:ahLst/>
              <a:cxnLst>
                <a:cxn ang="0">
                  <a:pos x="49" y="43"/>
                </a:cxn>
                <a:cxn ang="0">
                  <a:pos x="42" y="43"/>
                </a:cxn>
                <a:cxn ang="0">
                  <a:pos x="44" y="51"/>
                </a:cxn>
                <a:cxn ang="0">
                  <a:pos x="43" y="58"/>
                </a:cxn>
                <a:cxn ang="0">
                  <a:pos x="33" y="63"/>
                </a:cxn>
                <a:cxn ang="0">
                  <a:pos x="30" y="61"/>
                </a:cxn>
                <a:cxn ang="0">
                  <a:pos x="25" y="49"/>
                </a:cxn>
                <a:cxn ang="0">
                  <a:pos x="21" y="44"/>
                </a:cxn>
                <a:cxn ang="0">
                  <a:pos x="16" y="38"/>
                </a:cxn>
                <a:cxn ang="0">
                  <a:pos x="5" y="38"/>
                </a:cxn>
                <a:cxn ang="0">
                  <a:pos x="0" y="34"/>
                </a:cxn>
                <a:cxn ang="0">
                  <a:pos x="0" y="9"/>
                </a:cxn>
                <a:cxn ang="0">
                  <a:pos x="5" y="4"/>
                </a:cxn>
                <a:cxn ang="0">
                  <a:pos x="16" y="4"/>
                </a:cxn>
                <a:cxn ang="0">
                  <a:pos x="21" y="3"/>
                </a:cxn>
                <a:cxn ang="0">
                  <a:pos x="38" y="0"/>
                </a:cxn>
                <a:cxn ang="0">
                  <a:pos x="42" y="0"/>
                </a:cxn>
                <a:cxn ang="0">
                  <a:pos x="54" y="11"/>
                </a:cxn>
                <a:cxn ang="0">
                  <a:pos x="54" y="11"/>
                </a:cxn>
                <a:cxn ang="0">
                  <a:pos x="56" y="18"/>
                </a:cxn>
                <a:cxn ang="0">
                  <a:pos x="56" y="19"/>
                </a:cxn>
                <a:cxn ang="0">
                  <a:pos x="57" y="25"/>
                </a:cxn>
                <a:cxn ang="0">
                  <a:pos x="57" y="27"/>
                </a:cxn>
                <a:cxn ang="0">
                  <a:pos x="59" y="34"/>
                </a:cxn>
                <a:cxn ang="0">
                  <a:pos x="49" y="43"/>
                </a:cxn>
                <a:cxn ang="0">
                  <a:pos x="8" y="9"/>
                </a:cxn>
                <a:cxn ang="0">
                  <a:pos x="5" y="12"/>
                </a:cxn>
                <a:cxn ang="0">
                  <a:pos x="8" y="14"/>
                </a:cxn>
                <a:cxn ang="0">
                  <a:pos x="10" y="12"/>
                </a:cxn>
                <a:cxn ang="0">
                  <a:pos x="8" y="9"/>
                </a:cxn>
                <a:cxn ang="0">
                  <a:pos x="51" y="29"/>
                </a:cxn>
                <a:cxn ang="0">
                  <a:pos x="52" y="25"/>
                </a:cxn>
                <a:cxn ang="0">
                  <a:pos x="50" y="20"/>
                </a:cxn>
                <a:cxn ang="0">
                  <a:pos x="51" y="18"/>
                </a:cxn>
                <a:cxn ang="0">
                  <a:pos x="49" y="13"/>
                </a:cxn>
                <a:cxn ang="0">
                  <a:pos x="49" y="11"/>
                </a:cxn>
                <a:cxn ang="0">
                  <a:pos x="42" y="4"/>
                </a:cxn>
                <a:cxn ang="0">
                  <a:pos x="37" y="4"/>
                </a:cxn>
                <a:cxn ang="0">
                  <a:pos x="24" y="7"/>
                </a:cxn>
                <a:cxn ang="0">
                  <a:pos x="16" y="9"/>
                </a:cxn>
                <a:cxn ang="0">
                  <a:pos x="15" y="9"/>
                </a:cxn>
                <a:cxn ang="0">
                  <a:pos x="15" y="34"/>
                </a:cxn>
                <a:cxn ang="0">
                  <a:pos x="16" y="34"/>
                </a:cxn>
                <a:cxn ang="0">
                  <a:pos x="25" y="42"/>
                </a:cxn>
                <a:cxn ang="0">
                  <a:pos x="28" y="46"/>
                </a:cxn>
                <a:cxn ang="0">
                  <a:pos x="33" y="58"/>
                </a:cxn>
                <a:cxn ang="0">
                  <a:pos x="39" y="51"/>
                </a:cxn>
                <a:cxn ang="0">
                  <a:pos x="36" y="38"/>
                </a:cxn>
                <a:cxn ang="0">
                  <a:pos x="49" y="38"/>
                </a:cxn>
                <a:cxn ang="0">
                  <a:pos x="54" y="34"/>
                </a:cxn>
                <a:cxn ang="0">
                  <a:pos x="51" y="29"/>
                </a:cxn>
              </a:cxnLst>
              <a:rect l="0" t="0" r="r" b="b"/>
              <a:pathLst>
                <a:path w="59" h="63">
                  <a:moveTo>
                    <a:pt x="49" y="43"/>
                  </a:moveTo>
                  <a:cubicBezTo>
                    <a:pt x="42" y="43"/>
                    <a:pt x="42" y="43"/>
                    <a:pt x="42" y="43"/>
                  </a:cubicBezTo>
                  <a:cubicBezTo>
                    <a:pt x="43" y="46"/>
                    <a:pt x="44" y="48"/>
                    <a:pt x="44" y="51"/>
                  </a:cubicBezTo>
                  <a:cubicBezTo>
                    <a:pt x="44" y="53"/>
                    <a:pt x="44" y="55"/>
                    <a:pt x="43" y="58"/>
                  </a:cubicBezTo>
                  <a:cubicBezTo>
                    <a:pt x="41" y="61"/>
                    <a:pt x="37" y="63"/>
                    <a:pt x="33" y="63"/>
                  </a:cubicBezTo>
                  <a:cubicBezTo>
                    <a:pt x="32" y="63"/>
                    <a:pt x="31" y="62"/>
                    <a:pt x="30" y="61"/>
                  </a:cubicBezTo>
                  <a:cubicBezTo>
                    <a:pt x="26" y="58"/>
                    <a:pt x="27" y="52"/>
                    <a:pt x="25" y="49"/>
                  </a:cubicBezTo>
                  <a:cubicBezTo>
                    <a:pt x="24" y="48"/>
                    <a:pt x="22" y="46"/>
                    <a:pt x="21" y="44"/>
                  </a:cubicBezTo>
                  <a:cubicBezTo>
                    <a:pt x="20" y="43"/>
                    <a:pt x="17" y="39"/>
                    <a:pt x="16" y="38"/>
                  </a:cubicBezTo>
                  <a:cubicBezTo>
                    <a:pt x="5" y="38"/>
                    <a:pt x="5" y="38"/>
                    <a:pt x="5" y="38"/>
                  </a:cubicBezTo>
                  <a:cubicBezTo>
                    <a:pt x="3" y="38"/>
                    <a:pt x="0" y="36"/>
                    <a:pt x="0" y="34"/>
                  </a:cubicBezTo>
                  <a:cubicBezTo>
                    <a:pt x="0" y="9"/>
                    <a:pt x="0" y="9"/>
                    <a:pt x="0" y="9"/>
                  </a:cubicBezTo>
                  <a:cubicBezTo>
                    <a:pt x="0" y="7"/>
                    <a:pt x="3" y="4"/>
                    <a:pt x="5" y="4"/>
                  </a:cubicBezTo>
                  <a:cubicBezTo>
                    <a:pt x="16" y="4"/>
                    <a:pt x="16" y="4"/>
                    <a:pt x="16" y="4"/>
                  </a:cubicBezTo>
                  <a:cubicBezTo>
                    <a:pt x="17" y="4"/>
                    <a:pt x="20" y="3"/>
                    <a:pt x="21" y="3"/>
                  </a:cubicBezTo>
                  <a:cubicBezTo>
                    <a:pt x="27" y="1"/>
                    <a:pt x="32" y="0"/>
                    <a:pt x="38" y="0"/>
                  </a:cubicBezTo>
                  <a:cubicBezTo>
                    <a:pt x="42" y="0"/>
                    <a:pt x="42" y="0"/>
                    <a:pt x="42" y="0"/>
                  </a:cubicBezTo>
                  <a:cubicBezTo>
                    <a:pt x="49" y="0"/>
                    <a:pt x="54" y="4"/>
                    <a:pt x="54" y="11"/>
                  </a:cubicBezTo>
                  <a:cubicBezTo>
                    <a:pt x="54" y="11"/>
                    <a:pt x="54" y="11"/>
                    <a:pt x="54" y="11"/>
                  </a:cubicBezTo>
                  <a:cubicBezTo>
                    <a:pt x="55" y="13"/>
                    <a:pt x="56" y="15"/>
                    <a:pt x="56" y="18"/>
                  </a:cubicBezTo>
                  <a:cubicBezTo>
                    <a:pt x="56" y="18"/>
                    <a:pt x="56" y="19"/>
                    <a:pt x="56" y="19"/>
                  </a:cubicBezTo>
                  <a:cubicBezTo>
                    <a:pt x="57" y="21"/>
                    <a:pt x="57" y="23"/>
                    <a:pt x="57" y="25"/>
                  </a:cubicBezTo>
                  <a:cubicBezTo>
                    <a:pt x="57" y="26"/>
                    <a:pt x="57" y="27"/>
                    <a:pt x="57" y="27"/>
                  </a:cubicBezTo>
                  <a:cubicBezTo>
                    <a:pt x="58" y="29"/>
                    <a:pt x="59" y="31"/>
                    <a:pt x="59" y="34"/>
                  </a:cubicBezTo>
                  <a:cubicBezTo>
                    <a:pt x="59" y="39"/>
                    <a:pt x="54" y="43"/>
                    <a:pt x="49" y="43"/>
                  </a:cubicBezTo>
                  <a:close/>
                  <a:moveTo>
                    <a:pt x="8" y="9"/>
                  </a:moveTo>
                  <a:cubicBezTo>
                    <a:pt x="6" y="9"/>
                    <a:pt x="5" y="10"/>
                    <a:pt x="5" y="12"/>
                  </a:cubicBezTo>
                  <a:cubicBezTo>
                    <a:pt x="5" y="13"/>
                    <a:pt x="6" y="14"/>
                    <a:pt x="8" y="14"/>
                  </a:cubicBezTo>
                  <a:cubicBezTo>
                    <a:pt x="9" y="14"/>
                    <a:pt x="10" y="13"/>
                    <a:pt x="10" y="12"/>
                  </a:cubicBezTo>
                  <a:cubicBezTo>
                    <a:pt x="10" y="10"/>
                    <a:pt x="9" y="9"/>
                    <a:pt x="8" y="9"/>
                  </a:cubicBezTo>
                  <a:close/>
                  <a:moveTo>
                    <a:pt x="51" y="29"/>
                  </a:moveTo>
                  <a:cubicBezTo>
                    <a:pt x="52" y="28"/>
                    <a:pt x="52" y="26"/>
                    <a:pt x="52" y="25"/>
                  </a:cubicBezTo>
                  <a:cubicBezTo>
                    <a:pt x="52" y="23"/>
                    <a:pt x="52" y="21"/>
                    <a:pt x="50" y="20"/>
                  </a:cubicBezTo>
                  <a:cubicBezTo>
                    <a:pt x="51" y="19"/>
                    <a:pt x="51" y="19"/>
                    <a:pt x="51" y="18"/>
                  </a:cubicBezTo>
                  <a:cubicBezTo>
                    <a:pt x="51" y="16"/>
                    <a:pt x="50" y="14"/>
                    <a:pt x="49" y="13"/>
                  </a:cubicBezTo>
                  <a:cubicBezTo>
                    <a:pt x="49" y="12"/>
                    <a:pt x="49" y="11"/>
                    <a:pt x="49" y="11"/>
                  </a:cubicBezTo>
                  <a:cubicBezTo>
                    <a:pt x="49" y="6"/>
                    <a:pt x="46" y="4"/>
                    <a:pt x="42" y="4"/>
                  </a:cubicBezTo>
                  <a:cubicBezTo>
                    <a:pt x="37" y="4"/>
                    <a:pt x="37" y="4"/>
                    <a:pt x="37" y="4"/>
                  </a:cubicBezTo>
                  <a:cubicBezTo>
                    <a:pt x="32" y="4"/>
                    <a:pt x="28" y="6"/>
                    <a:pt x="24" y="7"/>
                  </a:cubicBezTo>
                  <a:cubicBezTo>
                    <a:pt x="22" y="8"/>
                    <a:pt x="18" y="9"/>
                    <a:pt x="16" y="9"/>
                  </a:cubicBezTo>
                  <a:cubicBezTo>
                    <a:pt x="15" y="9"/>
                    <a:pt x="15" y="9"/>
                    <a:pt x="15" y="9"/>
                  </a:cubicBezTo>
                  <a:cubicBezTo>
                    <a:pt x="15" y="34"/>
                    <a:pt x="15" y="34"/>
                    <a:pt x="15" y="34"/>
                  </a:cubicBezTo>
                  <a:cubicBezTo>
                    <a:pt x="16" y="34"/>
                    <a:pt x="16" y="34"/>
                    <a:pt x="16" y="34"/>
                  </a:cubicBezTo>
                  <a:cubicBezTo>
                    <a:pt x="19" y="34"/>
                    <a:pt x="24" y="40"/>
                    <a:pt x="25" y="42"/>
                  </a:cubicBezTo>
                  <a:cubicBezTo>
                    <a:pt x="26" y="43"/>
                    <a:pt x="27" y="45"/>
                    <a:pt x="28" y="46"/>
                  </a:cubicBezTo>
                  <a:cubicBezTo>
                    <a:pt x="32" y="50"/>
                    <a:pt x="31" y="55"/>
                    <a:pt x="33" y="58"/>
                  </a:cubicBezTo>
                  <a:cubicBezTo>
                    <a:pt x="38" y="58"/>
                    <a:pt x="39" y="55"/>
                    <a:pt x="39" y="51"/>
                  </a:cubicBezTo>
                  <a:cubicBezTo>
                    <a:pt x="39" y="46"/>
                    <a:pt x="36" y="43"/>
                    <a:pt x="36" y="38"/>
                  </a:cubicBezTo>
                  <a:cubicBezTo>
                    <a:pt x="49" y="38"/>
                    <a:pt x="49" y="38"/>
                    <a:pt x="49" y="38"/>
                  </a:cubicBezTo>
                  <a:cubicBezTo>
                    <a:pt x="52" y="38"/>
                    <a:pt x="54" y="36"/>
                    <a:pt x="54" y="34"/>
                  </a:cubicBezTo>
                  <a:cubicBezTo>
                    <a:pt x="54" y="32"/>
                    <a:pt x="53" y="29"/>
                    <a:pt x="51" y="29"/>
                  </a:cubicBezTo>
                  <a:close/>
                </a:path>
              </a:pathLst>
            </a:custGeom>
            <a:solidFill>
              <a:srgbClr val="353C62"/>
            </a:solidFill>
            <a:ln w="9525">
              <a:solidFill>
                <a:srgbClr val="353C62"/>
              </a:solidFill>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grpSp>
      <p:grpSp>
        <p:nvGrpSpPr>
          <p:cNvPr id="8" name="Group 7" descr="Which reasons aren't convincing?">
            <a:extLst>
              <a:ext uri="{FF2B5EF4-FFF2-40B4-BE49-F238E27FC236}">
                <a16:creationId xmlns:a16="http://schemas.microsoft.com/office/drawing/2014/main" id="{7B5F1F6F-077D-4912-9B82-187CC0A5F1B2}"/>
              </a:ext>
            </a:extLst>
          </p:cNvPr>
          <p:cNvGrpSpPr/>
          <p:nvPr/>
        </p:nvGrpSpPr>
        <p:grpSpPr>
          <a:xfrm>
            <a:off x="4920671" y="3383813"/>
            <a:ext cx="3978635" cy="871392"/>
            <a:chOff x="4920671" y="3383813"/>
            <a:chExt cx="3978635" cy="871392"/>
          </a:xfrm>
        </p:grpSpPr>
        <p:sp>
          <p:nvSpPr>
            <p:cNvPr id="6" name="TextBox 5">
              <a:extLst>
                <a:ext uri="{FF2B5EF4-FFF2-40B4-BE49-F238E27FC236}">
                  <a16:creationId xmlns:a16="http://schemas.microsoft.com/office/drawing/2014/main" id="{F087B617-6A84-2F4C-90B5-ED1268E70244}"/>
                </a:ext>
              </a:extLst>
            </p:cNvPr>
            <p:cNvSpPr txBox="1"/>
            <p:nvPr/>
          </p:nvSpPr>
          <p:spPr>
            <a:xfrm>
              <a:off x="5349863" y="3383813"/>
              <a:ext cx="3549443" cy="871392"/>
            </a:xfrm>
            <a:prstGeom prst="rect">
              <a:avLst/>
            </a:prstGeom>
            <a:noFill/>
          </p:spPr>
          <p:txBody>
            <a:bodyPr wrap="square" rtlCol="0">
              <a:spAutoFit/>
            </a:bodyPr>
            <a:lstStyle/>
            <a:p>
              <a:pPr>
                <a:lnSpc>
                  <a:spcPct val="150000"/>
                </a:lnSpc>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Which reasons aren’t convincing?</a:t>
              </a:r>
              <a:endParaRPr lang="en-US" sz="1000" dirty="0">
                <a:latin typeface="Arial" panose="020B0604020202020204" pitchFamily="34" charset="0"/>
                <a:ea typeface="Lato" panose="020F0502020204030203" pitchFamily="34" charset="0"/>
                <a:cs typeface="Arial" panose="020B0604020202020204" pitchFamily="34" charset="0"/>
              </a:endParaRPr>
            </a:p>
          </p:txBody>
        </p:sp>
        <p:sp>
          <p:nvSpPr>
            <p:cNvPr id="23" name="Freeform 125">
              <a:extLst>
                <a:ext uri="{FF2B5EF4-FFF2-40B4-BE49-F238E27FC236}">
                  <a16:creationId xmlns:a16="http://schemas.microsoft.com/office/drawing/2014/main" id="{36E828EE-CD1D-4E83-9569-4A95ABF096B9}"/>
                </a:ext>
              </a:extLst>
            </p:cNvPr>
            <p:cNvSpPr>
              <a:spLocks noEditPoints="1"/>
            </p:cNvSpPr>
            <p:nvPr/>
          </p:nvSpPr>
          <p:spPr bwMode="auto">
            <a:xfrm>
              <a:off x="4920671" y="3568390"/>
              <a:ext cx="331849" cy="355183"/>
            </a:xfrm>
            <a:custGeom>
              <a:avLst/>
              <a:gdLst/>
              <a:ahLst/>
              <a:cxnLst>
                <a:cxn ang="0">
                  <a:pos x="49" y="43"/>
                </a:cxn>
                <a:cxn ang="0">
                  <a:pos x="42" y="43"/>
                </a:cxn>
                <a:cxn ang="0">
                  <a:pos x="44" y="51"/>
                </a:cxn>
                <a:cxn ang="0">
                  <a:pos x="43" y="58"/>
                </a:cxn>
                <a:cxn ang="0">
                  <a:pos x="33" y="63"/>
                </a:cxn>
                <a:cxn ang="0">
                  <a:pos x="30" y="61"/>
                </a:cxn>
                <a:cxn ang="0">
                  <a:pos x="25" y="49"/>
                </a:cxn>
                <a:cxn ang="0">
                  <a:pos x="21" y="44"/>
                </a:cxn>
                <a:cxn ang="0">
                  <a:pos x="16" y="38"/>
                </a:cxn>
                <a:cxn ang="0">
                  <a:pos x="5" y="38"/>
                </a:cxn>
                <a:cxn ang="0">
                  <a:pos x="0" y="34"/>
                </a:cxn>
                <a:cxn ang="0">
                  <a:pos x="0" y="9"/>
                </a:cxn>
                <a:cxn ang="0">
                  <a:pos x="5" y="4"/>
                </a:cxn>
                <a:cxn ang="0">
                  <a:pos x="16" y="4"/>
                </a:cxn>
                <a:cxn ang="0">
                  <a:pos x="21" y="3"/>
                </a:cxn>
                <a:cxn ang="0">
                  <a:pos x="38" y="0"/>
                </a:cxn>
                <a:cxn ang="0">
                  <a:pos x="42" y="0"/>
                </a:cxn>
                <a:cxn ang="0">
                  <a:pos x="54" y="11"/>
                </a:cxn>
                <a:cxn ang="0">
                  <a:pos x="54" y="11"/>
                </a:cxn>
                <a:cxn ang="0">
                  <a:pos x="56" y="18"/>
                </a:cxn>
                <a:cxn ang="0">
                  <a:pos x="56" y="19"/>
                </a:cxn>
                <a:cxn ang="0">
                  <a:pos x="57" y="25"/>
                </a:cxn>
                <a:cxn ang="0">
                  <a:pos x="57" y="27"/>
                </a:cxn>
                <a:cxn ang="0">
                  <a:pos x="59" y="34"/>
                </a:cxn>
                <a:cxn ang="0">
                  <a:pos x="49" y="43"/>
                </a:cxn>
                <a:cxn ang="0">
                  <a:pos x="8" y="9"/>
                </a:cxn>
                <a:cxn ang="0">
                  <a:pos x="5" y="12"/>
                </a:cxn>
                <a:cxn ang="0">
                  <a:pos x="8" y="14"/>
                </a:cxn>
                <a:cxn ang="0">
                  <a:pos x="10" y="12"/>
                </a:cxn>
                <a:cxn ang="0">
                  <a:pos x="8" y="9"/>
                </a:cxn>
                <a:cxn ang="0">
                  <a:pos x="51" y="29"/>
                </a:cxn>
                <a:cxn ang="0">
                  <a:pos x="52" y="25"/>
                </a:cxn>
                <a:cxn ang="0">
                  <a:pos x="50" y="20"/>
                </a:cxn>
                <a:cxn ang="0">
                  <a:pos x="51" y="18"/>
                </a:cxn>
                <a:cxn ang="0">
                  <a:pos x="49" y="13"/>
                </a:cxn>
                <a:cxn ang="0">
                  <a:pos x="49" y="11"/>
                </a:cxn>
                <a:cxn ang="0">
                  <a:pos x="42" y="4"/>
                </a:cxn>
                <a:cxn ang="0">
                  <a:pos x="37" y="4"/>
                </a:cxn>
                <a:cxn ang="0">
                  <a:pos x="24" y="7"/>
                </a:cxn>
                <a:cxn ang="0">
                  <a:pos x="16" y="9"/>
                </a:cxn>
                <a:cxn ang="0">
                  <a:pos x="15" y="9"/>
                </a:cxn>
                <a:cxn ang="0">
                  <a:pos x="15" y="34"/>
                </a:cxn>
                <a:cxn ang="0">
                  <a:pos x="16" y="34"/>
                </a:cxn>
                <a:cxn ang="0">
                  <a:pos x="25" y="42"/>
                </a:cxn>
                <a:cxn ang="0">
                  <a:pos x="28" y="46"/>
                </a:cxn>
                <a:cxn ang="0">
                  <a:pos x="33" y="58"/>
                </a:cxn>
                <a:cxn ang="0">
                  <a:pos x="39" y="51"/>
                </a:cxn>
                <a:cxn ang="0">
                  <a:pos x="36" y="38"/>
                </a:cxn>
                <a:cxn ang="0">
                  <a:pos x="49" y="38"/>
                </a:cxn>
                <a:cxn ang="0">
                  <a:pos x="54" y="34"/>
                </a:cxn>
                <a:cxn ang="0">
                  <a:pos x="51" y="29"/>
                </a:cxn>
              </a:cxnLst>
              <a:rect l="0" t="0" r="r" b="b"/>
              <a:pathLst>
                <a:path w="59" h="63">
                  <a:moveTo>
                    <a:pt x="49" y="43"/>
                  </a:moveTo>
                  <a:cubicBezTo>
                    <a:pt x="42" y="43"/>
                    <a:pt x="42" y="43"/>
                    <a:pt x="42" y="43"/>
                  </a:cubicBezTo>
                  <a:cubicBezTo>
                    <a:pt x="43" y="46"/>
                    <a:pt x="44" y="48"/>
                    <a:pt x="44" y="51"/>
                  </a:cubicBezTo>
                  <a:cubicBezTo>
                    <a:pt x="44" y="53"/>
                    <a:pt x="44" y="55"/>
                    <a:pt x="43" y="58"/>
                  </a:cubicBezTo>
                  <a:cubicBezTo>
                    <a:pt x="41" y="61"/>
                    <a:pt x="37" y="63"/>
                    <a:pt x="33" y="63"/>
                  </a:cubicBezTo>
                  <a:cubicBezTo>
                    <a:pt x="32" y="63"/>
                    <a:pt x="31" y="62"/>
                    <a:pt x="30" y="61"/>
                  </a:cubicBezTo>
                  <a:cubicBezTo>
                    <a:pt x="26" y="58"/>
                    <a:pt x="27" y="52"/>
                    <a:pt x="25" y="49"/>
                  </a:cubicBezTo>
                  <a:cubicBezTo>
                    <a:pt x="24" y="48"/>
                    <a:pt x="22" y="46"/>
                    <a:pt x="21" y="44"/>
                  </a:cubicBezTo>
                  <a:cubicBezTo>
                    <a:pt x="20" y="43"/>
                    <a:pt x="17" y="39"/>
                    <a:pt x="16" y="38"/>
                  </a:cubicBezTo>
                  <a:cubicBezTo>
                    <a:pt x="5" y="38"/>
                    <a:pt x="5" y="38"/>
                    <a:pt x="5" y="38"/>
                  </a:cubicBezTo>
                  <a:cubicBezTo>
                    <a:pt x="3" y="38"/>
                    <a:pt x="0" y="36"/>
                    <a:pt x="0" y="34"/>
                  </a:cubicBezTo>
                  <a:cubicBezTo>
                    <a:pt x="0" y="9"/>
                    <a:pt x="0" y="9"/>
                    <a:pt x="0" y="9"/>
                  </a:cubicBezTo>
                  <a:cubicBezTo>
                    <a:pt x="0" y="7"/>
                    <a:pt x="3" y="4"/>
                    <a:pt x="5" y="4"/>
                  </a:cubicBezTo>
                  <a:cubicBezTo>
                    <a:pt x="16" y="4"/>
                    <a:pt x="16" y="4"/>
                    <a:pt x="16" y="4"/>
                  </a:cubicBezTo>
                  <a:cubicBezTo>
                    <a:pt x="17" y="4"/>
                    <a:pt x="20" y="3"/>
                    <a:pt x="21" y="3"/>
                  </a:cubicBezTo>
                  <a:cubicBezTo>
                    <a:pt x="27" y="1"/>
                    <a:pt x="32" y="0"/>
                    <a:pt x="38" y="0"/>
                  </a:cubicBezTo>
                  <a:cubicBezTo>
                    <a:pt x="42" y="0"/>
                    <a:pt x="42" y="0"/>
                    <a:pt x="42" y="0"/>
                  </a:cubicBezTo>
                  <a:cubicBezTo>
                    <a:pt x="49" y="0"/>
                    <a:pt x="54" y="4"/>
                    <a:pt x="54" y="11"/>
                  </a:cubicBezTo>
                  <a:cubicBezTo>
                    <a:pt x="54" y="11"/>
                    <a:pt x="54" y="11"/>
                    <a:pt x="54" y="11"/>
                  </a:cubicBezTo>
                  <a:cubicBezTo>
                    <a:pt x="55" y="13"/>
                    <a:pt x="56" y="15"/>
                    <a:pt x="56" y="18"/>
                  </a:cubicBezTo>
                  <a:cubicBezTo>
                    <a:pt x="56" y="18"/>
                    <a:pt x="56" y="19"/>
                    <a:pt x="56" y="19"/>
                  </a:cubicBezTo>
                  <a:cubicBezTo>
                    <a:pt x="57" y="21"/>
                    <a:pt x="57" y="23"/>
                    <a:pt x="57" y="25"/>
                  </a:cubicBezTo>
                  <a:cubicBezTo>
                    <a:pt x="57" y="26"/>
                    <a:pt x="57" y="27"/>
                    <a:pt x="57" y="27"/>
                  </a:cubicBezTo>
                  <a:cubicBezTo>
                    <a:pt x="58" y="29"/>
                    <a:pt x="59" y="31"/>
                    <a:pt x="59" y="34"/>
                  </a:cubicBezTo>
                  <a:cubicBezTo>
                    <a:pt x="59" y="39"/>
                    <a:pt x="54" y="43"/>
                    <a:pt x="49" y="43"/>
                  </a:cubicBezTo>
                  <a:close/>
                  <a:moveTo>
                    <a:pt x="8" y="9"/>
                  </a:moveTo>
                  <a:cubicBezTo>
                    <a:pt x="6" y="9"/>
                    <a:pt x="5" y="10"/>
                    <a:pt x="5" y="12"/>
                  </a:cubicBezTo>
                  <a:cubicBezTo>
                    <a:pt x="5" y="13"/>
                    <a:pt x="6" y="14"/>
                    <a:pt x="8" y="14"/>
                  </a:cubicBezTo>
                  <a:cubicBezTo>
                    <a:pt x="9" y="14"/>
                    <a:pt x="10" y="13"/>
                    <a:pt x="10" y="12"/>
                  </a:cubicBezTo>
                  <a:cubicBezTo>
                    <a:pt x="10" y="10"/>
                    <a:pt x="9" y="9"/>
                    <a:pt x="8" y="9"/>
                  </a:cubicBezTo>
                  <a:close/>
                  <a:moveTo>
                    <a:pt x="51" y="29"/>
                  </a:moveTo>
                  <a:cubicBezTo>
                    <a:pt x="52" y="28"/>
                    <a:pt x="52" y="26"/>
                    <a:pt x="52" y="25"/>
                  </a:cubicBezTo>
                  <a:cubicBezTo>
                    <a:pt x="52" y="23"/>
                    <a:pt x="52" y="21"/>
                    <a:pt x="50" y="20"/>
                  </a:cubicBezTo>
                  <a:cubicBezTo>
                    <a:pt x="51" y="19"/>
                    <a:pt x="51" y="19"/>
                    <a:pt x="51" y="18"/>
                  </a:cubicBezTo>
                  <a:cubicBezTo>
                    <a:pt x="51" y="16"/>
                    <a:pt x="50" y="14"/>
                    <a:pt x="49" y="13"/>
                  </a:cubicBezTo>
                  <a:cubicBezTo>
                    <a:pt x="49" y="12"/>
                    <a:pt x="49" y="11"/>
                    <a:pt x="49" y="11"/>
                  </a:cubicBezTo>
                  <a:cubicBezTo>
                    <a:pt x="49" y="6"/>
                    <a:pt x="46" y="4"/>
                    <a:pt x="42" y="4"/>
                  </a:cubicBezTo>
                  <a:cubicBezTo>
                    <a:pt x="37" y="4"/>
                    <a:pt x="37" y="4"/>
                    <a:pt x="37" y="4"/>
                  </a:cubicBezTo>
                  <a:cubicBezTo>
                    <a:pt x="32" y="4"/>
                    <a:pt x="28" y="6"/>
                    <a:pt x="24" y="7"/>
                  </a:cubicBezTo>
                  <a:cubicBezTo>
                    <a:pt x="22" y="8"/>
                    <a:pt x="18" y="9"/>
                    <a:pt x="16" y="9"/>
                  </a:cubicBezTo>
                  <a:cubicBezTo>
                    <a:pt x="15" y="9"/>
                    <a:pt x="15" y="9"/>
                    <a:pt x="15" y="9"/>
                  </a:cubicBezTo>
                  <a:cubicBezTo>
                    <a:pt x="15" y="34"/>
                    <a:pt x="15" y="34"/>
                    <a:pt x="15" y="34"/>
                  </a:cubicBezTo>
                  <a:cubicBezTo>
                    <a:pt x="16" y="34"/>
                    <a:pt x="16" y="34"/>
                    <a:pt x="16" y="34"/>
                  </a:cubicBezTo>
                  <a:cubicBezTo>
                    <a:pt x="19" y="34"/>
                    <a:pt x="24" y="40"/>
                    <a:pt x="25" y="42"/>
                  </a:cubicBezTo>
                  <a:cubicBezTo>
                    <a:pt x="26" y="43"/>
                    <a:pt x="27" y="45"/>
                    <a:pt x="28" y="46"/>
                  </a:cubicBezTo>
                  <a:cubicBezTo>
                    <a:pt x="32" y="50"/>
                    <a:pt x="31" y="55"/>
                    <a:pt x="33" y="58"/>
                  </a:cubicBezTo>
                  <a:cubicBezTo>
                    <a:pt x="38" y="58"/>
                    <a:pt x="39" y="55"/>
                    <a:pt x="39" y="51"/>
                  </a:cubicBezTo>
                  <a:cubicBezTo>
                    <a:pt x="39" y="46"/>
                    <a:pt x="36" y="43"/>
                    <a:pt x="36" y="38"/>
                  </a:cubicBezTo>
                  <a:cubicBezTo>
                    <a:pt x="49" y="38"/>
                    <a:pt x="49" y="38"/>
                    <a:pt x="49" y="38"/>
                  </a:cubicBezTo>
                  <a:cubicBezTo>
                    <a:pt x="52" y="38"/>
                    <a:pt x="54" y="36"/>
                    <a:pt x="54" y="34"/>
                  </a:cubicBezTo>
                  <a:cubicBezTo>
                    <a:pt x="54" y="32"/>
                    <a:pt x="53" y="29"/>
                    <a:pt x="51" y="29"/>
                  </a:cubicBezTo>
                  <a:close/>
                </a:path>
              </a:pathLst>
            </a:custGeom>
            <a:solidFill>
              <a:srgbClr val="353C62"/>
            </a:solidFill>
            <a:ln w="9525">
              <a:solidFill>
                <a:srgbClr val="353C62"/>
              </a:solidFill>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grpSp>
      <p:sp>
        <p:nvSpPr>
          <p:cNvPr id="21" name="Freeform 188">
            <a:extLst>
              <a:ext uri="{FF2B5EF4-FFF2-40B4-BE49-F238E27FC236}">
                <a16:creationId xmlns:a16="http://schemas.microsoft.com/office/drawing/2014/main" id="{93DD8978-93BB-423E-8304-5D83A6A0F5E6}"/>
              </a:ext>
              <a:ext uri="{C183D7F6-B498-43B3-948B-1728B52AA6E4}">
                <adec:decorative xmlns:adec="http://schemas.microsoft.com/office/drawing/2017/decorative" xmlns="" val="1"/>
              </a:ext>
            </a:extLst>
          </p:cNvPr>
          <p:cNvSpPr>
            <a:spLocks noChangeArrowheads="1"/>
          </p:cNvSpPr>
          <p:nvPr/>
        </p:nvSpPr>
        <p:spPr bwMode="auto">
          <a:xfrm>
            <a:off x="4878306" y="549042"/>
            <a:ext cx="363537" cy="373063"/>
          </a:xfrm>
          <a:custGeom>
            <a:avLst/>
            <a:gdLst>
              <a:gd name="T0" fmla="*/ 250 w 604"/>
              <a:gd name="T1" fmla="*/ 251 h 619"/>
              <a:gd name="T2" fmla="*/ 250 w 604"/>
              <a:gd name="T3" fmla="*/ 251 h 619"/>
              <a:gd name="T4" fmla="*/ 279 w 604"/>
              <a:gd name="T5" fmla="*/ 221 h 619"/>
              <a:gd name="T6" fmla="*/ 250 w 604"/>
              <a:gd name="T7" fmla="*/ 192 h 619"/>
              <a:gd name="T8" fmla="*/ 220 w 604"/>
              <a:gd name="T9" fmla="*/ 221 h 619"/>
              <a:gd name="T10" fmla="*/ 250 w 604"/>
              <a:gd name="T11" fmla="*/ 251 h 619"/>
              <a:gd name="T12" fmla="*/ 132 w 604"/>
              <a:gd name="T13" fmla="*/ 251 h 619"/>
              <a:gd name="T14" fmla="*/ 132 w 604"/>
              <a:gd name="T15" fmla="*/ 251 h 619"/>
              <a:gd name="T16" fmla="*/ 162 w 604"/>
              <a:gd name="T17" fmla="*/ 221 h 619"/>
              <a:gd name="T18" fmla="*/ 132 w 604"/>
              <a:gd name="T19" fmla="*/ 192 h 619"/>
              <a:gd name="T20" fmla="*/ 103 w 604"/>
              <a:gd name="T21" fmla="*/ 221 h 619"/>
              <a:gd name="T22" fmla="*/ 132 w 604"/>
              <a:gd name="T23" fmla="*/ 251 h 619"/>
              <a:gd name="T24" fmla="*/ 367 w 604"/>
              <a:gd name="T25" fmla="*/ 251 h 619"/>
              <a:gd name="T26" fmla="*/ 367 w 604"/>
              <a:gd name="T27" fmla="*/ 251 h 619"/>
              <a:gd name="T28" fmla="*/ 397 w 604"/>
              <a:gd name="T29" fmla="*/ 221 h 619"/>
              <a:gd name="T30" fmla="*/ 367 w 604"/>
              <a:gd name="T31" fmla="*/ 192 h 619"/>
              <a:gd name="T32" fmla="*/ 338 w 604"/>
              <a:gd name="T33" fmla="*/ 221 h 619"/>
              <a:gd name="T34" fmla="*/ 367 w 604"/>
              <a:gd name="T35" fmla="*/ 251 h 619"/>
              <a:gd name="T36" fmla="*/ 530 w 604"/>
              <a:gd name="T37" fmla="*/ 177 h 619"/>
              <a:gd name="T38" fmla="*/ 530 w 604"/>
              <a:gd name="T39" fmla="*/ 177 h 619"/>
              <a:gd name="T40" fmla="*/ 530 w 604"/>
              <a:gd name="T41" fmla="*/ 192 h 619"/>
              <a:gd name="T42" fmla="*/ 530 w 604"/>
              <a:gd name="T43" fmla="*/ 221 h 619"/>
              <a:gd name="T44" fmla="*/ 574 w 604"/>
              <a:gd name="T45" fmla="*/ 339 h 619"/>
              <a:gd name="T46" fmla="*/ 471 w 604"/>
              <a:gd name="T47" fmla="*/ 501 h 619"/>
              <a:gd name="T48" fmla="*/ 471 w 604"/>
              <a:gd name="T49" fmla="*/ 560 h 619"/>
              <a:gd name="T50" fmla="*/ 397 w 604"/>
              <a:gd name="T51" fmla="*/ 516 h 619"/>
              <a:gd name="T52" fmla="*/ 353 w 604"/>
              <a:gd name="T53" fmla="*/ 530 h 619"/>
              <a:gd name="T54" fmla="*/ 235 w 604"/>
              <a:gd name="T55" fmla="*/ 486 h 619"/>
              <a:gd name="T56" fmla="*/ 206 w 604"/>
              <a:gd name="T57" fmla="*/ 486 h 619"/>
              <a:gd name="T58" fmla="*/ 176 w 604"/>
              <a:gd name="T59" fmla="*/ 486 h 619"/>
              <a:gd name="T60" fmla="*/ 353 w 604"/>
              <a:gd name="T61" fmla="*/ 560 h 619"/>
              <a:gd name="T62" fmla="*/ 397 w 604"/>
              <a:gd name="T63" fmla="*/ 560 h 619"/>
              <a:gd name="T64" fmla="*/ 515 w 604"/>
              <a:gd name="T65" fmla="*/ 618 h 619"/>
              <a:gd name="T66" fmla="*/ 515 w 604"/>
              <a:gd name="T67" fmla="*/ 516 h 619"/>
              <a:gd name="T68" fmla="*/ 603 w 604"/>
              <a:gd name="T69" fmla="*/ 339 h 619"/>
              <a:gd name="T70" fmla="*/ 530 w 604"/>
              <a:gd name="T71" fmla="*/ 177 h 619"/>
              <a:gd name="T72" fmla="*/ 191 w 604"/>
              <a:gd name="T73" fmla="*/ 442 h 619"/>
              <a:gd name="T74" fmla="*/ 191 w 604"/>
              <a:gd name="T75" fmla="*/ 442 h 619"/>
              <a:gd name="T76" fmla="*/ 250 w 604"/>
              <a:gd name="T77" fmla="*/ 442 h 619"/>
              <a:gd name="T78" fmla="*/ 485 w 604"/>
              <a:gd name="T79" fmla="*/ 221 h 619"/>
              <a:gd name="T80" fmla="*/ 250 w 604"/>
              <a:gd name="T81" fmla="*/ 0 h 619"/>
              <a:gd name="T82" fmla="*/ 0 w 604"/>
              <a:gd name="T83" fmla="*/ 221 h 619"/>
              <a:gd name="T84" fmla="*/ 73 w 604"/>
              <a:gd name="T85" fmla="*/ 398 h 619"/>
              <a:gd name="T86" fmla="*/ 73 w 604"/>
              <a:gd name="T87" fmla="*/ 501 h 619"/>
              <a:gd name="T88" fmla="*/ 191 w 604"/>
              <a:gd name="T89" fmla="*/ 442 h 619"/>
              <a:gd name="T90" fmla="*/ 44 w 604"/>
              <a:gd name="T91" fmla="*/ 221 h 619"/>
              <a:gd name="T92" fmla="*/ 44 w 604"/>
              <a:gd name="T93" fmla="*/ 221 h 619"/>
              <a:gd name="T94" fmla="*/ 250 w 604"/>
              <a:gd name="T95" fmla="*/ 30 h 619"/>
              <a:gd name="T96" fmla="*/ 456 w 604"/>
              <a:gd name="T97" fmla="*/ 221 h 619"/>
              <a:gd name="T98" fmla="*/ 250 w 604"/>
              <a:gd name="T99" fmla="*/ 413 h 619"/>
              <a:gd name="T100" fmla="*/ 191 w 604"/>
              <a:gd name="T101" fmla="*/ 398 h 619"/>
              <a:gd name="T102" fmla="*/ 117 w 604"/>
              <a:gd name="T103" fmla="*/ 442 h 619"/>
              <a:gd name="T104" fmla="*/ 117 w 604"/>
              <a:gd name="T105" fmla="*/ 383 h 619"/>
              <a:gd name="T106" fmla="*/ 44 w 604"/>
              <a:gd name="T107" fmla="*/ 22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4" h="619">
                <a:moveTo>
                  <a:pt x="250" y="251"/>
                </a:moveTo>
                <a:lnTo>
                  <a:pt x="250" y="251"/>
                </a:lnTo>
                <a:cubicBezTo>
                  <a:pt x="265" y="251"/>
                  <a:pt x="279" y="236"/>
                  <a:pt x="279" y="221"/>
                </a:cubicBezTo>
                <a:cubicBezTo>
                  <a:pt x="279" y="206"/>
                  <a:pt x="265" y="192"/>
                  <a:pt x="250" y="192"/>
                </a:cubicBezTo>
                <a:cubicBezTo>
                  <a:pt x="235" y="192"/>
                  <a:pt x="220" y="206"/>
                  <a:pt x="220" y="221"/>
                </a:cubicBezTo>
                <a:cubicBezTo>
                  <a:pt x="220" y="236"/>
                  <a:pt x="235" y="251"/>
                  <a:pt x="250" y="251"/>
                </a:cubicBezTo>
                <a:close/>
                <a:moveTo>
                  <a:pt x="132" y="251"/>
                </a:moveTo>
                <a:lnTo>
                  <a:pt x="132" y="251"/>
                </a:lnTo>
                <a:cubicBezTo>
                  <a:pt x="147" y="251"/>
                  <a:pt x="162" y="236"/>
                  <a:pt x="162" y="221"/>
                </a:cubicBezTo>
                <a:cubicBezTo>
                  <a:pt x="162" y="206"/>
                  <a:pt x="147" y="192"/>
                  <a:pt x="132" y="192"/>
                </a:cubicBezTo>
                <a:cubicBezTo>
                  <a:pt x="117" y="192"/>
                  <a:pt x="103" y="206"/>
                  <a:pt x="103" y="221"/>
                </a:cubicBezTo>
                <a:cubicBezTo>
                  <a:pt x="103" y="236"/>
                  <a:pt x="117" y="251"/>
                  <a:pt x="132" y="251"/>
                </a:cubicBezTo>
                <a:close/>
                <a:moveTo>
                  <a:pt x="367" y="251"/>
                </a:moveTo>
                <a:lnTo>
                  <a:pt x="367" y="251"/>
                </a:lnTo>
                <a:cubicBezTo>
                  <a:pt x="383" y="251"/>
                  <a:pt x="397" y="236"/>
                  <a:pt x="397" y="221"/>
                </a:cubicBezTo>
                <a:cubicBezTo>
                  <a:pt x="397" y="206"/>
                  <a:pt x="383" y="192"/>
                  <a:pt x="367" y="192"/>
                </a:cubicBezTo>
                <a:cubicBezTo>
                  <a:pt x="353" y="192"/>
                  <a:pt x="338" y="206"/>
                  <a:pt x="338" y="221"/>
                </a:cubicBezTo>
                <a:cubicBezTo>
                  <a:pt x="338" y="236"/>
                  <a:pt x="353" y="251"/>
                  <a:pt x="367" y="251"/>
                </a:cubicBezTo>
                <a:close/>
                <a:moveTo>
                  <a:pt x="530" y="177"/>
                </a:moveTo>
                <a:lnTo>
                  <a:pt x="530" y="177"/>
                </a:lnTo>
                <a:lnTo>
                  <a:pt x="530" y="192"/>
                </a:lnTo>
                <a:cubicBezTo>
                  <a:pt x="530" y="206"/>
                  <a:pt x="530" y="221"/>
                  <a:pt x="530" y="221"/>
                </a:cubicBezTo>
                <a:cubicBezTo>
                  <a:pt x="559" y="265"/>
                  <a:pt x="574" y="295"/>
                  <a:pt x="574" y="339"/>
                </a:cubicBezTo>
                <a:cubicBezTo>
                  <a:pt x="574" y="398"/>
                  <a:pt x="530" y="457"/>
                  <a:pt x="471" y="501"/>
                </a:cubicBezTo>
                <a:cubicBezTo>
                  <a:pt x="471" y="560"/>
                  <a:pt x="471" y="560"/>
                  <a:pt x="471" y="560"/>
                </a:cubicBezTo>
                <a:cubicBezTo>
                  <a:pt x="397" y="516"/>
                  <a:pt x="397" y="516"/>
                  <a:pt x="397" y="516"/>
                </a:cubicBezTo>
                <a:cubicBezTo>
                  <a:pt x="383" y="530"/>
                  <a:pt x="367" y="530"/>
                  <a:pt x="353" y="530"/>
                </a:cubicBezTo>
                <a:cubicBezTo>
                  <a:pt x="309" y="530"/>
                  <a:pt x="279" y="516"/>
                  <a:pt x="235" y="486"/>
                </a:cubicBezTo>
                <a:cubicBezTo>
                  <a:pt x="220" y="486"/>
                  <a:pt x="220" y="486"/>
                  <a:pt x="206" y="486"/>
                </a:cubicBezTo>
                <a:cubicBezTo>
                  <a:pt x="191" y="486"/>
                  <a:pt x="191" y="486"/>
                  <a:pt x="176" y="486"/>
                </a:cubicBezTo>
                <a:cubicBezTo>
                  <a:pt x="235" y="530"/>
                  <a:pt x="279" y="560"/>
                  <a:pt x="353" y="560"/>
                </a:cubicBezTo>
                <a:cubicBezTo>
                  <a:pt x="367" y="560"/>
                  <a:pt x="383" y="560"/>
                  <a:pt x="397" y="560"/>
                </a:cubicBezTo>
                <a:cubicBezTo>
                  <a:pt x="515" y="618"/>
                  <a:pt x="515" y="618"/>
                  <a:pt x="515" y="618"/>
                </a:cubicBezTo>
                <a:cubicBezTo>
                  <a:pt x="515" y="516"/>
                  <a:pt x="515" y="516"/>
                  <a:pt x="515" y="516"/>
                </a:cubicBezTo>
                <a:cubicBezTo>
                  <a:pt x="574" y="471"/>
                  <a:pt x="603" y="413"/>
                  <a:pt x="603" y="339"/>
                </a:cubicBezTo>
                <a:cubicBezTo>
                  <a:pt x="603" y="280"/>
                  <a:pt x="574" y="221"/>
                  <a:pt x="530" y="177"/>
                </a:cubicBezTo>
                <a:close/>
                <a:moveTo>
                  <a:pt x="191" y="442"/>
                </a:moveTo>
                <a:lnTo>
                  <a:pt x="191" y="442"/>
                </a:lnTo>
                <a:cubicBezTo>
                  <a:pt x="206" y="442"/>
                  <a:pt x="235" y="442"/>
                  <a:pt x="250" y="442"/>
                </a:cubicBezTo>
                <a:cubicBezTo>
                  <a:pt x="397" y="442"/>
                  <a:pt x="485" y="339"/>
                  <a:pt x="485" y="221"/>
                </a:cubicBezTo>
                <a:cubicBezTo>
                  <a:pt x="485" y="88"/>
                  <a:pt x="367" y="0"/>
                  <a:pt x="250" y="0"/>
                </a:cubicBezTo>
                <a:cubicBezTo>
                  <a:pt x="117" y="0"/>
                  <a:pt x="0" y="88"/>
                  <a:pt x="0" y="221"/>
                </a:cubicBezTo>
                <a:cubicBezTo>
                  <a:pt x="0" y="295"/>
                  <a:pt x="29" y="354"/>
                  <a:pt x="73" y="398"/>
                </a:cubicBezTo>
                <a:cubicBezTo>
                  <a:pt x="73" y="501"/>
                  <a:pt x="73" y="501"/>
                  <a:pt x="73" y="501"/>
                </a:cubicBezTo>
                <a:lnTo>
                  <a:pt x="191" y="442"/>
                </a:lnTo>
                <a:close/>
                <a:moveTo>
                  <a:pt x="44" y="221"/>
                </a:moveTo>
                <a:lnTo>
                  <a:pt x="44" y="221"/>
                </a:lnTo>
                <a:cubicBezTo>
                  <a:pt x="44" y="118"/>
                  <a:pt x="132" y="30"/>
                  <a:pt x="250" y="30"/>
                </a:cubicBezTo>
                <a:cubicBezTo>
                  <a:pt x="353" y="30"/>
                  <a:pt x="456" y="118"/>
                  <a:pt x="456" y="221"/>
                </a:cubicBezTo>
                <a:cubicBezTo>
                  <a:pt x="456" y="324"/>
                  <a:pt x="367" y="413"/>
                  <a:pt x="250" y="413"/>
                </a:cubicBezTo>
                <a:cubicBezTo>
                  <a:pt x="235" y="413"/>
                  <a:pt x="206" y="413"/>
                  <a:pt x="191" y="398"/>
                </a:cubicBezTo>
                <a:cubicBezTo>
                  <a:pt x="117" y="442"/>
                  <a:pt x="117" y="442"/>
                  <a:pt x="117" y="442"/>
                </a:cubicBezTo>
                <a:cubicBezTo>
                  <a:pt x="117" y="383"/>
                  <a:pt x="117" y="383"/>
                  <a:pt x="117" y="383"/>
                </a:cubicBezTo>
                <a:cubicBezTo>
                  <a:pt x="73" y="339"/>
                  <a:pt x="44" y="280"/>
                  <a:pt x="44" y="221"/>
                </a:cubicBezTo>
                <a:close/>
              </a:path>
            </a:pathLst>
          </a:custGeom>
          <a:solidFill>
            <a:srgbClr val="353C62"/>
          </a:solidFill>
          <a:ln>
            <a:noFill/>
          </a:ln>
          <a:effectLst/>
          <a:extLst>
            <a:ext uri="{91240B29-F687-4f45-9708-019B960494DF}"/>
            <a:ext uri="{AF507438-7753-43e0-B8FC-AC1667EBCBE1}"/>
          </a:extLst>
        </p:spPr>
        <p:txBody>
          <a:bodyPr wrap="none" lIns="91431" tIns="45716" rIns="91431" bIns="45716" anchor="ctr"/>
          <a:lstStyle/>
          <a:p>
            <a:pPr eaLnBrk="1" fontAlgn="auto" hangingPunct="1">
              <a:spcBef>
                <a:spcPts val="0"/>
              </a:spcBef>
              <a:spcAft>
                <a:spcPts val="0"/>
              </a:spcAft>
              <a:defRPr/>
            </a:pPr>
            <a:endParaRPr lang="en-US" dirty="0">
              <a:latin typeface="Arial" panose="020B0604020202020204" pitchFamily="34" charset="0"/>
              <a:ea typeface="+mn-ea"/>
            </a:endParaRPr>
          </a:p>
        </p:txBody>
      </p:sp>
    </p:spTree>
    <p:custDataLst>
      <p:tags r:id="rId1"/>
    </p:custDataLst>
    <p:extLst>
      <p:ext uri="{BB962C8B-B14F-4D97-AF65-F5344CB8AC3E}">
        <p14:creationId xmlns:p14="http://schemas.microsoft.com/office/powerpoint/2010/main" val="119220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505C783-4AD3-C541-B1B2-2B3E206C9E36}"/>
              </a:ext>
              <a:ext uri="{C183D7F6-B498-43B3-948B-1728B52AA6E4}">
                <adec:decorative xmlns:adec="http://schemas.microsoft.com/office/drawing/2017/decorative" xmlns="" val="1"/>
              </a:ext>
            </a:extLst>
          </p:cNvPr>
          <p:cNvSpPr/>
          <p:nvPr/>
        </p:nvSpPr>
        <p:spPr>
          <a:xfrm>
            <a:off x="4571999" y="-1"/>
            <a:ext cx="4572001" cy="5138738"/>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4" name="Title 23">
            <a:extLst>
              <a:ext uri="{FF2B5EF4-FFF2-40B4-BE49-F238E27FC236}">
                <a16:creationId xmlns:a16="http://schemas.microsoft.com/office/drawing/2014/main" id="{35A82912-63FA-2348-A086-6193AB2F8A17}"/>
              </a:ext>
            </a:extLst>
          </p:cNvPr>
          <p:cNvSpPr txBox="1">
            <a:spLocks noGrp="1"/>
          </p:cNvSpPr>
          <p:nvPr>
            <p:ph type="title" idx="4294967295"/>
          </p:nvPr>
        </p:nvSpPr>
        <p:spPr>
          <a:xfrm>
            <a:off x="5429509" y="562181"/>
            <a:ext cx="3321076"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REFLECTION QUESTIONS</a:t>
            </a:r>
          </a:p>
        </p:txBody>
      </p:sp>
      <p:sp>
        <p:nvSpPr>
          <p:cNvPr id="15" name="TextBox 14">
            <a:extLst>
              <a:ext uri="{FF2B5EF4-FFF2-40B4-BE49-F238E27FC236}">
                <a16:creationId xmlns:a16="http://schemas.microsoft.com/office/drawing/2014/main" id="{21ED136B-F5E2-42CD-8DE8-4CF471C1D591}"/>
              </a:ext>
            </a:extLst>
          </p:cNvPr>
          <p:cNvSpPr txBox="1"/>
          <p:nvPr/>
        </p:nvSpPr>
        <p:spPr>
          <a:xfrm>
            <a:off x="5083277" y="1571663"/>
            <a:ext cx="3549443" cy="413062"/>
          </a:xfrm>
          <a:prstGeom prst="rect">
            <a:avLst/>
          </a:prstGeom>
          <a:noFill/>
        </p:spPr>
        <p:txBody>
          <a:bodyPr wrap="square" rtlCol="0">
            <a:spAutoFit/>
          </a:bodyPr>
          <a:lstStyle/>
          <a:p>
            <a:pPr algn="ctr">
              <a:lnSpc>
                <a:spcPct val="150000"/>
              </a:lnSpc>
            </a:pPr>
            <a:r>
              <a:rPr lang="en-US" dirty="0">
                <a:solidFill>
                  <a:schemeClr val="bg1"/>
                </a:solidFill>
                <a:latin typeface="Arial" panose="020B0604020202020204" pitchFamily="34" charset="0"/>
              </a:rPr>
              <a:t>(back of worksheet)</a:t>
            </a:r>
            <a:endParaRPr lang="en-US" sz="1800" dirty="0">
              <a:solidFill>
                <a:schemeClr val="bg1"/>
              </a:solidFill>
              <a:latin typeface="Arial" panose="020B0604020202020204" pitchFamily="34" charset="0"/>
              <a:ea typeface="Lato" panose="020F0502020204030203" pitchFamily="34" charset="0"/>
              <a:cs typeface="Arial" panose="020B0604020202020204" pitchFamily="34" charset="0"/>
            </a:endParaRPr>
          </a:p>
        </p:txBody>
      </p:sp>
      <p:grpSp>
        <p:nvGrpSpPr>
          <p:cNvPr id="2" name="Group 1" descr="1. Now that we've discussed different viewpoints about closing the village, what's your opinion?">
            <a:extLst>
              <a:ext uri="{FF2B5EF4-FFF2-40B4-BE49-F238E27FC236}">
                <a16:creationId xmlns:a16="http://schemas.microsoft.com/office/drawing/2014/main" id="{17615A3F-D3D8-409E-A3DC-E4C2A5BF0AD7}"/>
              </a:ext>
            </a:extLst>
          </p:cNvPr>
          <p:cNvGrpSpPr/>
          <p:nvPr/>
        </p:nvGrpSpPr>
        <p:grpSpPr>
          <a:xfrm>
            <a:off x="427706" y="385631"/>
            <a:ext cx="3997984" cy="1284134"/>
            <a:chOff x="427706" y="385631"/>
            <a:chExt cx="3997984" cy="1284134"/>
          </a:xfrm>
        </p:grpSpPr>
        <p:sp>
          <p:nvSpPr>
            <p:cNvPr id="11" name="Oval 10">
              <a:extLst>
                <a:ext uri="{FF2B5EF4-FFF2-40B4-BE49-F238E27FC236}">
                  <a16:creationId xmlns:a16="http://schemas.microsoft.com/office/drawing/2014/main" id="{76F6B642-3EB6-AE43-9E7C-10522802EB24}"/>
                </a:ext>
              </a:extLst>
            </p:cNvPr>
            <p:cNvSpPr/>
            <p:nvPr/>
          </p:nvSpPr>
          <p:spPr>
            <a:xfrm>
              <a:off x="427706" y="900131"/>
              <a:ext cx="285136" cy="285136"/>
            </a:xfrm>
            <a:prstGeom prst="ellipse">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Arial" panose="020B0604020202020204" pitchFamily="34" charset="0"/>
                  <a:ea typeface="Lato" panose="020F0502020204030203" pitchFamily="34" charset="0"/>
                  <a:cs typeface="Arial" panose="020B0604020202020204" pitchFamily="34" charset="0"/>
                </a:rPr>
                <a:t>1</a:t>
              </a:r>
            </a:p>
          </p:txBody>
        </p:sp>
        <p:sp>
          <p:nvSpPr>
            <p:cNvPr id="16" name="TextBox 15">
              <a:extLst>
                <a:ext uri="{FF2B5EF4-FFF2-40B4-BE49-F238E27FC236}">
                  <a16:creationId xmlns:a16="http://schemas.microsoft.com/office/drawing/2014/main" id="{97DBBD61-2241-A44D-8081-81144AC6F870}"/>
                </a:ext>
              </a:extLst>
            </p:cNvPr>
            <p:cNvSpPr txBox="1"/>
            <p:nvPr/>
          </p:nvSpPr>
          <p:spPr>
            <a:xfrm>
              <a:off x="816076" y="385631"/>
              <a:ext cx="3609614" cy="1284134"/>
            </a:xfrm>
            <a:prstGeom prst="rect">
              <a:avLst/>
            </a:prstGeom>
            <a:noFill/>
          </p:spPr>
          <p:txBody>
            <a:bodyPr wrap="square" rtlCol="0">
              <a:spAutoFit/>
            </a:bodyPr>
            <a:lstStyle/>
            <a:p>
              <a:pPr>
                <a:lnSpc>
                  <a:spcPct val="150000"/>
                </a:lnSpc>
              </a:pPr>
              <a:r>
                <a:rPr lang="en-US" sz="1800" dirty="0">
                  <a:solidFill>
                    <a:srgbClr val="353C62"/>
                  </a:solidFill>
                  <a:latin typeface="Arial" panose="020B0604020202020204" pitchFamily="34" charset="0"/>
                </a:rPr>
                <a:t>Now that we’ve discussed different viewpoints about closing the village, what’s your opinion? </a:t>
              </a:r>
              <a:endParaRPr lang="en-US" sz="2000" dirty="0">
                <a:solidFill>
                  <a:srgbClr val="353C62"/>
                </a:solidFill>
                <a:latin typeface="Arial" panose="020B0604020202020204" pitchFamily="34" charset="0"/>
                <a:ea typeface="Lato" panose="020F0502020204030203" pitchFamily="34" charset="0"/>
                <a:cs typeface="Arial" panose="020B0604020202020204" pitchFamily="34" charset="0"/>
              </a:endParaRPr>
            </a:p>
          </p:txBody>
        </p:sp>
      </p:grpSp>
      <p:grpSp>
        <p:nvGrpSpPr>
          <p:cNvPr id="3" name="Group 2" descr="2. If the residents are removed, are they entitled to any compensation?">
            <a:extLst>
              <a:ext uri="{FF2B5EF4-FFF2-40B4-BE49-F238E27FC236}">
                <a16:creationId xmlns:a16="http://schemas.microsoft.com/office/drawing/2014/main" id="{C145C3B4-7BA8-4236-B9F4-5C344ADC2DE9}"/>
              </a:ext>
            </a:extLst>
          </p:cNvPr>
          <p:cNvGrpSpPr/>
          <p:nvPr/>
        </p:nvGrpSpPr>
        <p:grpSpPr>
          <a:xfrm>
            <a:off x="417273" y="2115629"/>
            <a:ext cx="4065517" cy="1287532"/>
            <a:chOff x="417273" y="2115629"/>
            <a:chExt cx="4065517" cy="1287532"/>
          </a:xfrm>
        </p:grpSpPr>
        <p:sp>
          <p:nvSpPr>
            <p:cNvPr id="12" name="Oval 11">
              <a:extLst>
                <a:ext uri="{FF2B5EF4-FFF2-40B4-BE49-F238E27FC236}">
                  <a16:creationId xmlns:a16="http://schemas.microsoft.com/office/drawing/2014/main" id="{CECAB601-3B7A-7A49-85FC-151038F8AD8E}"/>
                </a:ext>
              </a:extLst>
            </p:cNvPr>
            <p:cNvSpPr/>
            <p:nvPr/>
          </p:nvSpPr>
          <p:spPr>
            <a:xfrm>
              <a:off x="417273" y="2426801"/>
              <a:ext cx="285136" cy="285136"/>
            </a:xfrm>
            <a:prstGeom prst="ellipse">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Arial" panose="020B0604020202020204" pitchFamily="34" charset="0"/>
                  <a:ea typeface="Lato" panose="020F0502020204030203" pitchFamily="34" charset="0"/>
                  <a:cs typeface="Arial" panose="020B0604020202020204" pitchFamily="34" charset="0"/>
                </a:rPr>
                <a:t>2</a:t>
              </a:r>
            </a:p>
          </p:txBody>
        </p:sp>
        <p:sp>
          <p:nvSpPr>
            <p:cNvPr id="14" name="TextBox 13">
              <a:extLst>
                <a:ext uri="{FF2B5EF4-FFF2-40B4-BE49-F238E27FC236}">
                  <a16:creationId xmlns:a16="http://schemas.microsoft.com/office/drawing/2014/main" id="{6788689E-BB89-414A-BE16-A8DF54C66938}"/>
                </a:ext>
              </a:extLst>
            </p:cNvPr>
            <p:cNvSpPr txBox="1"/>
            <p:nvPr/>
          </p:nvSpPr>
          <p:spPr>
            <a:xfrm>
              <a:off x="816076" y="2115629"/>
              <a:ext cx="3666714" cy="1287532"/>
            </a:xfrm>
            <a:prstGeom prst="rect">
              <a:avLst/>
            </a:prstGeom>
            <a:noFill/>
          </p:spPr>
          <p:txBody>
            <a:bodyPr wrap="square" rtlCol="0">
              <a:spAutoFit/>
            </a:bodyPr>
            <a:lstStyle/>
            <a:p>
              <a:pPr>
                <a:lnSpc>
                  <a:spcPct val="150000"/>
                </a:lnSpc>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If the residents are removed, are they entitled to any compensation?</a:t>
              </a:r>
            </a:p>
          </p:txBody>
        </p:sp>
      </p:grpSp>
      <p:grpSp>
        <p:nvGrpSpPr>
          <p:cNvPr id="4" name="Group 3" descr="3. Are there any other solutions or compromises that should be considered?">
            <a:extLst>
              <a:ext uri="{FF2B5EF4-FFF2-40B4-BE49-F238E27FC236}">
                <a16:creationId xmlns:a16="http://schemas.microsoft.com/office/drawing/2014/main" id="{A0FEB439-E55B-439C-B7E9-8572B9B0FFA5}"/>
              </a:ext>
            </a:extLst>
          </p:cNvPr>
          <p:cNvGrpSpPr/>
          <p:nvPr/>
        </p:nvGrpSpPr>
        <p:grpSpPr>
          <a:xfrm>
            <a:off x="427706" y="3430129"/>
            <a:ext cx="3937813" cy="1284134"/>
            <a:chOff x="427706" y="3430129"/>
            <a:chExt cx="3937813" cy="1284134"/>
          </a:xfrm>
        </p:grpSpPr>
        <p:sp>
          <p:nvSpPr>
            <p:cNvPr id="13" name="Oval 12">
              <a:extLst>
                <a:ext uri="{FF2B5EF4-FFF2-40B4-BE49-F238E27FC236}">
                  <a16:creationId xmlns:a16="http://schemas.microsoft.com/office/drawing/2014/main" id="{EED02EC9-01EC-CB4D-8311-24183F13A5BE}"/>
                </a:ext>
              </a:extLst>
            </p:cNvPr>
            <p:cNvSpPr/>
            <p:nvPr/>
          </p:nvSpPr>
          <p:spPr>
            <a:xfrm>
              <a:off x="427706" y="3953471"/>
              <a:ext cx="285136" cy="285136"/>
            </a:xfrm>
            <a:prstGeom prst="ellipse">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Arial" panose="020B0604020202020204" pitchFamily="34" charset="0"/>
                  <a:ea typeface="Lato" panose="020F0502020204030203" pitchFamily="34" charset="0"/>
                  <a:cs typeface="Arial" panose="020B0604020202020204" pitchFamily="34" charset="0"/>
                </a:rPr>
                <a:t>3</a:t>
              </a:r>
            </a:p>
          </p:txBody>
        </p:sp>
        <p:sp>
          <p:nvSpPr>
            <p:cNvPr id="17" name="TextBox 16">
              <a:extLst>
                <a:ext uri="{FF2B5EF4-FFF2-40B4-BE49-F238E27FC236}">
                  <a16:creationId xmlns:a16="http://schemas.microsoft.com/office/drawing/2014/main" id="{83245909-5AD8-4B41-88AA-335E0A08601B}"/>
                </a:ext>
              </a:extLst>
            </p:cNvPr>
            <p:cNvSpPr txBox="1"/>
            <p:nvPr/>
          </p:nvSpPr>
          <p:spPr>
            <a:xfrm>
              <a:off x="816076" y="3430129"/>
              <a:ext cx="3549443" cy="1284134"/>
            </a:xfrm>
            <a:prstGeom prst="rect">
              <a:avLst/>
            </a:prstGeom>
            <a:noFill/>
          </p:spPr>
          <p:txBody>
            <a:bodyPr wrap="square" rtlCol="0">
              <a:spAutoFit/>
            </a:bodyPr>
            <a:lstStyle/>
            <a:p>
              <a:pPr>
                <a:lnSpc>
                  <a:spcPct val="150000"/>
                </a:lnSpc>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Are there any other solutions or compromises that should be considered?</a:t>
              </a:r>
              <a:endParaRPr lang="en-US" sz="1000" dirty="0">
                <a:latin typeface="Arial" panose="020B0604020202020204" pitchFamily="34" charset="0"/>
                <a:ea typeface="Lato" panose="020F0502020204030203" pitchFamily="34" charset="0"/>
                <a:cs typeface="Arial" panose="020B0604020202020204" pitchFamily="34" charset="0"/>
              </a:endParaRPr>
            </a:p>
          </p:txBody>
        </p:sp>
      </p:grpSp>
      <p:sp>
        <p:nvSpPr>
          <p:cNvPr id="21" name="TextBox 20">
            <a:extLst>
              <a:ext uri="{FF2B5EF4-FFF2-40B4-BE49-F238E27FC236}">
                <a16:creationId xmlns:a16="http://schemas.microsoft.com/office/drawing/2014/main" id="{57C78A27-910C-5C4D-84B7-DD1D9C8549F8}"/>
              </a:ext>
              <a:ext uri="{C183D7F6-B498-43B3-948B-1728B52AA6E4}">
                <adec:decorative xmlns:adec="http://schemas.microsoft.com/office/drawing/2017/decorative" xmlns="" val="1"/>
              </a:ext>
            </a:extLst>
          </p:cNvPr>
          <p:cNvSpPr txBox="1"/>
          <p:nvPr/>
        </p:nvSpPr>
        <p:spPr>
          <a:xfrm>
            <a:off x="5029200" y="4720925"/>
            <a:ext cx="3661268" cy="276999"/>
          </a:xfrm>
          <a:prstGeom prst="rect">
            <a:avLst/>
          </a:prstGeom>
          <a:noFill/>
        </p:spPr>
        <p:txBody>
          <a:bodyPr wrap="square" rtlCol="0">
            <a:spAutoFit/>
          </a:bodyPr>
          <a:lstStyle/>
          <a:p>
            <a:pPr algn="r"/>
            <a:r>
              <a:rPr lang="en-US" sz="600" b="1" spc="300" dirty="0">
                <a:solidFill>
                  <a:schemeClr val="bg1"/>
                </a:solidFill>
                <a:latin typeface="Arial" panose="020B0604020202020204" pitchFamily="34" charset="0"/>
                <a:ea typeface="Lato Heavy" panose="020F0502020204030203" pitchFamily="34" charset="0"/>
                <a:cs typeface="Arial" panose="020B0604020202020204" pitchFamily="34" charset="0"/>
              </a:rPr>
              <a:t>ARLINGTON NATIONAL CEMETERY </a:t>
            </a:r>
          </a:p>
          <a:p>
            <a:pPr algn="r"/>
            <a:r>
              <a:rPr lang="en-US" sz="600" spc="300" dirty="0">
                <a:solidFill>
                  <a:schemeClr val="bg1"/>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22" name="Picture 21">
            <a:extLst>
              <a:ext uri="{FF2B5EF4-FFF2-40B4-BE49-F238E27FC236}">
                <a16:creationId xmlns:a16="http://schemas.microsoft.com/office/drawing/2014/main" id="{B6166E23-DD9E-FB44-918F-457D0CFFCC5C}"/>
              </a:ext>
              <a:ext uri="{C183D7F6-B498-43B3-948B-1728B52AA6E4}">
                <adec:decorative xmlns:adec="http://schemas.microsoft.com/office/drawing/2017/decorative" xmlns=""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90468" y="4740986"/>
            <a:ext cx="220826" cy="260226"/>
          </a:xfrm>
          <a:prstGeom prst="rect">
            <a:avLst/>
          </a:prstGeom>
        </p:spPr>
      </p:pic>
      <p:pic>
        <p:nvPicPr>
          <p:cNvPr id="23" name="Picture 22">
            <a:extLst>
              <a:ext uri="{FF2B5EF4-FFF2-40B4-BE49-F238E27FC236}">
                <a16:creationId xmlns:a16="http://schemas.microsoft.com/office/drawing/2014/main" id="{F1EE11C5-517E-FB48-99D2-D0D06BA4291A}"/>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5029200" y="671531"/>
            <a:ext cx="254000" cy="228600"/>
          </a:xfrm>
          <a:prstGeom prst="rect">
            <a:avLst/>
          </a:prstGeom>
        </p:spPr>
      </p:pic>
    </p:spTree>
    <p:custDataLst>
      <p:tags r:id="rId1"/>
    </p:custDataLst>
    <p:extLst>
      <p:ext uri="{BB962C8B-B14F-4D97-AF65-F5344CB8AC3E}">
        <p14:creationId xmlns:p14="http://schemas.microsoft.com/office/powerpoint/2010/main" val="396267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Photograph of Arlington National Cemetery - white gravestones with trees.">
            <a:extLst>
              <a:ext uri="{FF2B5EF4-FFF2-40B4-BE49-F238E27FC236}">
                <a16:creationId xmlns:a16="http://schemas.microsoft.com/office/drawing/2014/main" id="{DE9742ED-529E-43F5-9DAA-B0386D0D8C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5574"/>
          <a:stretch/>
        </p:blipFill>
        <p:spPr>
          <a:xfrm>
            <a:off x="1" y="-14135"/>
            <a:ext cx="9143998" cy="5152873"/>
          </a:xfrm>
          <a:prstGeom prst="rect">
            <a:avLst/>
          </a:prstGeom>
        </p:spPr>
      </p:pic>
      <p:sp>
        <p:nvSpPr>
          <p:cNvPr id="11" name="TextBox 10">
            <a:extLst>
              <a:ext uri="{FF2B5EF4-FFF2-40B4-BE49-F238E27FC236}">
                <a16:creationId xmlns:a16="http://schemas.microsoft.com/office/drawing/2014/main" id="{8069F46B-8F54-4C9D-828D-4965379B5FEB}"/>
              </a:ext>
            </a:extLst>
          </p:cNvPr>
          <p:cNvSpPr txBox="1"/>
          <p:nvPr/>
        </p:nvSpPr>
        <p:spPr>
          <a:xfrm>
            <a:off x="-54723" y="4894959"/>
            <a:ext cx="5479651" cy="246221"/>
          </a:xfrm>
          <a:prstGeom prst="rect">
            <a:avLst/>
          </a:prstGeom>
          <a:noFill/>
        </p:spPr>
        <p:txBody>
          <a:bodyPr wrap="square" rtlCol="0">
            <a:spAutoFit/>
          </a:bodyPr>
          <a:lstStyle/>
          <a:p>
            <a:r>
              <a:rPr lang="en-US" sz="1000" i="1" dirty="0">
                <a:solidFill>
                  <a:schemeClr val="bg1"/>
                </a:solidFill>
                <a:latin typeface="Arial" panose="020B0604020202020204" pitchFamily="34" charset="0"/>
                <a:cs typeface="Arial" panose="020B0604020202020204" pitchFamily="34" charset="0"/>
              </a:rPr>
              <a:t>Section 35 of Arlington National Cemetery in the fall. (ANC/Elizabeth Fraser, 2018)</a:t>
            </a:r>
          </a:p>
        </p:txBody>
      </p:sp>
      <p:sp>
        <p:nvSpPr>
          <p:cNvPr id="3" name="Rectangle 2">
            <a:extLst>
              <a:ext uri="{FF2B5EF4-FFF2-40B4-BE49-F238E27FC236}">
                <a16:creationId xmlns:a16="http://schemas.microsoft.com/office/drawing/2014/main" id="{596EA38B-D315-BE44-8B5D-65A09A9F0A78}"/>
              </a:ext>
              <a:ext uri="{C183D7F6-B498-43B3-948B-1728B52AA6E4}">
                <adec:decorative xmlns:adec="http://schemas.microsoft.com/office/drawing/2017/decorative" xmlns="" val="1"/>
              </a:ext>
            </a:extLst>
          </p:cNvPr>
          <p:cNvSpPr/>
          <p:nvPr/>
        </p:nvSpPr>
        <p:spPr>
          <a:xfrm>
            <a:off x="388373" y="800322"/>
            <a:ext cx="8367252" cy="3859587"/>
          </a:xfrm>
          <a:prstGeom prst="rect">
            <a:avLst/>
          </a:prstGeom>
          <a:solidFill>
            <a:srgbClr val="353C62"/>
          </a:solidFill>
          <a:ln>
            <a:solidFill>
              <a:srgbClr val="353C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53C62"/>
              </a:solidFill>
              <a:latin typeface="Arial" panose="020B0604020202020204" pitchFamily="34" charset="0"/>
            </a:endParaRPr>
          </a:p>
        </p:txBody>
      </p:sp>
      <p:sp>
        <p:nvSpPr>
          <p:cNvPr id="17" name="Title 16">
            <a:extLst>
              <a:ext uri="{FF2B5EF4-FFF2-40B4-BE49-F238E27FC236}">
                <a16:creationId xmlns:a16="http://schemas.microsoft.com/office/drawing/2014/main" id="{E2BE11A8-95CD-DA41-B56A-7FEF8282AD3D}"/>
              </a:ext>
            </a:extLst>
          </p:cNvPr>
          <p:cNvSpPr txBox="1">
            <a:spLocks noGrp="1"/>
          </p:cNvSpPr>
          <p:nvPr>
            <p:ph type="title" idx="4294967295"/>
          </p:nvPr>
        </p:nvSpPr>
        <p:spPr>
          <a:xfrm>
            <a:off x="1671300" y="243779"/>
            <a:ext cx="5801401" cy="461665"/>
          </a:xfrm>
          <a:prstGeom prst="rect">
            <a:avLst/>
          </a:prstGeom>
          <a:solidFill>
            <a:srgbClr val="6A1D07">
              <a:alpha val="34000"/>
            </a:srgb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EXTENDED DISCUSSION</a:t>
            </a:r>
          </a:p>
        </p:txBody>
      </p:sp>
      <p:sp>
        <p:nvSpPr>
          <p:cNvPr id="10" name="TextBox 9">
            <a:extLst>
              <a:ext uri="{FF2B5EF4-FFF2-40B4-BE49-F238E27FC236}">
                <a16:creationId xmlns:a16="http://schemas.microsoft.com/office/drawing/2014/main" id="{F0E6A23E-970B-0D41-8E05-E91EBE2E881D}"/>
              </a:ext>
            </a:extLst>
          </p:cNvPr>
          <p:cNvSpPr txBox="1"/>
          <p:nvPr/>
        </p:nvSpPr>
        <p:spPr>
          <a:xfrm>
            <a:off x="388374" y="973321"/>
            <a:ext cx="8367251" cy="369332"/>
          </a:xfrm>
          <a:prstGeom prst="rect">
            <a:avLst/>
          </a:prstGeom>
          <a:noFill/>
        </p:spPr>
        <p:txBody>
          <a:bodyPr wrap="square" rtlCol="0">
            <a:spAutoFit/>
          </a:bodyPr>
          <a:lstStyle/>
          <a:p>
            <a:pPr algn="ctr" fontAlgn="base"/>
            <a:r>
              <a:rPr lang="en-US" sz="1800" dirty="0">
                <a:solidFill>
                  <a:schemeClr val="bg1"/>
                </a:solidFill>
                <a:latin typeface="Arial" panose="020B0604020202020204" pitchFamily="34" charset="0"/>
              </a:rPr>
              <a:t>In an 1865 speech titled “What the Black Man Wants,” Frederick Douglass said: </a:t>
            </a:r>
            <a:endParaRPr lang="en-US" dirty="0">
              <a:solidFill>
                <a:schemeClr val="bg1"/>
              </a:solidFill>
              <a:latin typeface="Arial" panose="020B0604020202020204" pitchFamily="34" charset="0"/>
            </a:endParaRPr>
          </a:p>
        </p:txBody>
      </p:sp>
      <p:pic>
        <p:nvPicPr>
          <p:cNvPr id="15" name="Picture 14">
            <a:extLst>
              <a:ext uri="{FF2B5EF4-FFF2-40B4-BE49-F238E27FC236}">
                <a16:creationId xmlns:a16="http://schemas.microsoft.com/office/drawing/2014/main" id="{6EF10CC0-55C3-D640-A3A5-0DD1BE999EB5}"/>
              </a:ex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7735379" y="355555"/>
            <a:ext cx="254000" cy="228600"/>
          </a:xfrm>
          <a:prstGeom prst="rect">
            <a:avLst/>
          </a:prstGeom>
        </p:spPr>
      </p:pic>
      <p:pic>
        <p:nvPicPr>
          <p:cNvPr id="16" name="Picture 15">
            <a:extLst>
              <a:ext uri="{FF2B5EF4-FFF2-40B4-BE49-F238E27FC236}">
                <a16:creationId xmlns:a16="http://schemas.microsoft.com/office/drawing/2014/main" id="{68C63A0D-7968-6040-8A75-59B36FDF08CE}"/>
              </a:ext>
              <a:ext uri="{C183D7F6-B498-43B3-948B-1728B52AA6E4}">
                <adec:decorative xmlns:adec="http://schemas.microsoft.com/office/drawing/2017/decorative" xmlns="" val="1"/>
              </a:ext>
            </a:extLst>
          </p:cNvPr>
          <p:cNvPicPr>
            <a:picLocks noChangeAspect="1"/>
          </p:cNvPicPr>
          <p:nvPr/>
        </p:nvPicPr>
        <p:blipFill>
          <a:blip r:embed="rId6"/>
          <a:stretch>
            <a:fillRect/>
          </a:stretch>
        </p:blipFill>
        <p:spPr>
          <a:xfrm>
            <a:off x="1133856" y="355555"/>
            <a:ext cx="254000" cy="228600"/>
          </a:xfrm>
          <a:prstGeom prst="rect">
            <a:avLst/>
          </a:prstGeom>
        </p:spPr>
      </p:pic>
      <p:sp>
        <p:nvSpPr>
          <p:cNvPr id="20" name="TextBox 19">
            <a:extLst>
              <a:ext uri="{FF2B5EF4-FFF2-40B4-BE49-F238E27FC236}">
                <a16:creationId xmlns:a16="http://schemas.microsoft.com/office/drawing/2014/main" id="{23C095C6-74C2-4FC0-A325-F350A9AC8C54}"/>
              </a:ext>
            </a:extLst>
          </p:cNvPr>
          <p:cNvSpPr txBox="1"/>
          <p:nvPr/>
        </p:nvSpPr>
        <p:spPr>
          <a:xfrm>
            <a:off x="642923" y="1469956"/>
            <a:ext cx="7858152" cy="2862322"/>
          </a:xfrm>
          <a:prstGeom prst="rect">
            <a:avLst/>
          </a:prstGeom>
          <a:noFill/>
        </p:spPr>
        <p:txBody>
          <a:bodyPr wrap="square" rtlCol="0">
            <a:spAutoFit/>
          </a:bodyPr>
          <a:lstStyle/>
          <a:p>
            <a:r>
              <a:rPr lang="en-US" sz="1800" dirty="0">
                <a:solidFill>
                  <a:schemeClr val="bg1"/>
                </a:solidFill>
                <a:latin typeface="Arial" panose="020B0604020202020204" pitchFamily="34" charset="0"/>
              </a:rPr>
              <a:t>“…in regard to the colored people there is always more that is benevolent, I perceive, than just, manifested towards us. What I ask for the negro is not benevolence, not pity, not sympathy, but simply </a:t>
            </a:r>
            <a:r>
              <a:rPr lang="en-US" sz="1800" i="1" dirty="0">
                <a:solidFill>
                  <a:schemeClr val="bg1"/>
                </a:solidFill>
                <a:latin typeface="Arial" panose="020B0604020202020204" pitchFamily="34" charset="0"/>
              </a:rPr>
              <a:t>justice</a:t>
            </a:r>
            <a:r>
              <a:rPr lang="en-US" sz="1800" dirty="0">
                <a:solidFill>
                  <a:schemeClr val="bg1"/>
                </a:solidFill>
                <a:latin typeface="Arial" panose="020B0604020202020204" pitchFamily="34" charset="0"/>
              </a:rPr>
              <a:t>. The American people have always been anxious to know what they shall do with us… Everybody has asked the question… “What shall we do with the negro?” I have had but one answer from the beginning. Do nothing with us! Your doing with us has already played the mischief with us. Do nothing with us! … And if the negro cannot stand on his own legs, let him fall also. All I ask is, give him a chance to stand on his own legs! Let him alone! … If you will only untie his hands, and give him a chance, I think he will live.”</a:t>
            </a:r>
            <a:endParaRPr lang="en-US" dirty="0">
              <a:solidFill>
                <a:schemeClr val="bg1"/>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127059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3535</TotalTime>
  <Words>1127</Words>
  <Application>Microsoft Office PowerPoint</Application>
  <PresentationFormat>Custom</PresentationFormat>
  <Paragraphs>106</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Gill Sans</vt:lpstr>
      <vt:lpstr>Lato</vt:lpstr>
      <vt:lpstr>Lato Heavy</vt:lpstr>
      <vt:lpstr>Office Theme</vt:lpstr>
      <vt:lpstr>FREEDMAN’S VILLAGE</vt:lpstr>
      <vt:lpstr>VIRGINIA, 1887</vt:lpstr>
      <vt:lpstr>QUESTIONS</vt:lpstr>
      <vt:lpstr>YOUR MISSION TODAY</vt:lpstr>
      <vt:lpstr>EXPERT GROUPS</vt:lpstr>
      <vt:lpstr>REASONS TO CLOSE</vt:lpstr>
      <vt:lpstr>DISCUSSION</vt:lpstr>
      <vt:lpstr>REFLECTION QUESTIONS</vt:lpstr>
      <vt:lpstr>EXTENDED DISCUSSION</vt:lpstr>
      <vt:lpstr>EXTENDED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cryst</dc:creator>
  <cp:lastModifiedBy>Lawson, Timothy J CIV USARMY HQDA ANC OSA (USA)</cp:lastModifiedBy>
  <cp:revision>141</cp:revision>
  <dcterms:created xsi:type="dcterms:W3CDTF">2019-01-17T14:10:28Z</dcterms:created>
  <dcterms:modified xsi:type="dcterms:W3CDTF">2020-07-14T19:01:52Z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A3D3471F-7EA4-4597-9D5D-EDA8AC4D9084</vt:lpwstr>
  </property>
  <property fmtid="{D5CDD505-2E9C-101B-9397-08002B2CF9AE}" pid="3" name="ArticulatePath">
    <vt:lpwstr>New mock-ups</vt:lpwstr>
  </property>
</Properties>
</file>