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71" r:id="rId3"/>
    <p:sldId id="291" r:id="rId4"/>
    <p:sldId id="298" r:id="rId5"/>
    <p:sldId id="294" r:id="rId6"/>
    <p:sldId id="300" r:id="rId7"/>
    <p:sldId id="299" r:id="rId8"/>
    <p:sldId id="301" r:id="rId9"/>
    <p:sldId id="292" r:id="rId10"/>
    <p:sldId id="278" r:id="rId11"/>
    <p:sldId id="295" r:id="rId12"/>
    <p:sldId id="279" r:id="rId13"/>
  </p:sldIdLst>
  <p:sldSz cx="9144000" cy="5138738"/>
  <p:notesSz cx="6858000" cy="9144000"/>
  <p:custDataLst>
    <p:tags r:id="rId15"/>
  </p:custDataLst>
  <p:defaultTextStyle>
    <a:defPPr>
      <a:defRPr lang="en-US"/>
    </a:defPPr>
    <a:lvl1pPr marL="0" algn="l" defTabSz="816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011" algn="l" defTabSz="816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022" algn="l" defTabSz="816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034" algn="l" defTabSz="816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044" algn="l" defTabSz="816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055" algn="l" defTabSz="816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066" algn="l" defTabSz="816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077" algn="l" defTabSz="816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4088" algn="l" defTabSz="816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C62"/>
    <a:srgbClr val="85AED6"/>
    <a:srgbClr val="214876"/>
    <a:srgbClr val="4B5989"/>
    <a:srgbClr val="002B77"/>
    <a:srgbClr val="00A8C8"/>
    <a:srgbClr val="C1F5FF"/>
    <a:srgbClr val="006398"/>
    <a:srgbClr val="83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7" autoAdjust="0"/>
    <p:restoredTop sz="89307" autoAdjust="0"/>
  </p:normalViewPr>
  <p:slideViewPr>
    <p:cSldViewPr snapToGrid="0">
      <p:cViewPr varScale="1">
        <p:scale>
          <a:sx n="112" d="100"/>
          <a:sy n="112" d="100"/>
        </p:scale>
        <p:origin x="51" y="177"/>
      </p:cViewPr>
      <p:guideLst>
        <p:guide orient="horz" pos="16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EFAF3B6-25F9-401B-BC58-5C441BA25DFE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053B4BD-CDB2-474B-878E-09814A216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8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022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08011" algn="l" defTabSz="816022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16022" algn="l" defTabSz="816022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224034" algn="l" defTabSz="816022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632044" algn="l" defTabSz="816022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040055" algn="l" defTabSz="816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066" algn="l" defTabSz="816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6077" algn="l" defTabSz="816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4088" algn="l" defTabSz="816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B4BD-CDB2-474B-878E-09814A2169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3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160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Captions, clockwise from top left: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1864 drawing of buildings in Freedman’s Village. (LOC/Alfred R. </a:t>
            </a:r>
            <a:r>
              <a:rPr lang="en-US" dirty="0" err="1"/>
              <a:t>Waud</a:t>
            </a:r>
            <a:r>
              <a:rPr lang="en-US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1865 engraving shows an African American family responding to emancipation. (LOC/Thomas Nast)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Arlington House in 1864. (LOC/Andrew J. Russell)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group of “contrabands” outside a house in 1862. (LOC/James F. Gibson)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B4BD-CDB2-474B-878E-09814A2169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9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B4BD-CDB2-474B-878E-09814A2169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56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B4BD-CDB2-474B-878E-09814A2169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28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B4BD-CDB2-474B-878E-09814A2169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0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B4BD-CDB2-474B-878E-09814A2169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47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B4BD-CDB2-474B-878E-09814A2169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69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B4BD-CDB2-474B-878E-09814A2169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76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B4BD-CDB2-474B-878E-09814A2169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2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27652-F190-421F-A197-8E41E5076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0994"/>
            <a:ext cx="6858000" cy="1789042"/>
          </a:xfrm>
        </p:spPr>
        <p:txBody>
          <a:bodyPr anchor="b"/>
          <a:lstStyle>
            <a:lvl1pPr algn="ctr">
              <a:defRPr sz="5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3834D-B790-42B2-9BE7-19CBD2B09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699027"/>
            <a:ext cx="6858000" cy="1240672"/>
          </a:xfrm>
        </p:spPr>
        <p:txBody>
          <a:bodyPr/>
          <a:lstStyle>
            <a:lvl1pPr marL="0" indent="0" algn="ctr">
              <a:buNone/>
              <a:defRPr sz="2100"/>
            </a:lvl1pPr>
            <a:lvl2pPr marL="408011" indent="0" algn="ctr">
              <a:buNone/>
              <a:defRPr sz="1800"/>
            </a:lvl2pPr>
            <a:lvl3pPr marL="816022" indent="0" algn="ctr">
              <a:buNone/>
              <a:defRPr sz="1600"/>
            </a:lvl3pPr>
            <a:lvl4pPr marL="1224034" indent="0" algn="ctr">
              <a:buNone/>
              <a:defRPr sz="1400"/>
            </a:lvl4pPr>
            <a:lvl5pPr marL="1632044" indent="0" algn="ctr">
              <a:buNone/>
              <a:defRPr sz="1400"/>
            </a:lvl5pPr>
            <a:lvl6pPr marL="2040055" indent="0" algn="ctr">
              <a:buNone/>
              <a:defRPr sz="1400"/>
            </a:lvl6pPr>
            <a:lvl7pPr marL="2448066" indent="0" algn="ctr">
              <a:buNone/>
              <a:defRPr sz="1400"/>
            </a:lvl7pPr>
            <a:lvl8pPr marL="2856077" indent="0" algn="ctr">
              <a:buNone/>
              <a:defRPr sz="1400"/>
            </a:lvl8pPr>
            <a:lvl9pPr marL="3264088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A410B-4FF6-480D-9312-024DBB7A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720D-2188-46C8-AC29-212D77BD5894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C125B-A5D0-4D33-A597-9E3E83478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41B69-1EB0-4A02-ABFF-6E862387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CF9D-5D84-4C0E-B2A4-2DEB9C39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9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F1552-4639-418B-B2C9-619E338A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FFFA1-1F2F-4485-A9B0-8C11B3346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DBF0C-0C4A-4F4D-81D8-1DF648BCA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720D-2188-46C8-AC29-212D77BD5894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E2474-BD86-4601-BB00-81F0FCEA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4A380-B331-4503-8612-E29028AC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CF9D-5D84-4C0E-B2A4-2DEB9C39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574F3-65FA-4125-9EB7-569F30FB2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273591"/>
            <a:ext cx="1971675" cy="43548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97C48-0139-4967-B146-89F47ED1D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591"/>
            <a:ext cx="5800725" cy="43548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CFE1A-B609-4DED-B0F3-10BD051A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720D-2188-46C8-AC29-212D77BD5894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EA306-1540-47D2-93DA-9588A69D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8508B-C36C-4CEC-BFD2-96342AB9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CF9D-5D84-4C0E-B2A4-2DEB9C39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F648-E2EF-43F0-8573-8FCB2EC1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06769-1615-4A63-BDBB-59DA1278F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46E1F-F9AC-48A4-8C7D-A5FAE7A7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720D-2188-46C8-AC29-212D77BD5894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C5738-402E-4371-883A-BA6F18E04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F3F4B-A9F4-4E1D-81B5-259B347B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CF9D-5D84-4C0E-B2A4-2DEB9C39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3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820FC-8BE2-4590-A132-36B35316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1118"/>
            <a:ext cx="7886700" cy="2137572"/>
          </a:xfrm>
        </p:spPr>
        <p:txBody>
          <a:bodyPr anchor="b"/>
          <a:lstStyle>
            <a:lvl1pPr>
              <a:defRPr sz="5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E78CD-05A7-494B-A186-FF88F8AF8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38913"/>
            <a:ext cx="7886700" cy="1124099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0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6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24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2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00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480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560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64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BBCC-324B-427E-96B1-D54F0F03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720D-2188-46C8-AC29-212D77BD5894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57882-F621-4D26-B96E-2B614812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5C09F-C659-44D2-BDEC-CE415366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CF9D-5D84-4C0E-B2A4-2DEB9C39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9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AF31-A561-49C1-8838-D47A5E43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04786-26D9-4919-B5C9-1FB3CF0BB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67952"/>
            <a:ext cx="3886200" cy="32604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F5117-F2A6-448B-8E4F-7151E0E85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367952"/>
            <a:ext cx="3886200" cy="32604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FB002-5C33-4650-A3DB-3985F6E2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720D-2188-46C8-AC29-212D77BD5894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44C05-FC31-4303-8D2E-C28CC52A9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D0673-B577-4246-BAB0-9C6129A1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CF9D-5D84-4C0E-B2A4-2DEB9C39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8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A49E2-36D2-40A7-8684-99F58F6D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591"/>
            <a:ext cx="7886700" cy="9932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96B27-6CE2-45B5-957D-6DE077220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259706"/>
            <a:ext cx="3868340" cy="6173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11" indent="0">
              <a:buNone/>
              <a:defRPr sz="1800" b="1"/>
            </a:lvl2pPr>
            <a:lvl3pPr marL="816022" indent="0">
              <a:buNone/>
              <a:defRPr sz="1600" b="1"/>
            </a:lvl3pPr>
            <a:lvl4pPr marL="1224034" indent="0">
              <a:buNone/>
              <a:defRPr sz="1400" b="1"/>
            </a:lvl4pPr>
            <a:lvl5pPr marL="1632044" indent="0">
              <a:buNone/>
              <a:defRPr sz="1400" b="1"/>
            </a:lvl5pPr>
            <a:lvl6pPr marL="2040055" indent="0">
              <a:buNone/>
              <a:defRPr sz="1400" b="1"/>
            </a:lvl6pPr>
            <a:lvl7pPr marL="2448066" indent="0">
              <a:buNone/>
              <a:defRPr sz="1400" b="1"/>
            </a:lvl7pPr>
            <a:lvl8pPr marL="2856077" indent="0">
              <a:buNone/>
              <a:defRPr sz="1400" b="1"/>
            </a:lvl8pPr>
            <a:lvl9pPr marL="3264088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4BE1E-2219-4939-8521-1E49A5728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1877068"/>
            <a:ext cx="3868340" cy="2760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215A-34C0-4449-A7DA-1BC4FEFAC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59706"/>
            <a:ext cx="3887392" cy="6173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11" indent="0">
              <a:buNone/>
              <a:defRPr sz="1800" b="1"/>
            </a:lvl2pPr>
            <a:lvl3pPr marL="816022" indent="0">
              <a:buNone/>
              <a:defRPr sz="1600" b="1"/>
            </a:lvl3pPr>
            <a:lvl4pPr marL="1224034" indent="0">
              <a:buNone/>
              <a:defRPr sz="1400" b="1"/>
            </a:lvl4pPr>
            <a:lvl5pPr marL="1632044" indent="0">
              <a:buNone/>
              <a:defRPr sz="1400" b="1"/>
            </a:lvl5pPr>
            <a:lvl6pPr marL="2040055" indent="0">
              <a:buNone/>
              <a:defRPr sz="1400" b="1"/>
            </a:lvl6pPr>
            <a:lvl7pPr marL="2448066" indent="0">
              <a:buNone/>
              <a:defRPr sz="1400" b="1"/>
            </a:lvl7pPr>
            <a:lvl8pPr marL="2856077" indent="0">
              <a:buNone/>
              <a:defRPr sz="1400" b="1"/>
            </a:lvl8pPr>
            <a:lvl9pPr marL="3264088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C67F36-7057-442C-A2B5-AE604952B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7068"/>
            <a:ext cx="3887392" cy="2760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B86499-0A06-45A1-8DC6-003D18D8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720D-2188-46C8-AC29-212D77BD5894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A8CFD8-1C62-47EE-8D78-BD8E98008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BA813-5EA2-4C83-813A-95899993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CF9D-5D84-4C0E-B2A4-2DEB9C39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0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AE218-31BE-4F90-AD5D-EBE0C8C0C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BCC848-1A7B-4B9B-9103-DB9984557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720D-2188-46C8-AC29-212D77BD5894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82245-BD87-477E-9635-1FCED1F1F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60FB9-C7B9-473A-A3AA-1E5ADCC5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CF9D-5D84-4C0E-B2A4-2DEB9C39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6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C35F68-2529-492B-80FD-1E7D9D1DA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720D-2188-46C8-AC29-212D77BD5894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15D771-6F1F-47F8-8461-B090129B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7D261-C0CA-4E10-A18E-AAEF441C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CF9D-5D84-4C0E-B2A4-2DEB9C39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7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746E-D648-473E-A63A-22CC8341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3" y="342582"/>
            <a:ext cx="2949178" cy="1199039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7E829-5514-436B-ACFC-E9FA0669B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39885"/>
            <a:ext cx="4629151" cy="3651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CF36D-E283-44B2-B52B-4862C2F58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3" y="1541622"/>
            <a:ext cx="2949178" cy="2856044"/>
          </a:xfrm>
        </p:spPr>
        <p:txBody>
          <a:bodyPr/>
          <a:lstStyle>
            <a:lvl1pPr marL="0" indent="0">
              <a:buNone/>
              <a:defRPr sz="1400"/>
            </a:lvl1pPr>
            <a:lvl2pPr marL="408011" indent="0">
              <a:buNone/>
              <a:defRPr sz="1200"/>
            </a:lvl2pPr>
            <a:lvl3pPr marL="816022" indent="0">
              <a:buNone/>
              <a:defRPr sz="1100"/>
            </a:lvl3pPr>
            <a:lvl4pPr marL="1224034" indent="0">
              <a:buNone/>
              <a:defRPr sz="900"/>
            </a:lvl4pPr>
            <a:lvl5pPr marL="1632044" indent="0">
              <a:buNone/>
              <a:defRPr sz="900"/>
            </a:lvl5pPr>
            <a:lvl6pPr marL="2040055" indent="0">
              <a:buNone/>
              <a:defRPr sz="900"/>
            </a:lvl6pPr>
            <a:lvl7pPr marL="2448066" indent="0">
              <a:buNone/>
              <a:defRPr sz="900"/>
            </a:lvl7pPr>
            <a:lvl8pPr marL="2856077" indent="0">
              <a:buNone/>
              <a:defRPr sz="900"/>
            </a:lvl8pPr>
            <a:lvl9pPr marL="3264088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8634A-9284-45D3-B51B-FF8A114E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720D-2188-46C8-AC29-212D77BD5894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F2344-BEA6-4163-AAFC-A90BF92F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82405-5B47-4036-997B-5C3603A5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CF9D-5D84-4C0E-B2A4-2DEB9C39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7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CEA60-1A9A-4502-AFEB-AA64ED6A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3" y="342582"/>
            <a:ext cx="2949178" cy="1199039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B8E3B2-667D-445D-A67E-BCD672DBA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39885"/>
            <a:ext cx="4629151" cy="3651835"/>
          </a:xfrm>
        </p:spPr>
        <p:txBody>
          <a:bodyPr/>
          <a:lstStyle>
            <a:lvl1pPr marL="0" indent="0">
              <a:buNone/>
              <a:defRPr sz="2900"/>
            </a:lvl1pPr>
            <a:lvl2pPr marL="408011" indent="0">
              <a:buNone/>
              <a:defRPr sz="2500"/>
            </a:lvl2pPr>
            <a:lvl3pPr marL="816022" indent="0">
              <a:buNone/>
              <a:defRPr sz="2100"/>
            </a:lvl3pPr>
            <a:lvl4pPr marL="1224034" indent="0">
              <a:buNone/>
              <a:defRPr sz="1800"/>
            </a:lvl4pPr>
            <a:lvl5pPr marL="1632044" indent="0">
              <a:buNone/>
              <a:defRPr sz="1800"/>
            </a:lvl5pPr>
            <a:lvl6pPr marL="2040055" indent="0">
              <a:buNone/>
              <a:defRPr sz="1800"/>
            </a:lvl6pPr>
            <a:lvl7pPr marL="2448066" indent="0">
              <a:buNone/>
              <a:defRPr sz="1800"/>
            </a:lvl7pPr>
            <a:lvl8pPr marL="2856077" indent="0">
              <a:buNone/>
              <a:defRPr sz="1800"/>
            </a:lvl8pPr>
            <a:lvl9pPr marL="3264088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06E49-F866-45CE-8C8F-F3AA9F4D8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3" y="1541622"/>
            <a:ext cx="2949178" cy="2856044"/>
          </a:xfrm>
        </p:spPr>
        <p:txBody>
          <a:bodyPr/>
          <a:lstStyle>
            <a:lvl1pPr marL="0" indent="0">
              <a:buNone/>
              <a:defRPr sz="1400"/>
            </a:lvl1pPr>
            <a:lvl2pPr marL="408011" indent="0">
              <a:buNone/>
              <a:defRPr sz="1200"/>
            </a:lvl2pPr>
            <a:lvl3pPr marL="816022" indent="0">
              <a:buNone/>
              <a:defRPr sz="1100"/>
            </a:lvl3pPr>
            <a:lvl4pPr marL="1224034" indent="0">
              <a:buNone/>
              <a:defRPr sz="900"/>
            </a:lvl4pPr>
            <a:lvl5pPr marL="1632044" indent="0">
              <a:buNone/>
              <a:defRPr sz="900"/>
            </a:lvl5pPr>
            <a:lvl6pPr marL="2040055" indent="0">
              <a:buNone/>
              <a:defRPr sz="900"/>
            </a:lvl6pPr>
            <a:lvl7pPr marL="2448066" indent="0">
              <a:buNone/>
              <a:defRPr sz="900"/>
            </a:lvl7pPr>
            <a:lvl8pPr marL="2856077" indent="0">
              <a:buNone/>
              <a:defRPr sz="900"/>
            </a:lvl8pPr>
            <a:lvl9pPr marL="3264088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7789A-78BD-440A-BAEF-37F4AE31B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720D-2188-46C8-AC29-212D77BD5894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7525B-F948-4BF5-9DA6-4ABB04E0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F0CA6-17B0-414B-9814-50651925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CF9D-5D84-4C0E-B2A4-2DEB9C39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7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2F786-93A8-4969-ADC4-B14EA118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2" y="273591"/>
            <a:ext cx="7886700" cy="993252"/>
          </a:xfrm>
          <a:prstGeom prst="rect">
            <a:avLst/>
          </a:prstGeom>
        </p:spPr>
        <p:txBody>
          <a:bodyPr vert="horz" lIns="81602" tIns="40801" rIns="81602" bIns="4080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A0E30-DF00-4961-8F72-9FF89274B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2" y="1367952"/>
            <a:ext cx="7886700" cy="3260482"/>
          </a:xfrm>
          <a:prstGeom prst="rect">
            <a:avLst/>
          </a:prstGeom>
        </p:spPr>
        <p:txBody>
          <a:bodyPr vert="horz" lIns="81602" tIns="40801" rIns="81602" bIns="40801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0C7A6-9CAC-430F-9BF6-05D7ADFA4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4762851"/>
            <a:ext cx="2057400" cy="273590"/>
          </a:xfrm>
          <a:prstGeom prst="rect">
            <a:avLst/>
          </a:prstGeom>
        </p:spPr>
        <p:txBody>
          <a:bodyPr vert="horz" lIns="81602" tIns="40801" rIns="81602" bIns="4080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8D1720D-2188-46C8-AC29-212D77BD5894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F0086-8EF3-48B2-ABF2-099D71DAB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2" y="4762851"/>
            <a:ext cx="3086100" cy="273590"/>
          </a:xfrm>
          <a:prstGeom prst="rect">
            <a:avLst/>
          </a:prstGeom>
        </p:spPr>
        <p:txBody>
          <a:bodyPr vert="horz" lIns="81602" tIns="40801" rIns="81602" bIns="4080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F5ECA-C6EE-4016-A6F4-20319C8FF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4762851"/>
            <a:ext cx="2057400" cy="273590"/>
          </a:xfrm>
          <a:prstGeom prst="rect">
            <a:avLst/>
          </a:prstGeom>
        </p:spPr>
        <p:txBody>
          <a:bodyPr vert="horz" lIns="81602" tIns="40801" rIns="81602" bIns="4080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A29CF9D-5D84-4C0E-B2A4-2DEB9C3940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4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16022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04006" indent="-204006" algn="l" defTabSz="816022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12016" indent="-204006" algn="l" defTabSz="81602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020028" indent="-204006" algn="l" defTabSz="81602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428038" indent="-204006" algn="l" defTabSz="81602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36050" indent="-204006" algn="l" defTabSz="81602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44061" indent="-204006" algn="l" defTabSz="81602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071" indent="-204006" algn="l" defTabSz="81602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083" indent="-204006" algn="l" defTabSz="81602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094" indent="-204006" algn="l" defTabSz="81602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11" algn="l" defTabSz="816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022" algn="l" defTabSz="816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034" algn="l" defTabSz="816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044" algn="l" defTabSz="816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055" algn="l" defTabSz="816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066" algn="l" defTabSz="816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077" algn="l" defTabSz="816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088" algn="l" defTabSz="816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.emf"/><Relationship Id="rId11" Type="http://schemas.openxmlformats.org/officeDocument/2006/relationships/image" Target="../media/image5.emf"/><Relationship Id="rId5" Type="http://schemas.openxmlformats.org/officeDocument/2006/relationships/image" Target="../media/image3.emf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jp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4.jp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4.jp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4.jp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6.jpeg"/><Relationship Id="rId5" Type="http://schemas.openxmlformats.org/officeDocument/2006/relationships/image" Target="../media/image1.gi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5">
            <a:extLst>
              <a:ext uri="{FF2B5EF4-FFF2-40B4-BE49-F238E27FC236}">
                <a16:creationId xmlns:a16="http://schemas.microsoft.com/office/drawing/2014/main" id="{35170903-2865-4B30-BC18-F9D9D5196416}"/>
              </a:ext>
            </a:extLst>
          </p:cNvPr>
          <p:cNvSpPr txBox="1">
            <a:spLocks/>
          </p:cNvSpPr>
          <p:nvPr/>
        </p:nvSpPr>
        <p:spPr>
          <a:xfrm>
            <a:off x="808745" y="2086980"/>
            <a:ext cx="783131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8160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spc="600">
                <a:solidFill>
                  <a:schemeClr val="bg1"/>
                </a:solidFill>
                <a:ea typeface="Lato" panose="020F0502020204030203" pitchFamily="34" charset="0"/>
                <a:cs typeface="Arial" panose="020B0604020202020204" pitchFamily="34" charset="0"/>
              </a:rPr>
              <a:t>FREEDMAN’S VILLAGE</a:t>
            </a:r>
            <a:endParaRPr lang="en-US" sz="2400" b="1" spc="600" dirty="0">
              <a:solidFill>
                <a:schemeClr val="bg1"/>
              </a:solidFill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ack and white photograph of African American adults and children standing in a long line reading books in front their barracks – a long two-story, wooden clapboard building.">
            <a:extLst>
              <a:ext uri="{FF2B5EF4-FFF2-40B4-BE49-F238E27FC236}">
                <a16:creationId xmlns:a16="http://schemas.microsoft.com/office/drawing/2014/main" id="{BA593B1D-E334-4483-9130-F0704901CD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0" t="21682" r="847" b="6295"/>
          <a:stretch/>
        </p:blipFill>
        <p:spPr>
          <a:xfrm>
            <a:off x="0" y="0"/>
            <a:ext cx="9144000" cy="51387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1A0673-F3B4-1846-BA48-374D1DC1DE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1"/>
            <a:ext cx="9144000" cy="5138739"/>
          </a:xfrm>
          <a:prstGeom prst="rect">
            <a:avLst/>
          </a:prstGeom>
          <a:solidFill>
            <a:srgbClr val="353C62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4EB982-0A83-46D2-B98D-C66EEA6A7AC0}"/>
              </a:ext>
            </a:extLst>
          </p:cNvPr>
          <p:cNvSpPr txBox="1"/>
          <p:nvPr/>
        </p:nvSpPr>
        <p:spPr>
          <a:xfrm>
            <a:off x="-1" y="15019"/>
            <a:ext cx="65544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 and children read books in front of their barracks at the Freedman’s Village. (NARA, ca. 1861-1865)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5A890F08-9132-6345-A498-DEC57185DA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6345" y="1934580"/>
            <a:ext cx="783131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160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FREEDMAN’S VILLAGE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491F6D-E467-594D-BFBF-D7D85AF16064}"/>
              </a:ext>
            </a:extLst>
          </p:cNvPr>
          <p:cNvSpPr txBox="1"/>
          <p:nvPr/>
        </p:nvSpPr>
        <p:spPr>
          <a:xfrm>
            <a:off x="1764890" y="2538911"/>
            <a:ext cx="5614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HELPING FREED PEOPLE GET A START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AF07F-223B-C346-A62B-D8540C4F5B67}"/>
              </a:ext>
            </a:extLst>
          </p:cNvPr>
          <p:cNvSpPr txBox="1"/>
          <p:nvPr/>
        </p:nvSpPr>
        <p:spPr>
          <a:xfrm>
            <a:off x="1733005" y="4750490"/>
            <a:ext cx="56779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spc="300" dirty="0">
                <a:solidFill>
                  <a:schemeClr val="bg1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ARLINGTON NATIONAL CEMETERY	      </a:t>
            </a:r>
            <a:r>
              <a:rPr lang="en-US" sz="600" spc="3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HISTORY EDUCATION SERIES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D6911D-B64F-1E4C-932F-C5D1CF3707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733" y="4735471"/>
            <a:ext cx="220826" cy="2602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D753C2-A975-7B40-9D23-C2CCF56A4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197" y="2046356"/>
            <a:ext cx="254000" cy="228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88168A-4DEB-DF4F-8A1B-B76A5AFDB6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248" y="2046356"/>
            <a:ext cx="254000" cy="228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8321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ABA2DE-CDE3-9A4A-863A-5A78CDCD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4572001" cy="5138738"/>
          </a:xfrm>
          <a:prstGeom prst="rect">
            <a:avLst/>
          </a:prstGeom>
          <a:solidFill>
            <a:srgbClr val="353C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3F1066-B20B-E54B-929C-116360BA05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53" y="693505"/>
            <a:ext cx="254000" cy="228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979442-5A34-0544-8BFF-C867DDCB5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5751576" y="4781672"/>
            <a:ext cx="3031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ARLINGTON NATIONAL CEMETERY </a:t>
            </a:r>
          </a:p>
          <a:p>
            <a:pPr algn="r"/>
            <a:r>
              <a:rPr lang="en-US" sz="600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HISTORY EDUCATION SERIES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B81065-9CBE-A940-A585-A8466D3C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178" y="4791357"/>
            <a:ext cx="220826" cy="25763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6ED85A7-D8CC-401E-AEAC-E9FB3AE4E4D2}"/>
              </a:ext>
            </a:extLst>
          </p:cNvPr>
          <p:cNvSpPr txBox="1"/>
          <p:nvPr/>
        </p:nvSpPr>
        <p:spPr>
          <a:xfrm>
            <a:off x="2782409" y="1463134"/>
            <a:ext cx="3549443" cy="413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(back of w</a:t>
            </a:r>
            <a:r>
              <a:rPr lang="en-US" dirty="0">
                <a:solidFill>
                  <a:srgbClr val="353C62"/>
                </a:solidFill>
                <a:latin typeface="Arial" panose="020B0604020202020204" pitchFamily="34" charset="0"/>
              </a:rPr>
              <a:t>orksheet)</a:t>
            </a:r>
            <a:endParaRPr lang="en-US" sz="1800" dirty="0">
              <a:solidFill>
                <a:srgbClr val="353C62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E7ED8F-C69C-F740-AAEA-E328528498FA}"/>
              </a:ext>
            </a:extLst>
          </p:cNvPr>
          <p:cNvSpPr txBox="1"/>
          <p:nvPr/>
        </p:nvSpPr>
        <p:spPr>
          <a:xfrm>
            <a:off x="752462" y="584155"/>
            <a:ext cx="4235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REASONS TO CONTINUE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9D55B5C8-4569-470E-A80E-8B2EBEE8FA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96943" y="584155"/>
            <a:ext cx="3640904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8160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600" normalizeH="0" baseline="0" noProof="0" dirty="0">
                <a:ln>
                  <a:noFill/>
                </a:ln>
                <a:solidFill>
                  <a:srgbClr val="353C62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REASONS TO CLOSE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7AA09BD-6DE0-4245-9081-B517293643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847" y="669802"/>
            <a:ext cx="254000" cy="228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105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ABA2DE-CDE3-9A4A-863A-5A78CDCD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4572001" cy="5138738"/>
          </a:xfrm>
          <a:prstGeom prst="rect">
            <a:avLst/>
          </a:prstGeom>
          <a:solidFill>
            <a:srgbClr val="353C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3F1066-B20B-E54B-929C-116360BA05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53" y="693505"/>
            <a:ext cx="254000" cy="22860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EE7ED8F-C69C-F740-AAEA-E328528498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2462" y="584155"/>
            <a:ext cx="3321076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0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979442-5A34-0544-8BFF-C867DDCB5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5751576" y="4781672"/>
            <a:ext cx="3031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ARLINGTON NATIONAL CEMETERY </a:t>
            </a:r>
          </a:p>
          <a:p>
            <a:pPr algn="r"/>
            <a:r>
              <a:rPr lang="en-US" sz="600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HISTORY EDUCATION SERIES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B81065-9CBE-A940-A585-A8466D3C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178" y="4791357"/>
            <a:ext cx="220826" cy="257631"/>
          </a:xfrm>
          <a:prstGeom prst="rect">
            <a:avLst/>
          </a:prstGeom>
        </p:spPr>
      </p:pic>
      <p:grpSp>
        <p:nvGrpSpPr>
          <p:cNvPr id="2" name="Group 1" descr="Are the only options keeping the village open or closing it?">
            <a:extLst>
              <a:ext uri="{FF2B5EF4-FFF2-40B4-BE49-F238E27FC236}">
                <a16:creationId xmlns:a16="http://schemas.microsoft.com/office/drawing/2014/main" id="{462650BF-5BC2-4ABC-A43D-87AEC3F62923}"/>
              </a:ext>
            </a:extLst>
          </p:cNvPr>
          <p:cNvGrpSpPr/>
          <p:nvPr/>
        </p:nvGrpSpPr>
        <p:grpSpPr>
          <a:xfrm>
            <a:off x="4846849" y="339315"/>
            <a:ext cx="4052457" cy="868636"/>
            <a:chOff x="4846849" y="339315"/>
            <a:chExt cx="4052457" cy="86863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DAEF174-5B80-2147-BC7A-596FBCB8ACDE}"/>
                </a:ext>
              </a:extLst>
            </p:cNvPr>
            <p:cNvSpPr txBox="1"/>
            <p:nvPr/>
          </p:nvSpPr>
          <p:spPr>
            <a:xfrm>
              <a:off x="5349863" y="339315"/>
              <a:ext cx="3549443" cy="868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>
                  <a:solidFill>
                    <a:srgbClr val="353C6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Are the only options keeping the village open or closing it?</a:t>
              </a:r>
            </a:p>
          </p:txBody>
        </p:sp>
        <p:sp>
          <p:nvSpPr>
            <p:cNvPr id="19" name="Shape 2554">
              <a:extLst>
                <a:ext uri="{FF2B5EF4-FFF2-40B4-BE49-F238E27FC236}">
                  <a16:creationId xmlns:a16="http://schemas.microsoft.com/office/drawing/2014/main" id="{6E5E91FD-F2D7-4AB4-9F2B-BCA05BB64236}"/>
                </a:ext>
              </a:extLst>
            </p:cNvPr>
            <p:cNvSpPr/>
            <p:nvPr/>
          </p:nvSpPr>
          <p:spPr>
            <a:xfrm>
              <a:off x="4846849" y="534421"/>
              <a:ext cx="426452" cy="38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rgbClr val="353C62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 eaLnBrk="1" hangingPunct="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Calibri" charset="0"/>
                <a:cs typeface="Arial" panose="020B0604020202020204" pitchFamily="34" charset="0"/>
                <a:sym typeface="Gill Sans"/>
              </a:endParaRPr>
            </a:p>
          </p:txBody>
        </p:sp>
      </p:grpSp>
      <p:grpSp>
        <p:nvGrpSpPr>
          <p:cNvPr id="7" name="Group 6" descr="What reasons do you think are strong?">
            <a:extLst>
              <a:ext uri="{FF2B5EF4-FFF2-40B4-BE49-F238E27FC236}">
                <a16:creationId xmlns:a16="http://schemas.microsoft.com/office/drawing/2014/main" id="{5D840C79-2906-4B3C-9DA6-8B08A206B3FB}"/>
              </a:ext>
            </a:extLst>
          </p:cNvPr>
          <p:cNvGrpSpPr/>
          <p:nvPr/>
        </p:nvGrpSpPr>
        <p:grpSpPr>
          <a:xfrm>
            <a:off x="4896847" y="1861564"/>
            <a:ext cx="4002459" cy="868636"/>
            <a:chOff x="4896847" y="1861564"/>
            <a:chExt cx="4002459" cy="86863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E22792-9D59-3348-91F4-0892E9600F24}"/>
                </a:ext>
              </a:extLst>
            </p:cNvPr>
            <p:cNvSpPr txBox="1"/>
            <p:nvPr/>
          </p:nvSpPr>
          <p:spPr>
            <a:xfrm>
              <a:off x="5349863" y="1861564"/>
              <a:ext cx="3549443" cy="868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>
                  <a:solidFill>
                    <a:srgbClr val="353C6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What reasons do you think are strong?</a:t>
              </a:r>
            </a:p>
          </p:txBody>
        </p:sp>
        <p:sp>
          <p:nvSpPr>
            <p:cNvPr id="14" name="Freeform 125">
              <a:extLst>
                <a:ext uri="{FF2B5EF4-FFF2-40B4-BE49-F238E27FC236}">
                  <a16:creationId xmlns:a16="http://schemas.microsoft.com/office/drawing/2014/main" id="{50069A12-4884-48D8-B02A-1CB6F45ECF5A}"/>
                </a:ext>
              </a:extLst>
            </p:cNvPr>
            <p:cNvSpPr>
              <a:spLocks noEditPoints="1"/>
            </p:cNvSpPr>
            <p:nvPr/>
          </p:nvSpPr>
          <p:spPr bwMode="auto">
            <a:xfrm flipV="1">
              <a:off x="4896847" y="2021231"/>
              <a:ext cx="331849" cy="355183"/>
            </a:xfrm>
            <a:custGeom>
              <a:avLst/>
              <a:gdLst/>
              <a:ahLst/>
              <a:cxnLst>
                <a:cxn ang="0">
                  <a:pos x="49" y="43"/>
                </a:cxn>
                <a:cxn ang="0">
                  <a:pos x="42" y="43"/>
                </a:cxn>
                <a:cxn ang="0">
                  <a:pos x="44" y="51"/>
                </a:cxn>
                <a:cxn ang="0">
                  <a:pos x="43" y="58"/>
                </a:cxn>
                <a:cxn ang="0">
                  <a:pos x="33" y="63"/>
                </a:cxn>
                <a:cxn ang="0">
                  <a:pos x="30" y="61"/>
                </a:cxn>
                <a:cxn ang="0">
                  <a:pos x="25" y="49"/>
                </a:cxn>
                <a:cxn ang="0">
                  <a:pos x="21" y="44"/>
                </a:cxn>
                <a:cxn ang="0">
                  <a:pos x="16" y="38"/>
                </a:cxn>
                <a:cxn ang="0">
                  <a:pos x="5" y="38"/>
                </a:cxn>
                <a:cxn ang="0">
                  <a:pos x="0" y="34"/>
                </a:cxn>
                <a:cxn ang="0">
                  <a:pos x="0" y="9"/>
                </a:cxn>
                <a:cxn ang="0">
                  <a:pos x="5" y="4"/>
                </a:cxn>
                <a:cxn ang="0">
                  <a:pos x="16" y="4"/>
                </a:cxn>
                <a:cxn ang="0">
                  <a:pos x="21" y="3"/>
                </a:cxn>
                <a:cxn ang="0">
                  <a:pos x="38" y="0"/>
                </a:cxn>
                <a:cxn ang="0">
                  <a:pos x="42" y="0"/>
                </a:cxn>
                <a:cxn ang="0">
                  <a:pos x="54" y="11"/>
                </a:cxn>
                <a:cxn ang="0">
                  <a:pos x="54" y="11"/>
                </a:cxn>
                <a:cxn ang="0">
                  <a:pos x="56" y="18"/>
                </a:cxn>
                <a:cxn ang="0">
                  <a:pos x="56" y="19"/>
                </a:cxn>
                <a:cxn ang="0">
                  <a:pos x="57" y="25"/>
                </a:cxn>
                <a:cxn ang="0">
                  <a:pos x="57" y="27"/>
                </a:cxn>
                <a:cxn ang="0">
                  <a:pos x="59" y="34"/>
                </a:cxn>
                <a:cxn ang="0">
                  <a:pos x="49" y="43"/>
                </a:cxn>
                <a:cxn ang="0">
                  <a:pos x="8" y="9"/>
                </a:cxn>
                <a:cxn ang="0">
                  <a:pos x="5" y="12"/>
                </a:cxn>
                <a:cxn ang="0">
                  <a:pos x="8" y="14"/>
                </a:cxn>
                <a:cxn ang="0">
                  <a:pos x="10" y="12"/>
                </a:cxn>
                <a:cxn ang="0">
                  <a:pos x="8" y="9"/>
                </a:cxn>
                <a:cxn ang="0">
                  <a:pos x="51" y="29"/>
                </a:cxn>
                <a:cxn ang="0">
                  <a:pos x="52" y="25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49" y="13"/>
                </a:cxn>
                <a:cxn ang="0">
                  <a:pos x="49" y="11"/>
                </a:cxn>
                <a:cxn ang="0">
                  <a:pos x="42" y="4"/>
                </a:cxn>
                <a:cxn ang="0">
                  <a:pos x="37" y="4"/>
                </a:cxn>
                <a:cxn ang="0">
                  <a:pos x="24" y="7"/>
                </a:cxn>
                <a:cxn ang="0">
                  <a:pos x="16" y="9"/>
                </a:cxn>
                <a:cxn ang="0">
                  <a:pos x="15" y="9"/>
                </a:cxn>
                <a:cxn ang="0">
                  <a:pos x="15" y="34"/>
                </a:cxn>
                <a:cxn ang="0">
                  <a:pos x="16" y="34"/>
                </a:cxn>
                <a:cxn ang="0">
                  <a:pos x="25" y="42"/>
                </a:cxn>
                <a:cxn ang="0">
                  <a:pos x="28" y="46"/>
                </a:cxn>
                <a:cxn ang="0">
                  <a:pos x="33" y="58"/>
                </a:cxn>
                <a:cxn ang="0">
                  <a:pos x="39" y="51"/>
                </a:cxn>
                <a:cxn ang="0">
                  <a:pos x="36" y="38"/>
                </a:cxn>
                <a:cxn ang="0">
                  <a:pos x="49" y="38"/>
                </a:cxn>
                <a:cxn ang="0">
                  <a:pos x="54" y="34"/>
                </a:cxn>
                <a:cxn ang="0">
                  <a:pos x="51" y="29"/>
                </a:cxn>
              </a:cxnLst>
              <a:rect l="0" t="0" r="r" b="b"/>
              <a:pathLst>
                <a:path w="59" h="63">
                  <a:moveTo>
                    <a:pt x="49" y="43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46"/>
                    <a:pt x="44" y="48"/>
                    <a:pt x="44" y="51"/>
                  </a:cubicBezTo>
                  <a:cubicBezTo>
                    <a:pt x="44" y="53"/>
                    <a:pt x="44" y="55"/>
                    <a:pt x="43" y="58"/>
                  </a:cubicBezTo>
                  <a:cubicBezTo>
                    <a:pt x="41" y="61"/>
                    <a:pt x="37" y="63"/>
                    <a:pt x="33" y="63"/>
                  </a:cubicBezTo>
                  <a:cubicBezTo>
                    <a:pt x="32" y="63"/>
                    <a:pt x="31" y="62"/>
                    <a:pt x="30" y="61"/>
                  </a:cubicBezTo>
                  <a:cubicBezTo>
                    <a:pt x="26" y="58"/>
                    <a:pt x="27" y="52"/>
                    <a:pt x="25" y="49"/>
                  </a:cubicBezTo>
                  <a:cubicBezTo>
                    <a:pt x="24" y="48"/>
                    <a:pt x="22" y="46"/>
                    <a:pt x="21" y="44"/>
                  </a:cubicBezTo>
                  <a:cubicBezTo>
                    <a:pt x="20" y="43"/>
                    <a:pt x="17" y="39"/>
                    <a:pt x="1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8"/>
                    <a:pt x="0" y="36"/>
                    <a:pt x="0" y="3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3" y="4"/>
                    <a:pt x="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20" y="3"/>
                    <a:pt x="21" y="3"/>
                  </a:cubicBezTo>
                  <a:cubicBezTo>
                    <a:pt x="27" y="1"/>
                    <a:pt x="32" y="0"/>
                    <a:pt x="3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9" y="0"/>
                    <a:pt x="54" y="4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5" y="13"/>
                    <a:pt x="56" y="15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7" y="21"/>
                    <a:pt x="57" y="23"/>
                    <a:pt x="57" y="25"/>
                  </a:cubicBezTo>
                  <a:cubicBezTo>
                    <a:pt x="57" y="26"/>
                    <a:pt x="57" y="27"/>
                    <a:pt x="57" y="27"/>
                  </a:cubicBezTo>
                  <a:cubicBezTo>
                    <a:pt x="58" y="29"/>
                    <a:pt x="59" y="31"/>
                    <a:pt x="59" y="34"/>
                  </a:cubicBezTo>
                  <a:cubicBezTo>
                    <a:pt x="59" y="39"/>
                    <a:pt x="54" y="43"/>
                    <a:pt x="49" y="43"/>
                  </a:cubicBezTo>
                  <a:close/>
                  <a:moveTo>
                    <a:pt x="8" y="9"/>
                  </a:moveTo>
                  <a:cubicBezTo>
                    <a:pt x="6" y="9"/>
                    <a:pt x="5" y="10"/>
                    <a:pt x="5" y="12"/>
                  </a:cubicBezTo>
                  <a:cubicBezTo>
                    <a:pt x="5" y="13"/>
                    <a:pt x="6" y="14"/>
                    <a:pt x="8" y="14"/>
                  </a:cubicBezTo>
                  <a:cubicBezTo>
                    <a:pt x="9" y="14"/>
                    <a:pt x="10" y="13"/>
                    <a:pt x="10" y="12"/>
                  </a:cubicBezTo>
                  <a:cubicBezTo>
                    <a:pt x="10" y="10"/>
                    <a:pt x="9" y="9"/>
                    <a:pt x="8" y="9"/>
                  </a:cubicBezTo>
                  <a:close/>
                  <a:moveTo>
                    <a:pt x="51" y="29"/>
                  </a:moveTo>
                  <a:cubicBezTo>
                    <a:pt x="52" y="28"/>
                    <a:pt x="52" y="26"/>
                    <a:pt x="52" y="25"/>
                  </a:cubicBezTo>
                  <a:cubicBezTo>
                    <a:pt x="52" y="23"/>
                    <a:pt x="52" y="21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9" y="12"/>
                    <a:pt x="49" y="11"/>
                    <a:pt x="49" y="11"/>
                  </a:cubicBezTo>
                  <a:cubicBezTo>
                    <a:pt x="49" y="6"/>
                    <a:pt x="46" y="4"/>
                    <a:pt x="42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2" y="4"/>
                    <a:pt x="28" y="6"/>
                    <a:pt x="24" y="7"/>
                  </a:cubicBezTo>
                  <a:cubicBezTo>
                    <a:pt x="22" y="8"/>
                    <a:pt x="18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9" y="34"/>
                    <a:pt x="24" y="40"/>
                    <a:pt x="25" y="42"/>
                  </a:cubicBezTo>
                  <a:cubicBezTo>
                    <a:pt x="26" y="43"/>
                    <a:pt x="27" y="45"/>
                    <a:pt x="28" y="46"/>
                  </a:cubicBezTo>
                  <a:cubicBezTo>
                    <a:pt x="32" y="50"/>
                    <a:pt x="31" y="55"/>
                    <a:pt x="33" y="58"/>
                  </a:cubicBezTo>
                  <a:cubicBezTo>
                    <a:pt x="38" y="58"/>
                    <a:pt x="39" y="55"/>
                    <a:pt x="39" y="51"/>
                  </a:cubicBezTo>
                  <a:cubicBezTo>
                    <a:pt x="39" y="46"/>
                    <a:pt x="36" y="43"/>
                    <a:pt x="36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52" y="38"/>
                    <a:pt x="54" y="36"/>
                    <a:pt x="54" y="34"/>
                  </a:cubicBezTo>
                  <a:cubicBezTo>
                    <a:pt x="54" y="32"/>
                    <a:pt x="53" y="29"/>
                    <a:pt x="51" y="29"/>
                  </a:cubicBezTo>
                  <a:close/>
                </a:path>
              </a:pathLst>
            </a:custGeom>
            <a:solidFill>
              <a:srgbClr val="353C62"/>
            </a:solidFill>
            <a:ln w="9525">
              <a:solidFill>
                <a:srgbClr val="353C6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 descr="Which reasons aren't convincing?">
            <a:extLst>
              <a:ext uri="{FF2B5EF4-FFF2-40B4-BE49-F238E27FC236}">
                <a16:creationId xmlns:a16="http://schemas.microsoft.com/office/drawing/2014/main" id="{7B5F1F6F-077D-4912-9B82-187CC0A5F1B2}"/>
              </a:ext>
            </a:extLst>
          </p:cNvPr>
          <p:cNvGrpSpPr/>
          <p:nvPr/>
        </p:nvGrpSpPr>
        <p:grpSpPr>
          <a:xfrm>
            <a:off x="4920671" y="3383813"/>
            <a:ext cx="3978635" cy="871392"/>
            <a:chOff x="4920671" y="3383813"/>
            <a:chExt cx="3978635" cy="8713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87B617-6A84-2F4C-90B5-ED1268E70244}"/>
                </a:ext>
              </a:extLst>
            </p:cNvPr>
            <p:cNvSpPr txBox="1"/>
            <p:nvPr/>
          </p:nvSpPr>
          <p:spPr>
            <a:xfrm>
              <a:off x="5349863" y="3383813"/>
              <a:ext cx="3549443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>
                  <a:solidFill>
                    <a:srgbClr val="353C6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Which reasons aren’t convincing?</a:t>
              </a:r>
              <a:endParaRPr lang="en-US" sz="10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25">
              <a:extLst>
                <a:ext uri="{FF2B5EF4-FFF2-40B4-BE49-F238E27FC236}">
                  <a16:creationId xmlns:a16="http://schemas.microsoft.com/office/drawing/2014/main" id="{36E828EE-CD1D-4E83-9569-4A95ABF096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0671" y="3568390"/>
              <a:ext cx="331849" cy="355183"/>
            </a:xfrm>
            <a:custGeom>
              <a:avLst/>
              <a:gdLst/>
              <a:ahLst/>
              <a:cxnLst>
                <a:cxn ang="0">
                  <a:pos x="49" y="43"/>
                </a:cxn>
                <a:cxn ang="0">
                  <a:pos x="42" y="43"/>
                </a:cxn>
                <a:cxn ang="0">
                  <a:pos x="44" y="51"/>
                </a:cxn>
                <a:cxn ang="0">
                  <a:pos x="43" y="58"/>
                </a:cxn>
                <a:cxn ang="0">
                  <a:pos x="33" y="63"/>
                </a:cxn>
                <a:cxn ang="0">
                  <a:pos x="30" y="61"/>
                </a:cxn>
                <a:cxn ang="0">
                  <a:pos x="25" y="49"/>
                </a:cxn>
                <a:cxn ang="0">
                  <a:pos x="21" y="44"/>
                </a:cxn>
                <a:cxn ang="0">
                  <a:pos x="16" y="38"/>
                </a:cxn>
                <a:cxn ang="0">
                  <a:pos x="5" y="38"/>
                </a:cxn>
                <a:cxn ang="0">
                  <a:pos x="0" y="34"/>
                </a:cxn>
                <a:cxn ang="0">
                  <a:pos x="0" y="9"/>
                </a:cxn>
                <a:cxn ang="0">
                  <a:pos x="5" y="4"/>
                </a:cxn>
                <a:cxn ang="0">
                  <a:pos x="16" y="4"/>
                </a:cxn>
                <a:cxn ang="0">
                  <a:pos x="21" y="3"/>
                </a:cxn>
                <a:cxn ang="0">
                  <a:pos x="38" y="0"/>
                </a:cxn>
                <a:cxn ang="0">
                  <a:pos x="42" y="0"/>
                </a:cxn>
                <a:cxn ang="0">
                  <a:pos x="54" y="11"/>
                </a:cxn>
                <a:cxn ang="0">
                  <a:pos x="54" y="11"/>
                </a:cxn>
                <a:cxn ang="0">
                  <a:pos x="56" y="18"/>
                </a:cxn>
                <a:cxn ang="0">
                  <a:pos x="56" y="19"/>
                </a:cxn>
                <a:cxn ang="0">
                  <a:pos x="57" y="25"/>
                </a:cxn>
                <a:cxn ang="0">
                  <a:pos x="57" y="27"/>
                </a:cxn>
                <a:cxn ang="0">
                  <a:pos x="59" y="34"/>
                </a:cxn>
                <a:cxn ang="0">
                  <a:pos x="49" y="43"/>
                </a:cxn>
                <a:cxn ang="0">
                  <a:pos x="8" y="9"/>
                </a:cxn>
                <a:cxn ang="0">
                  <a:pos x="5" y="12"/>
                </a:cxn>
                <a:cxn ang="0">
                  <a:pos x="8" y="14"/>
                </a:cxn>
                <a:cxn ang="0">
                  <a:pos x="10" y="12"/>
                </a:cxn>
                <a:cxn ang="0">
                  <a:pos x="8" y="9"/>
                </a:cxn>
                <a:cxn ang="0">
                  <a:pos x="51" y="29"/>
                </a:cxn>
                <a:cxn ang="0">
                  <a:pos x="52" y="25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49" y="13"/>
                </a:cxn>
                <a:cxn ang="0">
                  <a:pos x="49" y="11"/>
                </a:cxn>
                <a:cxn ang="0">
                  <a:pos x="42" y="4"/>
                </a:cxn>
                <a:cxn ang="0">
                  <a:pos x="37" y="4"/>
                </a:cxn>
                <a:cxn ang="0">
                  <a:pos x="24" y="7"/>
                </a:cxn>
                <a:cxn ang="0">
                  <a:pos x="16" y="9"/>
                </a:cxn>
                <a:cxn ang="0">
                  <a:pos x="15" y="9"/>
                </a:cxn>
                <a:cxn ang="0">
                  <a:pos x="15" y="34"/>
                </a:cxn>
                <a:cxn ang="0">
                  <a:pos x="16" y="34"/>
                </a:cxn>
                <a:cxn ang="0">
                  <a:pos x="25" y="42"/>
                </a:cxn>
                <a:cxn ang="0">
                  <a:pos x="28" y="46"/>
                </a:cxn>
                <a:cxn ang="0">
                  <a:pos x="33" y="58"/>
                </a:cxn>
                <a:cxn ang="0">
                  <a:pos x="39" y="51"/>
                </a:cxn>
                <a:cxn ang="0">
                  <a:pos x="36" y="38"/>
                </a:cxn>
                <a:cxn ang="0">
                  <a:pos x="49" y="38"/>
                </a:cxn>
                <a:cxn ang="0">
                  <a:pos x="54" y="34"/>
                </a:cxn>
                <a:cxn ang="0">
                  <a:pos x="51" y="29"/>
                </a:cxn>
              </a:cxnLst>
              <a:rect l="0" t="0" r="r" b="b"/>
              <a:pathLst>
                <a:path w="59" h="63">
                  <a:moveTo>
                    <a:pt x="49" y="43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46"/>
                    <a:pt x="44" y="48"/>
                    <a:pt x="44" y="51"/>
                  </a:cubicBezTo>
                  <a:cubicBezTo>
                    <a:pt x="44" y="53"/>
                    <a:pt x="44" y="55"/>
                    <a:pt x="43" y="58"/>
                  </a:cubicBezTo>
                  <a:cubicBezTo>
                    <a:pt x="41" y="61"/>
                    <a:pt x="37" y="63"/>
                    <a:pt x="33" y="63"/>
                  </a:cubicBezTo>
                  <a:cubicBezTo>
                    <a:pt x="32" y="63"/>
                    <a:pt x="31" y="62"/>
                    <a:pt x="30" y="61"/>
                  </a:cubicBezTo>
                  <a:cubicBezTo>
                    <a:pt x="26" y="58"/>
                    <a:pt x="27" y="52"/>
                    <a:pt x="25" y="49"/>
                  </a:cubicBezTo>
                  <a:cubicBezTo>
                    <a:pt x="24" y="48"/>
                    <a:pt x="22" y="46"/>
                    <a:pt x="21" y="44"/>
                  </a:cubicBezTo>
                  <a:cubicBezTo>
                    <a:pt x="20" y="43"/>
                    <a:pt x="17" y="39"/>
                    <a:pt x="1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8"/>
                    <a:pt x="0" y="36"/>
                    <a:pt x="0" y="3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3" y="4"/>
                    <a:pt x="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20" y="3"/>
                    <a:pt x="21" y="3"/>
                  </a:cubicBezTo>
                  <a:cubicBezTo>
                    <a:pt x="27" y="1"/>
                    <a:pt x="32" y="0"/>
                    <a:pt x="3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9" y="0"/>
                    <a:pt x="54" y="4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5" y="13"/>
                    <a:pt x="56" y="15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7" y="21"/>
                    <a:pt x="57" y="23"/>
                    <a:pt x="57" y="25"/>
                  </a:cubicBezTo>
                  <a:cubicBezTo>
                    <a:pt x="57" y="26"/>
                    <a:pt x="57" y="27"/>
                    <a:pt x="57" y="27"/>
                  </a:cubicBezTo>
                  <a:cubicBezTo>
                    <a:pt x="58" y="29"/>
                    <a:pt x="59" y="31"/>
                    <a:pt x="59" y="34"/>
                  </a:cubicBezTo>
                  <a:cubicBezTo>
                    <a:pt x="59" y="39"/>
                    <a:pt x="54" y="43"/>
                    <a:pt x="49" y="43"/>
                  </a:cubicBezTo>
                  <a:close/>
                  <a:moveTo>
                    <a:pt x="8" y="9"/>
                  </a:moveTo>
                  <a:cubicBezTo>
                    <a:pt x="6" y="9"/>
                    <a:pt x="5" y="10"/>
                    <a:pt x="5" y="12"/>
                  </a:cubicBezTo>
                  <a:cubicBezTo>
                    <a:pt x="5" y="13"/>
                    <a:pt x="6" y="14"/>
                    <a:pt x="8" y="14"/>
                  </a:cubicBezTo>
                  <a:cubicBezTo>
                    <a:pt x="9" y="14"/>
                    <a:pt x="10" y="13"/>
                    <a:pt x="10" y="12"/>
                  </a:cubicBezTo>
                  <a:cubicBezTo>
                    <a:pt x="10" y="10"/>
                    <a:pt x="9" y="9"/>
                    <a:pt x="8" y="9"/>
                  </a:cubicBezTo>
                  <a:close/>
                  <a:moveTo>
                    <a:pt x="51" y="29"/>
                  </a:moveTo>
                  <a:cubicBezTo>
                    <a:pt x="52" y="28"/>
                    <a:pt x="52" y="26"/>
                    <a:pt x="52" y="25"/>
                  </a:cubicBezTo>
                  <a:cubicBezTo>
                    <a:pt x="52" y="23"/>
                    <a:pt x="52" y="21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9" y="12"/>
                    <a:pt x="49" y="11"/>
                    <a:pt x="49" y="11"/>
                  </a:cubicBezTo>
                  <a:cubicBezTo>
                    <a:pt x="49" y="6"/>
                    <a:pt x="46" y="4"/>
                    <a:pt x="42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2" y="4"/>
                    <a:pt x="28" y="6"/>
                    <a:pt x="24" y="7"/>
                  </a:cubicBezTo>
                  <a:cubicBezTo>
                    <a:pt x="22" y="8"/>
                    <a:pt x="18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9" y="34"/>
                    <a:pt x="24" y="40"/>
                    <a:pt x="25" y="42"/>
                  </a:cubicBezTo>
                  <a:cubicBezTo>
                    <a:pt x="26" y="43"/>
                    <a:pt x="27" y="45"/>
                    <a:pt x="28" y="46"/>
                  </a:cubicBezTo>
                  <a:cubicBezTo>
                    <a:pt x="32" y="50"/>
                    <a:pt x="31" y="55"/>
                    <a:pt x="33" y="58"/>
                  </a:cubicBezTo>
                  <a:cubicBezTo>
                    <a:pt x="38" y="58"/>
                    <a:pt x="39" y="55"/>
                    <a:pt x="39" y="51"/>
                  </a:cubicBezTo>
                  <a:cubicBezTo>
                    <a:pt x="39" y="46"/>
                    <a:pt x="36" y="43"/>
                    <a:pt x="36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52" y="38"/>
                    <a:pt x="54" y="36"/>
                    <a:pt x="54" y="34"/>
                  </a:cubicBezTo>
                  <a:cubicBezTo>
                    <a:pt x="54" y="32"/>
                    <a:pt x="53" y="29"/>
                    <a:pt x="51" y="29"/>
                  </a:cubicBezTo>
                  <a:close/>
                </a:path>
              </a:pathLst>
            </a:custGeom>
            <a:solidFill>
              <a:srgbClr val="353C62"/>
            </a:solidFill>
            <a:ln w="9525">
              <a:solidFill>
                <a:srgbClr val="353C6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Freeform 188" hidden="1">
            <a:extLst>
              <a:ext uri="{FF2B5EF4-FFF2-40B4-BE49-F238E27FC236}">
                <a16:creationId xmlns:a16="http://schemas.microsoft.com/office/drawing/2014/main" id="{93DD8978-93BB-423E-8304-5D83A6A0F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8306" y="549042"/>
            <a:ext cx="363537" cy="373063"/>
          </a:xfrm>
          <a:custGeom>
            <a:avLst/>
            <a:gdLst>
              <a:gd name="T0" fmla="*/ 250 w 604"/>
              <a:gd name="T1" fmla="*/ 251 h 619"/>
              <a:gd name="T2" fmla="*/ 250 w 604"/>
              <a:gd name="T3" fmla="*/ 251 h 619"/>
              <a:gd name="T4" fmla="*/ 279 w 604"/>
              <a:gd name="T5" fmla="*/ 221 h 619"/>
              <a:gd name="T6" fmla="*/ 250 w 604"/>
              <a:gd name="T7" fmla="*/ 192 h 619"/>
              <a:gd name="T8" fmla="*/ 220 w 604"/>
              <a:gd name="T9" fmla="*/ 221 h 619"/>
              <a:gd name="T10" fmla="*/ 250 w 604"/>
              <a:gd name="T11" fmla="*/ 251 h 619"/>
              <a:gd name="T12" fmla="*/ 132 w 604"/>
              <a:gd name="T13" fmla="*/ 251 h 619"/>
              <a:gd name="T14" fmla="*/ 132 w 604"/>
              <a:gd name="T15" fmla="*/ 251 h 619"/>
              <a:gd name="T16" fmla="*/ 162 w 604"/>
              <a:gd name="T17" fmla="*/ 221 h 619"/>
              <a:gd name="T18" fmla="*/ 132 w 604"/>
              <a:gd name="T19" fmla="*/ 192 h 619"/>
              <a:gd name="T20" fmla="*/ 103 w 604"/>
              <a:gd name="T21" fmla="*/ 221 h 619"/>
              <a:gd name="T22" fmla="*/ 132 w 604"/>
              <a:gd name="T23" fmla="*/ 251 h 619"/>
              <a:gd name="T24" fmla="*/ 367 w 604"/>
              <a:gd name="T25" fmla="*/ 251 h 619"/>
              <a:gd name="T26" fmla="*/ 367 w 604"/>
              <a:gd name="T27" fmla="*/ 251 h 619"/>
              <a:gd name="T28" fmla="*/ 397 w 604"/>
              <a:gd name="T29" fmla="*/ 221 h 619"/>
              <a:gd name="T30" fmla="*/ 367 w 604"/>
              <a:gd name="T31" fmla="*/ 192 h 619"/>
              <a:gd name="T32" fmla="*/ 338 w 604"/>
              <a:gd name="T33" fmla="*/ 221 h 619"/>
              <a:gd name="T34" fmla="*/ 367 w 604"/>
              <a:gd name="T35" fmla="*/ 251 h 619"/>
              <a:gd name="T36" fmla="*/ 530 w 604"/>
              <a:gd name="T37" fmla="*/ 177 h 619"/>
              <a:gd name="T38" fmla="*/ 530 w 604"/>
              <a:gd name="T39" fmla="*/ 177 h 619"/>
              <a:gd name="T40" fmla="*/ 530 w 604"/>
              <a:gd name="T41" fmla="*/ 192 h 619"/>
              <a:gd name="T42" fmla="*/ 530 w 604"/>
              <a:gd name="T43" fmla="*/ 221 h 619"/>
              <a:gd name="T44" fmla="*/ 574 w 604"/>
              <a:gd name="T45" fmla="*/ 339 h 619"/>
              <a:gd name="T46" fmla="*/ 471 w 604"/>
              <a:gd name="T47" fmla="*/ 501 h 619"/>
              <a:gd name="T48" fmla="*/ 471 w 604"/>
              <a:gd name="T49" fmla="*/ 560 h 619"/>
              <a:gd name="T50" fmla="*/ 397 w 604"/>
              <a:gd name="T51" fmla="*/ 516 h 619"/>
              <a:gd name="T52" fmla="*/ 353 w 604"/>
              <a:gd name="T53" fmla="*/ 530 h 619"/>
              <a:gd name="T54" fmla="*/ 235 w 604"/>
              <a:gd name="T55" fmla="*/ 486 h 619"/>
              <a:gd name="T56" fmla="*/ 206 w 604"/>
              <a:gd name="T57" fmla="*/ 486 h 619"/>
              <a:gd name="T58" fmla="*/ 176 w 604"/>
              <a:gd name="T59" fmla="*/ 486 h 619"/>
              <a:gd name="T60" fmla="*/ 353 w 604"/>
              <a:gd name="T61" fmla="*/ 560 h 619"/>
              <a:gd name="T62" fmla="*/ 397 w 604"/>
              <a:gd name="T63" fmla="*/ 560 h 619"/>
              <a:gd name="T64" fmla="*/ 515 w 604"/>
              <a:gd name="T65" fmla="*/ 618 h 619"/>
              <a:gd name="T66" fmla="*/ 515 w 604"/>
              <a:gd name="T67" fmla="*/ 516 h 619"/>
              <a:gd name="T68" fmla="*/ 603 w 604"/>
              <a:gd name="T69" fmla="*/ 339 h 619"/>
              <a:gd name="T70" fmla="*/ 530 w 604"/>
              <a:gd name="T71" fmla="*/ 177 h 619"/>
              <a:gd name="T72" fmla="*/ 191 w 604"/>
              <a:gd name="T73" fmla="*/ 442 h 619"/>
              <a:gd name="T74" fmla="*/ 191 w 604"/>
              <a:gd name="T75" fmla="*/ 442 h 619"/>
              <a:gd name="T76" fmla="*/ 250 w 604"/>
              <a:gd name="T77" fmla="*/ 442 h 619"/>
              <a:gd name="T78" fmla="*/ 485 w 604"/>
              <a:gd name="T79" fmla="*/ 221 h 619"/>
              <a:gd name="T80" fmla="*/ 250 w 604"/>
              <a:gd name="T81" fmla="*/ 0 h 619"/>
              <a:gd name="T82" fmla="*/ 0 w 604"/>
              <a:gd name="T83" fmla="*/ 221 h 619"/>
              <a:gd name="T84" fmla="*/ 73 w 604"/>
              <a:gd name="T85" fmla="*/ 398 h 619"/>
              <a:gd name="T86" fmla="*/ 73 w 604"/>
              <a:gd name="T87" fmla="*/ 501 h 619"/>
              <a:gd name="T88" fmla="*/ 191 w 604"/>
              <a:gd name="T89" fmla="*/ 442 h 619"/>
              <a:gd name="T90" fmla="*/ 44 w 604"/>
              <a:gd name="T91" fmla="*/ 221 h 619"/>
              <a:gd name="T92" fmla="*/ 44 w 604"/>
              <a:gd name="T93" fmla="*/ 221 h 619"/>
              <a:gd name="T94" fmla="*/ 250 w 604"/>
              <a:gd name="T95" fmla="*/ 30 h 619"/>
              <a:gd name="T96" fmla="*/ 456 w 604"/>
              <a:gd name="T97" fmla="*/ 221 h 619"/>
              <a:gd name="T98" fmla="*/ 250 w 604"/>
              <a:gd name="T99" fmla="*/ 413 h 619"/>
              <a:gd name="T100" fmla="*/ 191 w 604"/>
              <a:gd name="T101" fmla="*/ 398 h 619"/>
              <a:gd name="T102" fmla="*/ 117 w 604"/>
              <a:gd name="T103" fmla="*/ 442 h 619"/>
              <a:gd name="T104" fmla="*/ 117 w 604"/>
              <a:gd name="T105" fmla="*/ 383 h 619"/>
              <a:gd name="T106" fmla="*/ 44 w 604"/>
              <a:gd name="T107" fmla="*/ 221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rgbClr val="353C6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220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05C783-4AD3-C541-B1B2-2B3E206C9E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571999" y="-1"/>
            <a:ext cx="4572001" cy="5138738"/>
          </a:xfrm>
          <a:prstGeom prst="rect">
            <a:avLst/>
          </a:prstGeom>
          <a:solidFill>
            <a:srgbClr val="353C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35A82912-63FA-2348-A086-6193AB2F8A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29509" y="562181"/>
            <a:ext cx="3321076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0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REFLECTION QUESTIONS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ED136B-F5E2-42CD-8DE8-4CF471C1D591}"/>
              </a:ext>
            </a:extLst>
          </p:cNvPr>
          <p:cNvSpPr txBox="1"/>
          <p:nvPr/>
        </p:nvSpPr>
        <p:spPr>
          <a:xfrm>
            <a:off x="5083277" y="1571663"/>
            <a:ext cx="3549443" cy="413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(back of worksheet)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 descr="1. Now that we’ve discussed different viewpoints about closing the village, what’s your opinion? ">
            <a:extLst>
              <a:ext uri="{FF2B5EF4-FFF2-40B4-BE49-F238E27FC236}">
                <a16:creationId xmlns:a16="http://schemas.microsoft.com/office/drawing/2014/main" id="{17615A3F-D3D8-409E-A3DC-E4C2A5BF0AD7}"/>
              </a:ext>
            </a:extLst>
          </p:cNvPr>
          <p:cNvGrpSpPr/>
          <p:nvPr/>
        </p:nvGrpSpPr>
        <p:grpSpPr>
          <a:xfrm>
            <a:off x="427706" y="385631"/>
            <a:ext cx="3997984" cy="1284134"/>
            <a:chOff x="427706" y="385631"/>
            <a:chExt cx="3997984" cy="128413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6F6B642-3EB6-AE43-9E7C-10522802EB24}"/>
                </a:ext>
              </a:extLst>
            </p:cNvPr>
            <p:cNvSpPr/>
            <p:nvPr/>
          </p:nvSpPr>
          <p:spPr>
            <a:xfrm>
              <a:off x="427706" y="900131"/>
              <a:ext cx="285136" cy="285136"/>
            </a:xfrm>
            <a:prstGeom prst="ellipse">
              <a:avLst/>
            </a:prstGeom>
            <a:solidFill>
              <a:srgbClr val="353C6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DBBD61-2241-A44D-8081-81144AC6F870}"/>
                </a:ext>
              </a:extLst>
            </p:cNvPr>
            <p:cNvSpPr txBox="1"/>
            <p:nvPr/>
          </p:nvSpPr>
          <p:spPr>
            <a:xfrm>
              <a:off x="816076" y="385631"/>
              <a:ext cx="3609614" cy="12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>
                  <a:solidFill>
                    <a:srgbClr val="353C62"/>
                  </a:solidFill>
                  <a:latin typeface="Arial" panose="020B0604020202020204" pitchFamily="34" charset="0"/>
                </a:rPr>
                <a:t>Now that we’ve discussed different viewpoints about closing the village, what’s your opinion? </a:t>
              </a:r>
              <a:endParaRPr lang="en-US" sz="20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 descr="2. If the residents are removed, are they entitled to any compensation?">
            <a:extLst>
              <a:ext uri="{FF2B5EF4-FFF2-40B4-BE49-F238E27FC236}">
                <a16:creationId xmlns:a16="http://schemas.microsoft.com/office/drawing/2014/main" id="{C145C3B4-7BA8-4236-B9F4-5C344ADC2DE9}"/>
              </a:ext>
            </a:extLst>
          </p:cNvPr>
          <p:cNvGrpSpPr/>
          <p:nvPr/>
        </p:nvGrpSpPr>
        <p:grpSpPr>
          <a:xfrm>
            <a:off x="417273" y="2133351"/>
            <a:ext cx="4154726" cy="872034"/>
            <a:chOff x="417273" y="2133351"/>
            <a:chExt cx="4154726" cy="87203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ECAB601-3B7A-7A49-85FC-151038F8AD8E}"/>
                </a:ext>
              </a:extLst>
            </p:cNvPr>
            <p:cNvSpPr/>
            <p:nvPr/>
          </p:nvSpPr>
          <p:spPr>
            <a:xfrm>
              <a:off x="417273" y="2426801"/>
              <a:ext cx="285136" cy="285136"/>
            </a:xfrm>
            <a:prstGeom prst="ellipse">
              <a:avLst/>
            </a:prstGeom>
            <a:solidFill>
              <a:srgbClr val="353C6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88689E-BB89-414A-BE16-A8DF54C66938}"/>
                </a:ext>
              </a:extLst>
            </p:cNvPr>
            <p:cNvSpPr txBox="1"/>
            <p:nvPr/>
          </p:nvSpPr>
          <p:spPr>
            <a:xfrm>
              <a:off x="816076" y="2133351"/>
              <a:ext cx="3755923" cy="87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>
                  <a:solidFill>
                    <a:srgbClr val="353C6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If the residents are removed, are they entitled to any compensation?</a:t>
              </a:r>
            </a:p>
          </p:txBody>
        </p:sp>
      </p:grpSp>
      <p:grpSp>
        <p:nvGrpSpPr>
          <p:cNvPr id="4" name="Group 3" descr="3. Are there any other solutions or compromises that should be considered?">
            <a:extLst>
              <a:ext uri="{FF2B5EF4-FFF2-40B4-BE49-F238E27FC236}">
                <a16:creationId xmlns:a16="http://schemas.microsoft.com/office/drawing/2014/main" id="{A0FEB439-E55B-439C-B7E9-8572B9B0FFA5}"/>
              </a:ext>
            </a:extLst>
          </p:cNvPr>
          <p:cNvGrpSpPr/>
          <p:nvPr/>
        </p:nvGrpSpPr>
        <p:grpSpPr>
          <a:xfrm>
            <a:off x="427706" y="3430129"/>
            <a:ext cx="3937813" cy="1284134"/>
            <a:chOff x="427706" y="3430129"/>
            <a:chExt cx="3937813" cy="12841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D02EC9-01EC-CB4D-8311-24183F13A5BE}"/>
                </a:ext>
              </a:extLst>
            </p:cNvPr>
            <p:cNvSpPr/>
            <p:nvPr/>
          </p:nvSpPr>
          <p:spPr>
            <a:xfrm>
              <a:off x="427706" y="3953471"/>
              <a:ext cx="285136" cy="285136"/>
            </a:xfrm>
            <a:prstGeom prst="ellipse">
              <a:avLst/>
            </a:prstGeom>
            <a:solidFill>
              <a:srgbClr val="353C6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245909-5AD8-4B41-88AA-335E0A08601B}"/>
                </a:ext>
              </a:extLst>
            </p:cNvPr>
            <p:cNvSpPr txBox="1"/>
            <p:nvPr/>
          </p:nvSpPr>
          <p:spPr>
            <a:xfrm>
              <a:off x="816076" y="3430129"/>
              <a:ext cx="3549443" cy="12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>
                  <a:solidFill>
                    <a:srgbClr val="353C6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Are there any other solutions or compromises that should be considered?</a:t>
              </a:r>
              <a:endParaRPr lang="en-US" sz="10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7C78A27-910C-5C4D-84B7-DD1D9C854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5029200" y="4720925"/>
            <a:ext cx="3661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spc="300" dirty="0">
                <a:solidFill>
                  <a:schemeClr val="bg1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ARLINGTON NATIONAL CEMETERY </a:t>
            </a:r>
          </a:p>
          <a:p>
            <a:pPr algn="r"/>
            <a:r>
              <a:rPr lang="en-US" sz="600" spc="3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HISTORY EDUCATION SERIES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6166E23-DD9E-FB44-918F-457D0CFFCC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468" y="4740986"/>
            <a:ext cx="220826" cy="2602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1EE11C5-517E-FB48-99D2-D0D06BA429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671531"/>
            <a:ext cx="254000" cy="228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267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314CC35-053E-1645-83B8-E9EC80A533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930119"/>
          </a:xfrm>
          <a:prstGeom prst="rect">
            <a:avLst/>
          </a:prstGeom>
          <a:solidFill>
            <a:srgbClr val="353C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B13368-3CCD-F248-896A-C029F704DD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178" y="4791357"/>
            <a:ext cx="220826" cy="2576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AB018F-C42F-1346-9C35-BE654BA098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462" y="378912"/>
            <a:ext cx="246353" cy="230956"/>
          </a:xfrm>
          <a:prstGeom prst="rect">
            <a:avLst/>
          </a:prstGeom>
        </p:spPr>
      </p:pic>
      <p:sp>
        <p:nvSpPr>
          <p:cNvPr id="25" name="Title 24">
            <a:extLst>
              <a:ext uri="{FF2B5EF4-FFF2-40B4-BE49-F238E27FC236}">
                <a16:creationId xmlns:a16="http://schemas.microsoft.com/office/drawing/2014/main" id="{D0F42696-46C9-6047-A1E0-C00013FE32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4075" y="49560"/>
            <a:ext cx="783131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0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SOJOURNER TRUTH &amp; THE KIDNAPPING PLOT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4B725-D092-824E-9B89-7CE26B19EB0E}"/>
              </a:ext>
            </a:extLst>
          </p:cNvPr>
          <p:cNvSpPr txBox="1"/>
          <p:nvPr/>
        </p:nvSpPr>
        <p:spPr>
          <a:xfrm>
            <a:off x="3278459" y="1104135"/>
            <a:ext cx="5467356" cy="257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1797: Born into slavery in New York</a:t>
            </a:r>
          </a:p>
          <a:p>
            <a:pPr marL="171450" indent="-1714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1826: Escaped from slavery</a:t>
            </a:r>
          </a:p>
          <a:p>
            <a:pPr marL="171450" indent="-1714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1843: Changed her name and became an abolitionist and supporter of women’s rights</a:t>
            </a:r>
          </a:p>
          <a:p>
            <a:pPr marL="171450" indent="-1714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1864: Lived in Freedman’s Village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689A1A-E497-0B43-B932-B24E6177CC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105190" y="4834073"/>
            <a:ext cx="56779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ARLINGTON NATIONAL CEMETERY </a:t>
            </a:r>
            <a:r>
              <a:rPr lang="en-US" sz="600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HISTORY EDUCATION SERIES</a:t>
            </a:r>
          </a:p>
        </p:txBody>
      </p:sp>
      <p:pic>
        <p:nvPicPr>
          <p:cNvPr id="7" name="Picture 6" descr="Sepia-toned photograph of Sojourner Truth, in a dress with a shawl and cap, knitting. She is sitting next to a table with flowers and a book.">
            <a:extLst>
              <a:ext uri="{FF2B5EF4-FFF2-40B4-BE49-F238E27FC236}">
                <a16:creationId xmlns:a16="http://schemas.microsoft.com/office/drawing/2014/main" id="{5FD71E66-2F6C-47DA-B38E-386E07E3B4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45" t="14846" r="9034" b="10734"/>
          <a:stretch/>
        </p:blipFill>
        <p:spPr>
          <a:xfrm>
            <a:off x="334075" y="1183422"/>
            <a:ext cx="2639583" cy="36333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35EA04-DA1F-46CC-9A3A-271700AF054F}"/>
              </a:ext>
            </a:extLst>
          </p:cNvPr>
          <p:cNvSpPr txBox="1"/>
          <p:nvPr/>
        </p:nvSpPr>
        <p:spPr>
          <a:xfrm>
            <a:off x="267930" y="4566494"/>
            <a:ext cx="2705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Sojourner Truth in 1864. (LOC)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9">
            <a:extLst>
              <a:ext uri="{FF2B5EF4-FFF2-40B4-BE49-F238E27FC236}">
                <a16:creationId xmlns:a16="http://schemas.microsoft.com/office/drawing/2014/main" id="{67D70B10-6F8E-416D-8940-F0F8589D65F0}"/>
              </a:ext>
            </a:extLst>
          </p:cNvPr>
          <p:cNvSpPr txBox="1">
            <a:spLocks/>
          </p:cNvSpPr>
          <p:nvPr/>
        </p:nvSpPr>
        <p:spPr>
          <a:xfrm>
            <a:off x="662660" y="396179"/>
            <a:ext cx="783131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8160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spc="600">
                <a:solidFill>
                  <a:schemeClr val="bg1"/>
                </a:solidFill>
                <a:ea typeface="Lato" panose="020F0502020204030203" pitchFamily="34" charset="0"/>
                <a:cs typeface="Arial" panose="020B0604020202020204" pitchFamily="34" charset="0"/>
              </a:rPr>
              <a:t>QUESTIONS</a:t>
            </a:r>
            <a:endParaRPr lang="en-US" sz="2400" b="1" spc="600" dirty="0">
              <a:solidFill>
                <a:schemeClr val="bg1"/>
              </a:solidFill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n outdoor photograph of trees, yellow wildflowers, and grass. ">
            <a:extLst>
              <a:ext uri="{FF2B5EF4-FFF2-40B4-BE49-F238E27FC236}">
                <a16:creationId xmlns:a16="http://schemas.microsoft.com/office/drawing/2014/main" id="{E42E4924-DF59-412B-9872-0B82580692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868"/>
          <a:stretch/>
        </p:blipFill>
        <p:spPr>
          <a:xfrm>
            <a:off x="-1813" y="-1"/>
            <a:ext cx="9164102" cy="5138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83874B-D35B-4840-9939-F4573312F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144" y="0"/>
            <a:ext cx="9144000" cy="5138739"/>
          </a:xfrm>
          <a:prstGeom prst="rect">
            <a:avLst/>
          </a:prstGeom>
          <a:solidFill>
            <a:srgbClr val="353C62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1724D-DF3D-664F-9179-FA1E23D794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379" y="355555"/>
            <a:ext cx="254000" cy="228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7557C4-5BF5-E64A-A83B-DDC92E2C9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430" y="355555"/>
            <a:ext cx="254000" cy="228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120CD5F-108A-4912-B952-64F7156D3B47}"/>
              </a:ext>
            </a:extLst>
          </p:cNvPr>
          <p:cNvSpPr txBox="1"/>
          <p:nvPr/>
        </p:nvSpPr>
        <p:spPr>
          <a:xfrm>
            <a:off x="-18292" y="4891899"/>
            <a:ext cx="4648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gardens at Arlington National Cemetery. (ANC/Elizabeth Fraser, 2019)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34A300EC-0ECB-674F-BFB5-60E56B65BC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0260" y="243779"/>
            <a:ext cx="783131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160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QUESTIONS</a:t>
            </a:r>
          </a:p>
        </p:txBody>
      </p:sp>
      <p:grpSp>
        <p:nvGrpSpPr>
          <p:cNvPr id="5" name="Group 4" descr="What is Freedman's Village? &#10;&#10;A sepia-toned illustration of houses with trees in the background and people working in the foreground.">
            <a:extLst>
              <a:ext uri="{FF2B5EF4-FFF2-40B4-BE49-F238E27FC236}">
                <a16:creationId xmlns:a16="http://schemas.microsoft.com/office/drawing/2014/main" id="{AACE2ABC-8260-4AD2-8531-D55556D938E5}"/>
              </a:ext>
            </a:extLst>
          </p:cNvPr>
          <p:cNvGrpSpPr/>
          <p:nvPr/>
        </p:nvGrpSpPr>
        <p:grpSpPr>
          <a:xfrm>
            <a:off x="219493" y="1128555"/>
            <a:ext cx="4252528" cy="1118396"/>
            <a:chOff x="219493" y="1128555"/>
            <a:chExt cx="4252528" cy="11183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7949FA2-A79A-924A-B8A8-FA57BAA091F7}"/>
                </a:ext>
              </a:extLst>
            </p:cNvPr>
            <p:cNvSpPr txBox="1"/>
            <p:nvPr/>
          </p:nvSpPr>
          <p:spPr>
            <a:xfrm>
              <a:off x="1444739" y="1360885"/>
              <a:ext cx="3027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What is Freedman’s Village?</a:t>
              </a:r>
            </a:p>
          </p:txBody>
        </p:sp>
        <p:pic>
          <p:nvPicPr>
            <p:cNvPr id="8" name="Picture 7" descr="A picture containing grass, building, vehicle, field&#10;&#10;Description automatically generated">
              <a:extLst>
                <a:ext uri="{FF2B5EF4-FFF2-40B4-BE49-F238E27FC236}">
                  <a16:creationId xmlns:a16="http://schemas.microsoft.com/office/drawing/2014/main" id="{FF733B34-C88A-4CF3-B796-7E67A6DEE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776" t="9968" r="69914" b="29179"/>
            <a:stretch/>
          </p:blipFill>
          <p:spPr>
            <a:xfrm>
              <a:off x="219493" y="1128555"/>
              <a:ext cx="1104914" cy="1118396"/>
            </a:xfrm>
            <a:prstGeom prst="rect">
              <a:avLst/>
            </a:prstGeom>
          </p:spPr>
        </p:pic>
      </p:grpSp>
      <p:grpSp>
        <p:nvGrpSpPr>
          <p:cNvPr id="7" name="Group 6" descr="How long has it been around?&#10;&#10;Illustration of an African American family under the word &quot;Emancipation.&quot;">
            <a:extLst>
              <a:ext uri="{FF2B5EF4-FFF2-40B4-BE49-F238E27FC236}">
                <a16:creationId xmlns:a16="http://schemas.microsoft.com/office/drawing/2014/main" id="{82BDEDAC-5E3C-461E-A4E3-99D85892FD10}"/>
              </a:ext>
            </a:extLst>
          </p:cNvPr>
          <p:cNvGrpSpPr/>
          <p:nvPr/>
        </p:nvGrpSpPr>
        <p:grpSpPr>
          <a:xfrm>
            <a:off x="4639733" y="1118602"/>
            <a:ext cx="4304916" cy="1110497"/>
            <a:chOff x="4639733" y="1118602"/>
            <a:chExt cx="4304916" cy="111049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1C2C79-9D5C-644B-972C-4B9F6A08EF81}"/>
                </a:ext>
              </a:extLst>
            </p:cNvPr>
            <p:cNvSpPr txBox="1"/>
            <p:nvPr/>
          </p:nvSpPr>
          <p:spPr>
            <a:xfrm>
              <a:off x="5917367" y="1360885"/>
              <a:ext cx="3027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How long has it been around?</a:t>
              </a:r>
            </a:p>
          </p:txBody>
        </p:sp>
        <p:pic>
          <p:nvPicPr>
            <p:cNvPr id="10" name="Picture 9" descr="A picture containing text, book, photo, old&#10;&#10;Description automatically generated">
              <a:extLst>
                <a:ext uri="{FF2B5EF4-FFF2-40B4-BE49-F238E27FC236}">
                  <a16:creationId xmlns:a16="http://schemas.microsoft.com/office/drawing/2014/main" id="{9927964F-10A9-433B-B44B-00C8D7681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178" t="2784" r="26223" b="30989"/>
            <a:stretch/>
          </p:blipFill>
          <p:spPr>
            <a:xfrm>
              <a:off x="4639733" y="1118602"/>
              <a:ext cx="1139010" cy="1110497"/>
            </a:xfrm>
            <a:prstGeom prst="rect">
              <a:avLst/>
            </a:prstGeom>
          </p:spPr>
        </p:pic>
      </p:grpSp>
      <p:grpSp>
        <p:nvGrpSpPr>
          <p:cNvPr id="11" name="Group 10" descr="Why is Truth living there?&#10;&#10;Sepia-toned photograph of a building with large columns and people standing outside. ">
            <a:extLst>
              <a:ext uri="{FF2B5EF4-FFF2-40B4-BE49-F238E27FC236}">
                <a16:creationId xmlns:a16="http://schemas.microsoft.com/office/drawing/2014/main" id="{E5FF0456-4F58-4126-9C0D-D6E532EA24A4}"/>
              </a:ext>
            </a:extLst>
          </p:cNvPr>
          <p:cNvGrpSpPr/>
          <p:nvPr/>
        </p:nvGrpSpPr>
        <p:grpSpPr>
          <a:xfrm>
            <a:off x="4688803" y="3129064"/>
            <a:ext cx="4255240" cy="1083452"/>
            <a:chOff x="4688803" y="3129064"/>
            <a:chExt cx="4255240" cy="108345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27DD4A7-4680-4B48-B03F-4C4FB9EC9E90}"/>
                </a:ext>
              </a:extLst>
            </p:cNvPr>
            <p:cNvSpPr txBox="1"/>
            <p:nvPr/>
          </p:nvSpPr>
          <p:spPr>
            <a:xfrm>
              <a:off x="5916761" y="3416577"/>
              <a:ext cx="3027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Why is Truth living there?</a:t>
              </a:r>
            </a:p>
          </p:txBody>
        </p:sp>
        <p:pic>
          <p:nvPicPr>
            <p:cNvPr id="16" name="Picture 15" descr="A vintage photo of an old building&#10;&#10;Description automatically generated">
              <a:extLst>
                <a:ext uri="{FF2B5EF4-FFF2-40B4-BE49-F238E27FC236}">
                  <a16:creationId xmlns:a16="http://schemas.microsoft.com/office/drawing/2014/main" id="{04C3AA0F-5BCF-49E7-B489-87ADFBD265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005" t="3961" r="16786" b="6920"/>
            <a:stretch/>
          </p:blipFill>
          <p:spPr>
            <a:xfrm>
              <a:off x="4688803" y="3129064"/>
              <a:ext cx="1081654" cy="1083452"/>
            </a:xfrm>
            <a:prstGeom prst="rect">
              <a:avLst/>
            </a:prstGeom>
          </p:spPr>
        </p:pic>
      </p:grpSp>
      <p:grpSp>
        <p:nvGrpSpPr>
          <p:cNvPr id="9" name="Group 8" descr="Who lives there?&#10;&#10;A black and white photograph of African American men, women, and children wearing 1860s-period working clothes. They are standing and sitting on the ground outside of a wooden clapboard building.">
            <a:extLst>
              <a:ext uri="{FF2B5EF4-FFF2-40B4-BE49-F238E27FC236}">
                <a16:creationId xmlns:a16="http://schemas.microsoft.com/office/drawing/2014/main" id="{278F976F-B1AE-4CB0-842E-8871FC78D974}"/>
              </a:ext>
            </a:extLst>
          </p:cNvPr>
          <p:cNvGrpSpPr/>
          <p:nvPr/>
        </p:nvGrpSpPr>
        <p:grpSpPr>
          <a:xfrm>
            <a:off x="210348" y="3156357"/>
            <a:ext cx="4261673" cy="1048003"/>
            <a:chOff x="210348" y="3156357"/>
            <a:chExt cx="4261673" cy="104800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BB09AC-314D-EC4A-81D0-B9B8C69FA4F9}"/>
                </a:ext>
              </a:extLst>
            </p:cNvPr>
            <p:cNvSpPr txBox="1"/>
            <p:nvPr/>
          </p:nvSpPr>
          <p:spPr>
            <a:xfrm>
              <a:off x="1444739" y="3416577"/>
              <a:ext cx="3027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Who lives there?</a:t>
              </a:r>
            </a:p>
          </p:txBody>
        </p:sp>
        <p:pic>
          <p:nvPicPr>
            <p:cNvPr id="12" name="Picture 11" descr="A group of people sitting in front of a house&#10;&#10;Description automatically generated">
              <a:extLst>
                <a:ext uri="{FF2B5EF4-FFF2-40B4-BE49-F238E27FC236}">
                  <a16:creationId xmlns:a16="http://schemas.microsoft.com/office/drawing/2014/main" id="{E51C0819-ADFF-49B5-A4F2-0EFFFC0AA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784" t="29400" r="35361" b="21767"/>
            <a:stretch/>
          </p:blipFill>
          <p:spPr>
            <a:xfrm>
              <a:off x="210348" y="3156357"/>
              <a:ext cx="1081653" cy="1048003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399F727-D5BB-4E23-A7DF-03486D60C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178" y="4791357"/>
            <a:ext cx="220826" cy="25763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DA4EDF4-9AC9-4696-8E6C-9388C9572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5751576" y="4781672"/>
            <a:ext cx="3031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spc="300" dirty="0">
                <a:solidFill>
                  <a:schemeClr val="bg1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ARLINGTON NATIONAL CEMETERY </a:t>
            </a:r>
          </a:p>
          <a:p>
            <a:pPr algn="r"/>
            <a:r>
              <a:rPr lang="en-US" sz="600" spc="3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HISTORY EDUCATION SERIES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24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314CC35-053E-1645-83B8-E9EC80A533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930119"/>
          </a:xfrm>
          <a:prstGeom prst="rect">
            <a:avLst/>
          </a:prstGeom>
          <a:solidFill>
            <a:srgbClr val="353C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D0F42696-46C9-6047-A1E0-C00013FE32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4076" y="263558"/>
            <a:ext cx="783131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0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VIRGINIA, 1887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4B725-D092-824E-9B89-7CE26B19EB0E}"/>
              </a:ext>
            </a:extLst>
          </p:cNvPr>
          <p:cNvSpPr txBox="1"/>
          <p:nvPr/>
        </p:nvSpPr>
        <p:spPr>
          <a:xfrm>
            <a:off x="3883763" y="1104135"/>
            <a:ext cx="4862052" cy="453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What do we know about the Civil War?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EE0D4-BEAD-47A6-90C8-DD75370DB306}"/>
              </a:ext>
            </a:extLst>
          </p:cNvPr>
          <p:cNvSpPr txBox="1"/>
          <p:nvPr/>
        </p:nvSpPr>
        <p:spPr>
          <a:xfrm>
            <a:off x="3883763" y="2277628"/>
            <a:ext cx="4862052" cy="453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What do we know about Reconstruction?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DB6011-D252-499B-9767-1BBE08FCE848}"/>
              </a:ext>
            </a:extLst>
          </p:cNvPr>
          <p:cNvSpPr txBox="1"/>
          <p:nvPr/>
        </p:nvSpPr>
        <p:spPr>
          <a:xfrm>
            <a:off x="3883763" y="3451120"/>
            <a:ext cx="4862052" cy="86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What do we know about the lives of freed people?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689A1A-E497-0B43-B932-B24E6177CC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105190" y="4834073"/>
            <a:ext cx="56779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ARLINGTON NATIONAL CEMETERY </a:t>
            </a:r>
            <a:r>
              <a:rPr lang="en-US" sz="600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HISTORY EDUCATION SERIES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B13368-3CCD-F248-896A-C029F704DD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178" y="4791357"/>
            <a:ext cx="220826" cy="2576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AB018F-C42F-1346-9C35-BE654BA098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462" y="378912"/>
            <a:ext cx="246353" cy="230956"/>
          </a:xfrm>
          <a:prstGeom prst="rect">
            <a:avLst/>
          </a:prstGeom>
        </p:spPr>
      </p:pic>
      <p:pic>
        <p:nvPicPr>
          <p:cNvPr id="5" name="Picture 4" descr="Sepia-toned photograph of a large house with 6 two-story columns holding up the front porch. It is surrounded by plants and two men sit in chairs on the porch. ">
            <a:extLst>
              <a:ext uri="{FF2B5EF4-FFF2-40B4-BE49-F238E27FC236}">
                <a16:creationId xmlns:a16="http://schemas.microsoft.com/office/drawing/2014/main" id="{AC6935D7-0571-46E8-A2D1-0DEB14AAEC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74" t="5994" r="6883" b="5545"/>
          <a:stretch/>
        </p:blipFill>
        <p:spPr>
          <a:xfrm>
            <a:off x="334076" y="1164476"/>
            <a:ext cx="3310051" cy="36268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655DE0-3F1C-43C8-9991-550CE91308B3}"/>
              </a:ext>
            </a:extLst>
          </p:cNvPr>
          <p:cNvSpPr txBox="1"/>
          <p:nvPr/>
        </p:nvSpPr>
        <p:spPr>
          <a:xfrm>
            <a:off x="297666" y="4421834"/>
            <a:ext cx="3377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Arlington House was the home of the Custis and Lee families. (LOC, ca. 1860-1900)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56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E689A1A-E497-0B43-B932-B24E6177CC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105190" y="4834073"/>
            <a:ext cx="56779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ARLINGTON NATIONAL CEMETERY </a:t>
            </a:r>
            <a:r>
              <a:rPr lang="en-US" sz="600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HISTORY EDUCATION SERIES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14CC35-053E-1645-83B8-E9EC80A533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930119"/>
          </a:xfrm>
          <a:prstGeom prst="rect">
            <a:avLst/>
          </a:prstGeom>
          <a:solidFill>
            <a:srgbClr val="353C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D0F42696-46C9-6047-A1E0-C00013FE32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4076" y="263558"/>
            <a:ext cx="783131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0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YOUR MISSION ON DAY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4B725-D092-824E-9B89-7CE26B19EB0E}"/>
              </a:ext>
            </a:extLst>
          </p:cNvPr>
          <p:cNvSpPr txBox="1"/>
          <p:nvPr/>
        </p:nvSpPr>
        <p:spPr>
          <a:xfrm>
            <a:off x="4141952" y="1026700"/>
            <a:ext cx="4862052" cy="453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Gather Information: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5AF32-BCCA-4AAA-9F1B-FD5539DC6312}"/>
              </a:ext>
            </a:extLst>
          </p:cNvPr>
          <p:cNvSpPr txBox="1"/>
          <p:nvPr/>
        </p:nvSpPr>
        <p:spPr>
          <a:xfrm>
            <a:off x="4141952" y="1437760"/>
            <a:ext cx="4862052" cy="211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Who lives in the Village?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How long have they lived there?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Why was the village built?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Why would people want to live there?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What problems existed?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D9B16A-FF8B-4E81-8E35-ED9C276D2DFE}"/>
              </a:ext>
            </a:extLst>
          </p:cNvPr>
          <p:cNvSpPr txBox="1"/>
          <p:nvPr/>
        </p:nvSpPr>
        <p:spPr>
          <a:xfrm>
            <a:off x="4141952" y="3737806"/>
            <a:ext cx="5002048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Become Informed: As a concerned local citizen, do you understand Freedman’s Village?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B13368-3CCD-F248-896A-C029F704DD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178" y="4791357"/>
            <a:ext cx="220826" cy="2576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AB018F-C42F-1346-9C35-BE654BA098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462" y="378912"/>
            <a:ext cx="246353" cy="230956"/>
          </a:xfrm>
          <a:prstGeom prst="rect">
            <a:avLst/>
          </a:prstGeom>
        </p:spPr>
      </p:pic>
      <p:pic>
        <p:nvPicPr>
          <p:cNvPr id="5" name="Picture 4" descr="Sepia-toned illustration of a village full of houses. There is a family in the foreground and various figures in the background. ">
            <a:extLst>
              <a:ext uri="{FF2B5EF4-FFF2-40B4-BE49-F238E27FC236}">
                <a16:creationId xmlns:a16="http://schemas.microsoft.com/office/drawing/2014/main" id="{7C791C2D-DD72-402D-B56B-5B610B83FD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30" t="7560" r="12523" b="5144"/>
          <a:stretch/>
        </p:blipFill>
        <p:spPr>
          <a:xfrm>
            <a:off x="334076" y="1193677"/>
            <a:ext cx="3629375" cy="36174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EA4CF7-42C4-43DF-88DA-EA588765AA6F}"/>
              </a:ext>
            </a:extLst>
          </p:cNvPr>
          <p:cNvSpPr txBox="1"/>
          <p:nvPr/>
        </p:nvSpPr>
        <p:spPr>
          <a:xfrm>
            <a:off x="297666" y="4421834"/>
            <a:ext cx="226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1864 drawing of Freedman’s Village. (LOC/</a:t>
            </a:r>
            <a:r>
              <a:rPr lang="en-US" sz="1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Afred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R. </a:t>
            </a:r>
            <a:r>
              <a:rPr lang="en-US" sz="1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Waud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102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ABA2DE-CDE3-9A4A-863A-5A78CDCD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4572001" cy="5138738"/>
          </a:xfrm>
          <a:prstGeom prst="rect">
            <a:avLst/>
          </a:prstGeom>
          <a:solidFill>
            <a:srgbClr val="353C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3F1066-B20B-E54B-929C-116360BA05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53" y="693505"/>
            <a:ext cx="254000" cy="22860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EE7ED8F-C69C-F740-AAEA-E328528498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2462" y="584155"/>
            <a:ext cx="3321076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0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979442-5A34-0544-8BFF-C867DDCB5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5751576" y="4781672"/>
            <a:ext cx="3031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ARLINGTON NATIONAL CEMETERY </a:t>
            </a:r>
          </a:p>
          <a:p>
            <a:pPr algn="r"/>
            <a:r>
              <a:rPr lang="en-US" sz="600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HISTORY EDUCATION SERIES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B81065-9CBE-A940-A585-A8466D3C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178" y="4791357"/>
            <a:ext cx="220826" cy="257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AEF174-5B80-2147-BC7A-596FBCB8ACDE}"/>
              </a:ext>
            </a:extLst>
          </p:cNvPr>
          <p:cNvSpPr txBox="1"/>
          <p:nvPr/>
        </p:nvSpPr>
        <p:spPr>
          <a:xfrm>
            <a:off x="762785" y="1330186"/>
            <a:ext cx="3549443" cy="86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What information did you find in the fact sheet?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E22792-9D59-3348-91F4-0892E9600F24}"/>
              </a:ext>
            </a:extLst>
          </p:cNvPr>
          <p:cNvSpPr txBox="1"/>
          <p:nvPr/>
        </p:nvSpPr>
        <p:spPr>
          <a:xfrm>
            <a:off x="762785" y="2376006"/>
            <a:ext cx="3549443" cy="86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Did you have to make any inferences?</a:t>
            </a:r>
          </a:p>
        </p:txBody>
      </p:sp>
      <p:grpSp>
        <p:nvGrpSpPr>
          <p:cNvPr id="8" name="Group 7" descr="Was there any information you couldn't find?">
            <a:extLst>
              <a:ext uri="{FF2B5EF4-FFF2-40B4-BE49-F238E27FC236}">
                <a16:creationId xmlns:a16="http://schemas.microsoft.com/office/drawing/2014/main" id="{7B5F1F6F-077D-4912-9B82-187CC0A5F1B2}"/>
              </a:ext>
            </a:extLst>
          </p:cNvPr>
          <p:cNvGrpSpPr/>
          <p:nvPr/>
        </p:nvGrpSpPr>
        <p:grpSpPr>
          <a:xfrm>
            <a:off x="352153" y="3535346"/>
            <a:ext cx="3978635" cy="868636"/>
            <a:chOff x="4920671" y="3383813"/>
            <a:chExt cx="3978635" cy="86863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87B617-6A84-2F4C-90B5-ED1268E70244}"/>
                </a:ext>
              </a:extLst>
            </p:cNvPr>
            <p:cNvSpPr txBox="1"/>
            <p:nvPr/>
          </p:nvSpPr>
          <p:spPr>
            <a:xfrm>
              <a:off x="5349863" y="3383813"/>
              <a:ext cx="3549443" cy="868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Was there any information you couldn’t find?</a:t>
              </a:r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25">
              <a:extLst>
                <a:ext uri="{FF2B5EF4-FFF2-40B4-BE49-F238E27FC236}">
                  <a16:creationId xmlns:a16="http://schemas.microsoft.com/office/drawing/2014/main" id="{36E828EE-CD1D-4E83-9569-4A95ABF096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0671" y="3568390"/>
              <a:ext cx="331849" cy="355183"/>
            </a:xfrm>
            <a:custGeom>
              <a:avLst/>
              <a:gdLst/>
              <a:ahLst/>
              <a:cxnLst>
                <a:cxn ang="0">
                  <a:pos x="49" y="43"/>
                </a:cxn>
                <a:cxn ang="0">
                  <a:pos x="42" y="43"/>
                </a:cxn>
                <a:cxn ang="0">
                  <a:pos x="44" y="51"/>
                </a:cxn>
                <a:cxn ang="0">
                  <a:pos x="43" y="58"/>
                </a:cxn>
                <a:cxn ang="0">
                  <a:pos x="33" y="63"/>
                </a:cxn>
                <a:cxn ang="0">
                  <a:pos x="30" y="61"/>
                </a:cxn>
                <a:cxn ang="0">
                  <a:pos x="25" y="49"/>
                </a:cxn>
                <a:cxn ang="0">
                  <a:pos x="21" y="44"/>
                </a:cxn>
                <a:cxn ang="0">
                  <a:pos x="16" y="38"/>
                </a:cxn>
                <a:cxn ang="0">
                  <a:pos x="5" y="38"/>
                </a:cxn>
                <a:cxn ang="0">
                  <a:pos x="0" y="34"/>
                </a:cxn>
                <a:cxn ang="0">
                  <a:pos x="0" y="9"/>
                </a:cxn>
                <a:cxn ang="0">
                  <a:pos x="5" y="4"/>
                </a:cxn>
                <a:cxn ang="0">
                  <a:pos x="16" y="4"/>
                </a:cxn>
                <a:cxn ang="0">
                  <a:pos x="21" y="3"/>
                </a:cxn>
                <a:cxn ang="0">
                  <a:pos x="38" y="0"/>
                </a:cxn>
                <a:cxn ang="0">
                  <a:pos x="42" y="0"/>
                </a:cxn>
                <a:cxn ang="0">
                  <a:pos x="54" y="11"/>
                </a:cxn>
                <a:cxn ang="0">
                  <a:pos x="54" y="11"/>
                </a:cxn>
                <a:cxn ang="0">
                  <a:pos x="56" y="18"/>
                </a:cxn>
                <a:cxn ang="0">
                  <a:pos x="56" y="19"/>
                </a:cxn>
                <a:cxn ang="0">
                  <a:pos x="57" y="25"/>
                </a:cxn>
                <a:cxn ang="0">
                  <a:pos x="57" y="27"/>
                </a:cxn>
                <a:cxn ang="0">
                  <a:pos x="59" y="34"/>
                </a:cxn>
                <a:cxn ang="0">
                  <a:pos x="49" y="43"/>
                </a:cxn>
                <a:cxn ang="0">
                  <a:pos x="8" y="9"/>
                </a:cxn>
                <a:cxn ang="0">
                  <a:pos x="5" y="12"/>
                </a:cxn>
                <a:cxn ang="0">
                  <a:pos x="8" y="14"/>
                </a:cxn>
                <a:cxn ang="0">
                  <a:pos x="10" y="12"/>
                </a:cxn>
                <a:cxn ang="0">
                  <a:pos x="8" y="9"/>
                </a:cxn>
                <a:cxn ang="0">
                  <a:pos x="51" y="29"/>
                </a:cxn>
                <a:cxn ang="0">
                  <a:pos x="52" y="25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49" y="13"/>
                </a:cxn>
                <a:cxn ang="0">
                  <a:pos x="49" y="11"/>
                </a:cxn>
                <a:cxn ang="0">
                  <a:pos x="42" y="4"/>
                </a:cxn>
                <a:cxn ang="0">
                  <a:pos x="37" y="4"/>
                </a:cxn>
                <a:cxn ang="0">
                  <a:pos x="24" y="7"/>
                </a:cxn>
                <a:cxn ang="0">
                  <a:pos x="16" y="9"/>
                </a:cxn>
                <a:cxn ang="0">
                  <a:pos x="15" y="9"/>
                </a:cxn>
                <a:cxn ang="0">
                  <a:pos x="15" y="34"/>
                </a:cxn>
                <a:cxn ang="0">
                  <a:pos x="16" y="34"/>
                </a:cxn>
                <a:cxn ang="0">
                  <a:pos x="25" y="42"/>
                </a:cxn>
                <a:cxn ang="0">
                  <a:pos x="28" y="46"/>
                </a:cxn>
                <a:cxn ang="0">
                  <a:pos x="33" y="58"/>
                </a:cxn>
                <a:cxn ang="0">
                  <a:pos x="39" y="51"/>
                </a:cxn>
                <a:cxn ang="0">
                  <a:pos x="36" y="38"/>
                </a:cxn>
                <a:cxn ang="0">
                  <a:pos x="49" y="38"/>
                </a:cxn>
                <a:cxn ang="0">
                  <a:pos x="54" y="34"/>
                </a:cxn>
                <a:cxn ang="0">
                  <a:pos x="51" y="29"/>
                </a:cxn>
              </a:cxnLst>
              <a:rect l="0" t="0" r="r" b="b"/>
              <a:pathLst>
                <a:path w="59" h="63">
                  <a:moveTo>
                    <a:pt x="49" y="43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46"/>
                    <a:pt x="44" y="48"/>
                    <a:pt x="44" y="51"/>
                  </a:cubicBezTo>
                  <a:cubicBezTo>
                    <a:pt x="44" y="53"/>
                    <a:pt x="44" y="55"/>
                    <a:pt x="43" y="58"/>
                  </a:cubicBezTo>
                  <a:cubicBezTo>
                    <a:pt x="41" y="61"/>
                    <a:pt x="37" y="63"/>
                    <a:pt x="33" y="63"/>
                  </a:cubicBezTo>
                  <a:cubicBezTo>
                    <a:pt x="32" y="63"/>
                    <a:pt x="31" y="62"/>
                    <a:pt x="30" y="61"/>
                  </a:cubicBezTo>
                  <a:cubicBezTo>
                    <a:pt x="26" y="58"/>
                    <a:pt x="27" y="52"/>
                    <a:pt x="25" y="49"/>
                  </a:cubicBezTo>
                  <a:cubicBezTo>
                    <a:pt x="24" y="48"/>
                    <a:pt x="22" y="46"/>
                    <a:pt x="21" y="44"/>
                  </a:cubicBezTo>
                  <a:cubicBezTo>
                    <a:pt x="20" y="43"/>
                    <a:pt x="17" y="39"/>
                    <a:pt x="1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8"/>
                    <a:pt x="0" y="36"/>
                    <a:pt x="0" y="3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3" y="4"/>
                    <a:pt x="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20" y="3"/>
                    <a:pt x="21" y="3"/>
                  </a:cubicBezTo>
                  <a:cubicBezTo>
                    <a:pt x="27" y="1"/>
                    <a:pt x="32" y="0"/>
                    <a:pt x="3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9" y="0"/>
                    <a:pt x="54" y="4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5" y="13"/>
                    <a:pt x="56" y="15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7" y="21"/>
                    <a:pt x="57" y="23"/>
                    <a:pt x="57" y="25"/>
                  </a:cubicBezTo>
                  <a:cubicBezTo>
                    <a:pt x="57" y="26"/>
                    <a:pt x="57" y="27"/>
                    <a:pt x="57" y="27"/>
                  </a:cubicBezTo>
                  <a:cubicBezTo>
                    <a:pt x="58" y="29"/>
                    <a:pt x="59" y="31"/>
                    <a:pt x="59" y="34"/>
                  </a:cubicBezTo>
                  <a:cubicBezTo>
                    <a:pt x="59" y="39"/>
                    <a:pt x="54" y="43"/>
                    <a:pt x="49" y="43"/>
                  </a:cubicBezTo>
                  <a:close/>
                  <a:moveTo>
                    <a:pt x="8" y="9"/>
                  </a:moveTo>
                  <a:cubicBezTo>
                    <a:pt x="6" y="9"/>
                    <a:pt x="5" y="10"/>
                    <a:pt x="5" y="12"/>
                  </a:cubicBezTo>
                  <a:cubicBezTo>
                    <a:pt x="5" y="13"/>
                    <a:pt x="6" y="14"/>
                    <a:pt x="8" y="14"/>
                  </a:cubicBezTo>
                  <a:cubicBezTo>
                    <a:pt x="9" y="14"/>
                    <a:pt x="10" y="13"/>
                    <a:pt x="10" y="12"/>
                  </a:cubicBezTo>
                  <a:cubicBezTo>
                    <a:pt x="10" y="10"/>
                    <a:pt x="9" y="9"/>
                    <a:pt x="8" y="9"/>
                  </a:cubicBezTo>
                  <a:close/>
                  <a:moveTo>
                    <a:pt x="51" y="29"/>
                  </a:moveTo>
                  <a:cubicBezTo>
                    <a:pt x="52" y="28"/>
                    <a:pt x="52" y="26"/>
                    <a:pt x="52" y="25"/>
                  </a:cubicBezTo>
                  <a:cubicBezTo>
                    <a:pt x="52" y="23"/>
                    <a:pt x="52" y="21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9" y="12"/>
                    <a:pt x="49" y="11"/>
                    <a:pt x="49" y="11"/>
                  </a:cubicBezTo>
                  <a:cubicBezTo>
                    <a:pt x="49" y="6"/>
                    <a:pt x="46" y="4"/>
                    <a:pt x="42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2" y="4"/>
                    <a:pt x="28" y="6"/>
                    <a:pt x="24" y="7"/>
                  </a:cubicBezTo>
                  <a:cubicBezTo>
                    <a:pt x="22" y="8"/>
                    <a:pt x="18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9" y="34"/>
                    <a:pt x="24" y="40"/>
                    <a:pt x="25" y="42"/>
                  </a:cubicBezTo>
                  <a:cubicBezTo>
                    <a:pt x="26" y="43"/>
                    <a:pt x="27" y="45"/>
                    <a:pt x="28" y="46"/>
                  </a:cubicBezTo>
                  <a:cubicBezTo>
                    <a:pt x="32" y="50"/>
                    <a:pt x="31" y="55"/>
                    <a:pt x="33" y="58"/>
                  </a:cubicBezTo>
                  <a:cubicBezTo>
                    <a:pt x="38" y="58"/>
                    <a:pt x="39" y="55"/>
                    <a:pt x="39" y="51"/>
                  </a:cubicBezTo>
                  <a:cubicBezTo>
                    <a:pt x="39" y="46"/>
                    <a:pt x="36" y="43"/>
                    <a:pt x="36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52" y="38"/>
                    <a:pt x="54" y="36"/>
                    <a:pt x="54" y="34"/>
                  </a:cubicBezTo>
                  <a:cubicBezTo>
                    <a:pt x="54" y="32"/>
                    <a:pt x="53" y="29"/>
                    <a:pt x="51" y="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4" name="Freeform 125">
            <a:extLst>
              <a:ext uri="{FF2B5EF4-FFF2-40B4-BE49-F238E27FC236}">
                <a16:creationId xmlns:a16="http://schemas.microsoft.com/office/drawing/2014/main" id="{50069A12-4884-48D8-B02A-1CB6F45EC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/>
        </p:nvSpPr>
        <p:spPr bwMode="auto">
          <a:xfrm flipV="1">
            <a:off x="303468" y="1525292"/>
            <a:ext cx="331849" cy="355183"/>
          </a:xfrm>
          <a:custGeom>
            <a:avLst/>
            <a:gdLst/>
            <a:ahLst/>
            <a:cxnLst>
              <a:cxn ang="0">
                <a:pos x="49" y="43"/>
              </a:cxn>
              <a:cxn ang="0">
                <a:pos x="42" y="43"/>
              </a:cxn>
              <a:cxn ang="0">
                <a:pos x="44" y="51"/>
              </a:cxn>
              <a:cxn ang="0">
                <a:pos x="43" y="58"/>
              </a:cxn>
              <a:cxn ang="0">
                <a:pos x="33" y="63"/>
              </a:cxn>
              <a:cxn ang="0">
                <a:pos x="30" y="61"/>
              </a:cxn>
              <a:cxn ang="0">
                <a:pos x="25" y="49"/>
              </a:cxn>
              <a:cxn ang="0">
                <a:pos x="21" y="44"/>
              </a:cxn>
              <a:cxn ang="0">
                <a:pos x="16" y="38"/>
              </a:cxn>
              <a:cxn ang="0">
                <a:pos x="5" y="38"/>
              </a:cxn>
              <a:cxn ang="0">
                <a:pos x="0" y="34"/>
              </a:cxn>
              <a:cxn ang="0">
                <a:pos x="0" y="9"/>
              </a:cxn>
              <a:cxn ang="0">
                <a:pos x="5" y="4"/>
              </a:cxn>
              <a:cxn ang="0">
                <a:pos x="16" y="4"/>
              </a:cxn>
              <a:cxn ang="0">
                <a:pos x="21" y="3"/>
              </a:cxn>
              <a:cxn ang="0">
                <a:pos x="38" y="0"/>
              </a:cxn>
              <a:cxn ang="0">
                <a:pos x="42" y="0"/>
              </a:cxn>
              <a:cxn ang="0">
                <a:pos x="54" y="11"/>
              </a:cxn>
              <a:cxn ang="0">
                <a:pos x="54" y="11"/>
              </a:cxn>
              <a:cxn ang="0">
                <a:pos x="56" y="18"/>
              </a:cxn>
              <a:cxn ang="0">
                <a:pos x="56" y="19"/>
              </a:cxn>
              <a:cxn ang="0">
                <a:pos x="57" y="25"/>
              </a:cxn>
              <a:cxn ang="0">
                <a:pos x="57" y="27"/>
              </a:cxn>
              <a:cxn ang="0">
                <a:pos x="59" y="34"/>
              </a:cxn>
              <a:cxn ang="0">
                <a:pos x="49" y="43"/>
              </a:cxn>
              <a:cxn ang="0">
                <a:pos x="8" y="9"/>
              </a:cxn>
              <a:cxn ang="0">
                <a:pos x="5" y="12"/>
              </a:cxn>
              <a:cxn ang="0">
                <a:pos x="8" y="14"/>
              </a:cxn>
              <a:cxn ang="0">
                <a:pos x="10" y="12"/>
              </a:cxn>
              <a:cxn ang="0">
                <a:pos x="8" y="9"/>
              </a:cxn>
              <a:cxn ang="0">
                <a:pos x="51" y="29"/>
              </a:cxn>
              <a:cxn ang="0">
                <a:pos x="52" y="25"/>
              </a:cxn>
              <a:cxn ang="0">
                <a:pos x="50" y="20"/>
              </a:cxn>
              <a:cxn ang="0">
                <a:pos x="51" y="18"/>
              </a:cxn>
              <a:cxn ang="0">
                <a:pos x="49" y="13"/>
              </a:cxn>
              <a:cxn ang="0">
                <a:pos x="49" y="11"/>
              </a:cxn>
              <a:cxn ang="0">
                <a:pos x="42" y="4"/>
              </a:cxn>
              <a:cxn ang="0">
                <a:pos x="37" y="4"/>
              </a:cxn>
              <a:cxn ang="0">
                <a:pos x="24" y="7"/>
              </a:cxn>
              <a:cxn ang="0">
                <a:pos x="16" y="9"/>
              </a:cxn>
              <a:cxn ang="0">
                <a:pos x="15" y="9"/>
              </a:cxn>
              <a:cxn ang="0">
                <a:pos x="15" y="34"/>
              </a:cxn>
              <a:cxn ang="0">
                <a:pos x="16" y="34"/>
              </a:cxn>
              <a:cxn ang="0">
                <a:pos x="25" y="42"/>
              </a:cxn>
              <a:cxn ang="0">
                <a:pos x="28" y="46"/>
              </a:cxn>
              <a:cxn ang="0">
                <a:pos x="33" y="58"/>
              </a:cxn>
              <a:cxn ang="0">
                <a:pos x="39" y="51"/>
              </a:cxn>
              <a:cxn ang="0">
                <a:pos x="36" y="38"/>
              </a:cxn>
              <a:cxn ang="0">
                <a:pos x="49" y="38"/>
              </a:cxn>
              <a:cxn ang="0">
                <a:pos x="54" y="34"/>
              </a:cxn>
              <a:cxn ang="0">
                <a:pos x="51" y="29"/>
              </a:cxn>
            </a:cxnLst>
            <a:rect l="0" t="0" r="r" b="b"/>
            <a:pathLst>
              <a:path w="59" h="63">
                <a:moveTo>
                  <a:pt x="49" y="43"/>
                </a:moveTo>
                <a:cubicBezTo>
                  <a:pt x="42" y="43"/>
                  <a:pt x="42" y="43"/>
                  <a:pt x="42" y="43"/>
                </a:cubicBezTo>
                <a:cubicBezTo>
                  <a:pt x="43" y="46"/>
                  <a:pt x="44" y="48"/>
                  <a:pt x="44" y="51"/>
                </a:cubicBezTo>
                <a:cubicBezTo>
                  <a:pt x="44" y="53"/>
                  <a:pt x="44" y="55"/>
                  <a:pt x="43" y="58"/>
                </a:cubicBezTo>
                <a:cubicBezTo>
                  <a:pt x="41" y="61"/>
                  <a:pt x="37" y="63"/>
                  <a:pt x="33" y="63"/>
                </a:cubicBezTo>
                <a:cubicBezTo>
                  <a:pt x="32" y="63"/>
                  <a:pt x="31" y="62"/>
                  <a:pt x="30" y="61"/>
                </a:cubicBezTo>
                <a:cubicBezTo>
                  <a:pt x="26" y="58"/>
                  <a:pt x="27" y="52"/>
                  <a:pt x="25" y="49"/>
                </a:cubicBezTo>
                <a:cubicBezTo>
                  <a:pt x="24" y="48"/>
                  <a:pt x="22" y="46"/>
                  <a:pt x="21" y="44"/>
                </a:cubicBezTo>
                <a:cubicBezTo>
                  <a:pt x="20" y="43"/>
                  <a:pt x="17" y="39"/>
                  <a:pt x="16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8"/>
                  <a:pt x="0" y="36"/>
                  <a:pt x="0" y="34"/>
                </a:cubicBezTo>
                <a:cubicBezTo>
                  <a:pt x="0" y="9"/>
                  <a:pt x="0" y="9"/>
                  <a:pt x="0" y="9"/>
                </a:cubicBezTo>
                <a:cubicBezTo>
                  <a:pt x="0" y="7"/>
                  <a:pt x="3" y="4"/>
                  <a:pt x="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4"/>
                  <a:pt x="20" y="3"/>
                  <a:pt x="21" y="3"/>
                </a:cubicBezTo>
                <a:cubicBezTo>
                  <a:pt x="27" y="1"/>
                  <a:pt x="32" y="0"/>
                  <a:pt x="38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9" y="0"/>
                  <a:pt x="54" y="4"/>
                  <a:pt x="54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55" y="13"/>
                  <a:pt x="56" y="15"/>
                  <a:pt x="56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7" y="21"/>
                  <a:pt x="57" y="23"/>
                  <a:pt x="57" y="25"/>
                </a:cubicBezTo>
                <a:cubicBezTo>
                  <a:pt x="57" y="26"/>
                  <a:pt x="57" y="27"/>
                  <a:pt x="57" y="27"/>
                </a:cubicBezTo>
                <a:cubicBezTo>
                  <a:pt x="58" y="29"/>
                  <a:pt x="59" y="31"/>
                  <a:pt x="59" y="34"/>
                </a:cubicBezTo>
                <a:cubicBezTo>
                  <a:pt x="59" y="39"/>
                  <a:pt x="54" y="43"/>
                  <a:pt x="49" y="43"/>
                </a:cubicBezTo>
                <a:close/>
                <a:moveTo>
                  <a:pt x="8" y="9"/>
                </a:moveTo>
                <a:cubicBezTo>
                  <a:pt x="6" y="9"/>
                  <a:pt x="5" y="10"/>
                  <a:pt x="5" y="12"/>
                </a:cubicBezTo>
                <a:cubicBezTo>
                  <a:pt x="5" y="13"/>
                  <a:pt x="6" y="14"/>
                  <a:pt x="8" y="14"/>
                </a:cubicBezTo>
                <a:cubicBezTo>
                  <a:pt x="9" y="14"/>
                  <a:pt x="10" y="13"/>
                  <a:pt x="10" y="12"/>
                </a:cubicBezTo>
                <a:cubicBezTo>
                  <a:pt x="10" y="10"/>
                  <a:pt x="9" y="9"/>
                  <a:pt x="8" y="9"/>
                </a:cubicBezTo>
                <a:close/>
                <a:moveTo>
                  <a:pt x="51" y="29"/>
                </a:moveTo>
                <a:cubicBezTo>
                  <a:pt x="52" y="28"/>
                  <a:pt x="52" y="26"/>
                  <a:pt x="52" y="25"/>
                </a:cubicBezTo>
                <a:cubicBezTo>
                  <a:pt x="52" y="23"/>
                  <a:pt x="52" y="21"/>
                  <a:pt x="50" y="20"/>
                </a:cubicBezTo>
                <a:cubicBezTo>
                  <a:pt x="51" y="19"/>
                  <a:pt x="51" y="19"/>
                  <a:pt x="51" y="18"/>
                </a:cubicBezTo>
                <a:cubicBezTo>
                  <a:pt x="51" y="16"/>
                  <a:pt x="50" y="14"/>
                  <a:pt x="49" y="13"/>
                </a:cubicBezTo>
                <a:cubicBezTo>
                  <a:pt x="49" y="12"/>
                  <a:pt x="49" y="11"/>
                  <a:pt x="49" y="11"/>
                </a:cubicBezTo>
                <a:cubicBezTo>
                  <a:pt x="49" y="6"/>
                  <a:pt x="46" y="4"/>
                  <a:pt x="42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2" y="4"/>
                  <a:pt x="28" y="6"/>
                  <a:pt x="24" y="7"/>
                </a:cubicBezTo>
                <a:cubicBezTo>
                  <a:pt x="22" y="8"/>
                  <a:pt x="18" y="9"/>
                  <a:pt x="16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34"/>
                  <a:pt x="15" y="34"/>
                  <a:pt x="15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9" y="34"/>
                  <a:pt x="24" y="40"/>
                  <a:pt x="25" y="42"/>
                </a:cubicBezTo>
                <a:cubicBezTo>
                  <a:pt x="26" y="43"/>
                  <a:pt x="27" y="45"/>
                  <a:pt x="28" y="46"/>
                </a:cubicBezTo>
                <a:cubicBezTo>
                  <a:pt x="32" y="50"/>
                  <a:pt x="31" y="55"/>
                  <a:pt x="33" y="58"/>
                </a:cubicBezTo>
                <a:cubicBezTo>
                  <a:pt x="38" y="58"/>
                  <a:pt x="39" y="55"/>
                  <a:pt x="39" y="51"/>
                </a:cubicBezTo>
                <a:cubicBezTo>
                  <a:pt x="39" y="46"/>
                  <a:pt x="36" y="43"/>
                  <a:pt x="36" y="38"/>
                </a:cubicBezTo>
                <a:cubicBezTo>
                  <a:pt x="49" y="38"/>
                  <a:pt x="49" y="38"/>
                  <a:pt x="49" y="38"/>
                </a:cubicBezTo>
                <a:cubicBezTo>
                  <a:pt x="52" y="38"/>
                  <a:pt x="54" y="36"/>
                  <a:pt x="54" y="34"/>
                </a:cubicBezTo>
                <a:cubicBezTo>
                  <a:pt x="54" y="32"/>
                  <a:pt x="53" y="29"/>
                  <a:pt x="51" y="2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" name="Freeform 188">
            <a:extLst>
              <a:ext uri="{FF2B5EF4-FFF2-40B4-BE49-F238E27FC236}">
                <a16:creationId xmlns:a16="http://schemas.microsoft.com/office/drawing/2014/main" id="{93DD8978-93BB-423E-8304-5D83A6A0F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8306" y="549042"/>
            <a:ext cx="363537" cy="373063"/>
          </a:xfrm>
          <a:custGeom>
            <a:avLst/>
            <a:gdLst>
              <a:gd name="T0" fmla="*/ 250 w 604"/>
              <a:gd name="T1" fmla="*/ 251 h 619"/>
              <a:gd name="T2" fmla="*/ 250 w 604"/>
              <a:gd name="T3" fmla="*/ 251 h 619"/>
              <a:gd name="T4" fmla="*/ 279 w 604"/>
              <a:gd name="T5" fmla="*/ 221 h 619"/>
              <a:gd name="T6" fmla="*/ 250 w 604"/>
              <a:gd name="T7" fmla="*/ 192 h 619"/>
              <a:gd name="T8" fmla="*/ 220 w 604"/>
              <a:gd name="T9" fmla="*/ 221 h 619"/>
              <a:gd name="T10" fmla="*/ 250 w 604"/>
              <a:gd name="T11" fmla="*/ 251 h 619"/>
              <a:gd name="T12" fmla="*/ 132 w 604"/>
              <a:gd name="T13" fmla="*/ 251 h 619"/>
              <a:gd name="T14" fmla="*/ 132 w 604"/>
              <a:gd name="T15" fmla="*/ 251 h 619"/>
              <a:gd name="T16" fmla="*/ 162 w 604"/>
              <a:gd name="T17" fmla="*/ 221 h 619"/>
              <a:gd name="T18" fmla="*/ 132 w 604"/>
              <a:gd name="T19" fmla="*/ 192 h 619"/>
              <a:gd name="T20" fmla="*/ 103 w 604"/>
              <a:gd name="T21" fmla="*/ 221 h 619"/>
              <a:gd name="T22" fmla="*/ 132 w 604"/>
              <a:gd name="T23" fmla="*/ 251 h 619"/>
              <a:gd name="T24" fmla="*/ 367 w 604"/>
              <a:gd name="T25" fmla="*/ 251 h 619"/>
              <a:gd name="T26" fmla="*/ 367 w 604"/>
              <a:gd name="T27" fmla="*/ 251 h 619"/>
              <a:gd name="T28" fmla="*/ 397 w 604"/>
              <a:gd name="T29" fmla="*/ 221 h 619"/>
              <a:gd name="T30" fmla="*/ 367 w 604"/>
              <a:gd name="T31" fmla="*/ 192 h 619"/>
              <a:gd name="T32" fmla="*/ 338 w 604"/>
              <a:gd name="T33" fmla="*/ 221 h 619"/>
              <a:gd name="T34" fmla="*/ 367 w 604"/>
              <a:gd name="T35" fmla="*/ 251 h 619"/>
              <a:gd name="T36" fmla="*/ 530 w 604"/>
              <a:gd name="T37" fmla="*/ 177 h 619"/>
              <a:gd name="T38" fmla="*/ 530 w 604"/>
              <a:gd name="T39" fmla="*/ 177 h 619"/>
              <a:gd name="T40" fmla="*/ 530 w 604"/>
              <a:gd name="T41" fmla="*/ 192 h 619"/>
              <a:gd name="T42" fmla="*/ 530 w 604"/>
              <a:gd name="T43" fmla="*/ 221 h 619"/>
              <a:gd name="T44" fmla="*/ 574 w 604"/>
              <a:gd name="T45" fmla="*/ 339 h 619"/>
              <a:gd name="T46" fmla="*/ 471 w 604"/>
              <a:gd name="T47" fmla="*/ 501 h 619"/>
              <a:gd name="T48" fmla="*/ 471 w 604"/>
              <a:gd name="T49" fmla="*/ 560 h 619"/>
              <a:gd name="T50" fmla="*/ 397 w 604"/>
              <a:gd name="T51" fmla="*/ 516 h 619"/>
              <a:gd name="T52" fmla="*/ 353 w 604"/>
              <a:gd name="T53" fmla="*/ 530 h 619"/>
              <a:gd name="T54" fmla="*/ 235 w 604"/>
              <a:gd name="T55" fmla="*/ 486 h 619"/>
              <a:gd name="T56" fmla="*/ 206 w 604"/>
              <a:gd name="T57" fmla="*/ 486 h 619"/>
              <a:gd name="T58" fmla="*/ 176 w 604"/>
              <a:gd name="T59" fmla="*/ 486 h 619"/>
              <a:gd name="T60" fmla="*/ 353 w 604"/>
              <a:gd name="T61" fmla="*/ 560 h 619"/>
              <a:gd name="T62" fmla="*/ 397 w 604"/>
              <a:gd name="T63" fmla="*/ 560 h 619"/>
              <a:gd name="T64" fmla="*/ 515 w 604"/>
              <a:gd name="T65" fmla="*/ 618 h 619"/>
              <a:gd name="T66" fmla="*/ 515 w 604"/>
              <a:gd name="T67" fmla="*/ 516 h 619"/>
              <a:gd name="T68" fmla="*/ 603 w 604"/>
              <a:gd name="T69" fmla="*/ 339 h 619"/>
              <a:gd name="T70" fmla="*/ 530 w 604"/>
              <a:gd name="T71" fmla="*/ 177 h 619"/>
              <a:gd name="T72" fmla="*/ 191 w 604"/>
              <a:gd name="T73" fmla="*/ 442 h 619"/>
              <a:gd name="T74" fmla="*/ 191 w 604"/>
              <a:gd name="T75" fmla="*/ 442 h 619"/>
              <a:gd name="T76" fmla="*/ 250 w 604"/>
              <a:gd name="T77" fmla="*/ 442 h 619"/>
              <a:gd name="T78" fmla="*/ 485 w 604"/>
              <a:gd name="T79" fmla="*/ 221 h 619"/>
              <a:gd name="T80" fmla="*/ 250 w 604"/>
              <a:gd name="T81" fmla="*/ 0 h 619"/>
              <a:gd name="T82" fmla="*/ 0 w 604"/>
              <a:gd name="T83" fmla="*/ 221 h 619"/>
              <a:gd name="T84" fmla="*/ 73 w 604"/>
              <a:gd name="T85" fmla="*/ 398 h 619"/>
              <a:gd name="T86" fmla="*/ 73 w 604"/>
              <a:gd name="T87" fmla="*/ 501 h 619"/>
              <a:gd name="T88" fmla="*/ 191 w 604"/>
              <a:gd name="T89" fmla="*/ 442 h 619"/>
              <a:gd name="T90" fmla="*/ 44 w 604"/>
              <a:gd name="T91" fmla="*/ 221 h 619"/>
              <a:gd name="T92" fmla="*/ 44 w 604"/>
              <a:gd name="T93" fmla="*/ 221 h 619"/>
              <a:gd name="T94" fmla="*/ 250 w 604"/>
              <a:gd name="T95" fmla="*/ 30 h 619"/>
              <a:gd name="T96" fmla="*/ 456 w 604"/>
              <a:gd name="T97" fmla="*/ 221 h 619"/>
              <a:gd name="T98" fmla="*/ 250 w 604"/>
              <a:gd name="T99" fmla="*/ 413 h 619"/>
              <a:gd name="T100" fmla="*/ 191 w 604"/>
              <a:gd name="T101" fmla="*/ 398 h 619"/>
              <a:gd name="T102" fmla="*/ 117 w 604"/>
              <a:gd name="T103" fmla="*/ 442 h 619"/>
              <a:gd name="T104" fmla="*/ 117 w 604"/>
              <a:gd name="T105" fmla="*/ 383 h 619"/>
              <a:gd name="T106" fmla="*/ 44 w 604"/>
              <a:gd name="T107" fmla="*/ 221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rgbClr val="353C6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+mn-ea"/>
            </a:endParaRPr>
          </a:p>
        </p:txBody>
      </p:sp>
      <p:pic>
        <p:nvPicPr>
          <p:cNvPr id="9" name="Picture 8" descr="Image of worksheet &quot;What was Freedman's Village?&quot;">
            <a:extLst>
              <a:ext uri="{FF2B5EF4-FFF2-40B4-BE49-F238E27FC236}">
                <a16:creationId xmlns:a16="http://schemas.microsoft.com/office/drawing/2014/main" id="{41E943E9-E639-44A2-B904-6D1C7713BC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8101" y="0"/>
            <a:ext cx="3996796" cy="5138738"/>
          </a:xfrm>
          <a:prstGeom prst="rect">
            <a:avLst/>
          </a:prstGeom>
        </p:spPr>
      </p:pic>
      <p:sp>
        <p:nvSpPr>
          <p:cNvPr id="20" name="Shape 2554">
            <a:extLst>
              <a:ext uri="{FF2B5EF4-FFF2-40B4-BE49-F238E27FC236}">
                <a16:creationId xmlns:a16="http://schemas.microsoft.com/office/drawing/2014/main" id="{DA691772-A032-44EA-B1A8-98D299F4BF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55854" y="2730200"/>
            <a:ext cx="426452" cy="387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Calibri" charset="0"/>
              <a:cs typeface="Arial" panose="020B0604020202020204" pitchFamily="34" charset="0"/>
              <a:sym typeface="Gill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84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E689A1A-E497-0B43-B932-B24E6177CC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105190" y="4834073"/>
            <a:ext cx="56779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ARLINGTON NATIONAL CEMETERY </a:t>
            </a:r>
            <a:r>
              <a:rPr lang="en-US" sz="600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HISTORY EDUCATION SERIES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14CC35-053E-1645-83B8-E9EC80A533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930119"/>
          </a:xfrm>
          <a:prstGeom prst="rect">
            <a:avLst/>
          </a:prstGeom>
          <a:solidFill>
            <a:srgbClr val="353C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D0F42696-46C9-6047-A1E0-C00013FE32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4076" y="263558"/>
            <a:ext cx="783131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0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YOUR MISSION ON DAY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4B725-D092-824E-9B89-7CE26B19EB0E}"/>
              </a:ext>
            </a:extLst>
          </p:cNvPr>
          <p:cNvSpPr txBox="1"/>
          <p:nvPr/>
        </p:nvSpPr>
        <p:spPr>
          <a:xfrm>
            <a:off x="4141952" y="1026700"/>
            <a:ext cx="4862052" cy="453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Consult more resources: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5AF32-BCCA-4AAA-9F1B-FD5539DC6312}"/>
              </a:ext>
            </a:extLst>
          </p:cNvPr>
          <p:cNvSpPr txBox="1"/>
          <p:nvPr/>
        </p:nvSpPr>
        <p:spPr>
          <a:xfrm>
            <a:off x="4141952" y="1602683"/>
            <a:ext cx="486205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Who wants to close the Village?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Why do they think it should be closed?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Why do some people think it should stay open?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D9B16A-FF8B-4E81-8E35-ED9C276D2DFE}"/>
              </a:ext>
            </a:extLst>
          </p:cNvPr>
          <p:cNvSpPr txBox="1"/>
          <p:nvPr/>
        </p:nvSpPr>
        <p:spPr>
          <a:xfrm>
            <a:off x="4141952" y="3436019"/>
            <a:ext cx="4862052" cy="86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Form an opinion: As a local citizen, what do you think should happen?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B13368-3CCD-F248-896A-C029F704DD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178" y="4791357"/>
            <a:ext cx="220826" cy="2576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AB018F-C42F-1346-9C35-BE654BA098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462" y="378912"/>
            <a:ext cx="246353" cy="230956"/>
          </a:xfrm>
          <a:prstGeom prst="rect">
            <a:avLst/>
          </a:prstGeom>
        </p:spPr>
      </p:pic>
      <p:pic>
        <p:nvPicPr>
          <p:cNvPr id="5" name="Picture 4" descr="Sepia-toned illustration of a village full of houses. There is a family in the foreground and various figures in the background. ">
            <a:extLst>
              <a:ext uri="{FF2B5EF4-FFF2-40B4-BE49-F238E27FC236}">
                <a16:creationId xmlns:a16="http://schemas.microsoft.com/office/drawing/2014/main" id="{7C791C2D-DD72-402D-B56B-5B610B83FD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30" t="7560" r="12523" b="5144"/>
          <a:stretch/>
        </p:blipFill>
        <p:spPr>
          <a:xfrm>
            <a:off x="334076" y="1193677"/>
            <a:ext cx="3629375" cy="36174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EE03AF-D65A-424D-8FE3-3D734982CB76}"/>
              </a:ext>
            </a:extLst>
          </p:cNvPr>
          <p:cNvSpPr txBox="1"/>
          <p:nvPr/>
        </p:nvSpPr>
        <p:spPr>
          <a:xfrm>
            <a:off x="297666" y="4421834"/>
            <a:ext cx="226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1864 drawing of Freedman’s Village. (LOC/</a:t>
            </a:r>
            <a:r>
              <a:rPr lang="en-US" sz="1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Afred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R. </a:t>
            </a:r>
            <a:r>
              <a:rPr lang="en-US" sz="1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Waud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97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E689A1A-E497-0B43-B932-B24E6177CC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105190" y="4834073"/>
            <a:ext cx="56779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ARLINGTON NATIONAL CEMETERY </a:t>
            </a:r>
            <a:r>
              <a:rPr lang="en-US" sz="600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HISTORY EDUCATION SERIES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14CC35-053E-1645-83B8-E9EC80A533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930119"/>
          </a:xfrm>
          <a:prstGeom prst="rect">
            <a:avLst/>
          </a:prstGeom>
          <a:solidFill>
            <a:srgbClr val="353C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D0F42696-46C9-6047-A1E0-C00013FE32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4076" y="263558"/>
            <a:ext cx="783131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0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YOUR MISSION ON DAY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4B725-D092-824E-9B89-7CE26B19EB0E}"/>
              </a:ext>
            </a:extLst>
          </p:cNvPr>
          <p:cNvSpPr txBox="1"/>
          <p:nvPr/>
        </p:nvSpPr>
        <p:spPr>
          <a:xfrm>
            <a:off x="4141952" y="1026700"/>
            <a:ext cx="4862052" cy="453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Consult more resources: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5AF32-BCCA-4AAA-9F1B-FD5539DC6312}"/>
              </a:ext>
            </a:extLst>
          </p:cNvPr>
          <p:cNvSpPr txBox="1"/>
          <p:nvPr/>
        </p:nvSpPr>
        <p:spPr>
          <a:xfrm>
            <a:off x="4141952" y="1602683"/>
            <a:ext cx="486205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Who wants to close the Village?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Why do they think it should be closed?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Why do some people think it should stay open?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D9B16A-FF8B-4E81-8E35-ED9C276D2DFE}"/>
              </a:ext>
            </a:extLst>
          </p:cNvPr>
          <p:cNvSpPr txBox="1"/>
          <p:nvPr/>
        </p:nvSpPr>
        <p:spPr>
          <a:xfrm>
            <a:off x="4141952" y="3436019"/>
            <a:ext cx="4862052" cy="86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Become informed: What can the residents of the Village tell you about it?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B13368-3CCD-F248-896A-C029F704DD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178" y="4791357"/>
            <a:ext cx="220826" cy="2576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AB018F-C42F-1346-9C35-BE654BA098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462" y="378912"/>
            <a:ext cx="246353" cy="230956"/>
          </a:xfrm>
          <a:prstGeom prst="rect">
            <a:avLst/>
          </a:prstGeom>
        </p:spPr>
      </p:pic>
      <p:pic>
        <p:nvPicPr>
          <p:cNvPr id="5" name="Picture 4" descr="Sepia-toned illustration of a village full of houses. There is a family in the foreground and various figures in the background. ">
            <a:extLst>
              <a:ext uri="{FF2B5EF4-FFF2-40B4-BE49-F238E27FC236}">
                <a16:creationId xmlns:a16="http://schemas.microsoft.com/office/drawing/2014/main" id="{7C791C2D-DD72-402D-B56B-5B610B83FD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30" t="7560" r="12523" b="5144"/>
          <a:stretch/>
        </p:blipFill>
        <p:spPr>
          <a:xfrm>
            <a:off x="334076" y="1193677"/>
            <a:ext cx="3629375" cy="36174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59690B-A868-4032-83EF-B4FE74E6EC4D}"/>
              </a:ext>
            </a:extLst>
          </p:cNvPr>
          <p:cNvSpPr txBox="1"/>
          <p:nvPr/>
        </p:nvSpPr>
        <p:spPr>
          <a:xfrm>
            <a:off x="297666" y="4421834"/>
            <a:ext cx="226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1864 drawing of Freedman’s Village. (LOC/</a:t>
            </a:r>
            <a:r>
              <a:rPr lang="en-US" sz="1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Afred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R. </a:t>
            </a:r>
            <a:r>
              <a:rPr lang="en-US" sz="1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Waud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12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6449BA-AF5D-8440-B363-C170D0E502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930119"/>
          </a:xfrm>
          <a:prstGeom prst="rect">
            <a:avLst/>
          </a:prstGeom>
          <a:solidFill>
            <a:srgbClr val="353C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3B623F5-CAFA-1C4E-8936-EFA7D32CB3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4076" y="263558"/>
            <a:ext cx="783131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0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EXPERT GROUPS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031985-B5A5-1D4D-BA5F-1ABCEB63A2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462" y="378912"/>
            <a:ext cx="246353" cy="23095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B267BCC-A9F7-784A-ABF0-406CF56BF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178" y="4791357"/>
            <a:ext cx="220826" cy="25763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F4C7267-3558-4267-8C15-EFAD1F1C73FD}"/>
              </a:ext>
            </a:extLst>
          </p:cNvPr>
          <p:cNvSpPr txBox="1"/>
          <p:nvPr/>
        </p:nvSpPr>
        <p:spPr>
          <a:xfrm>
            <a:off x="334076" y="1069577"/>
            <a:ext cx="698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53C6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What are the writers’ opinions and arguments?</a:t>
            </a:r>
          </a:p>
        </p:txBody>
      </p:sp>
      <p:grpSp>
        <p:nvGrpSpPr>
          <p:cNvPr id="2" name="Group 1" descr="1: Resident Experts: Read Villagers to Government. A black and white photograph of African American adults and children standing in a long line reading books in front their barracks – a long two-story, wooden clapboard building.">
            <a:extLst>
              <a:ext uri="{FF2B5EF4-FFF2-40B4-BE49-F238E27FC236}">
                <a16:creationId xmlns:a16="http://schemas.microsoft.com/office/drawing/2014/main" id="{4AA537AE-9D6F-4B64-804F-1E348DC36756}"/>
              </a:ext>
            </a:extLst>
          </p:cNvPr>
          <p:cNvGrpSpPr/>
          <p:nvPr/>
        </p:nvGrpSpPr>
        <p:grpSpPr>
          <a:xfrm>
            <a:off x="485185" y="1799617"/>
            <a:ext cx="4230252" cy="1088718"/>
            <a:chOff x="351371" y="1670700"/>
            <a:chExt cx="4230252" cy="108871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271FD06-A35B-A84A-8AD4-649D1AB99467}"/>
                </a:ext>
              </a:extLst>
            </p:cNvPr>
            <p:cNvSpPr txBox="1"/>
            <p:nvPr/>
          </p:nvSpPr>
          <p:spPr>
            <a:xfrm>
              <a:off x="1554480" y="1919318"/>
              <a:ext cx="3027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353C6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1: Resident Experts: </a:t>
              </a:r>
            </a:p>
            <a:p>
              <a:pPr marL="285750" indent="-18288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353C6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Read Villagers to Gov’t</a:t>
              </a:r>
            </a:p>
          </p:txBody>
        </p:sp>
        <p:pic>
          <p:nvPicPr>
            <p:cNvPr id="5" name="Picture 4" descr="A group of people standing in front of a crowd&#10;&#10;Description automatically generated">
              <a:extLst>
                <a:ext uri="{FF2B5EF4-FFF2-40B4-BE49-F238E27FC236}">
                  <a16:creationId xmlns:a16="http://schemas.microsoft.com/office/drawing/2014/main" id="{8CA81A67-96B3-42DC-A363-5EE35FA395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998" t="32441" r="13132" b="19519"/>
            <a:stretch/>
          </p:blipFill>
          <p:spPr>
            <a:xfrm>
              <a:off x="351371" y="1670700"/>
              <a:ext cx="1096997" cy="1088718"/>
            </a:xfrm>
            <a:prstGeom prst="rect">
              <a:avLst/>
            </a:prstGeom>
          </p:spPr>
        </p:pic>
      </p:grpSp>
      <p:grpSp>
        <p:nvGrpSpPr>
          <p:cNvPr id="9" name="Group 8" descr="2: Government Experts: Read Correspondence between Cemetery, Army, and Government.&#10;&#10;Black and white photograph of William C. Endicott.">
            <a:extLst>
              <a:ext uri="{FF2B5EF4-FFF2-40B4-BE49-F238E27FC236}">
                <a16:creationId xmlns:a16="http://schemas.microsoft.com/office/drawing/2014/main" id="{B40FACFB-ED99-4E0E-B065-526E8C8E833A}"/>
              </a:ext>
            </a:extLst>
          </p:cNvPr>
          <p:cNvGrpSpPr/>
          <p:nvPr/>
        </p:nvGrpSpPr>
        <p:grpSpPr>
          <a:xfrm>
            <a:off x="485185" y="3287522"/>
            <a:ext cx="4503729" cy="1104003"/>
            <a:chOff x="4529941" y="1673352"/>
            <a:chExt cx="4503729" cy="110400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E40D9B-CDF3-6448-BBA7-21D9D1A9C416}"/>
                </a:ext>
              </a:extLst>
            </p:cNvPr>
            <p:cNvSpPr txBox="1"/>
            <p:nvPr/>
          </p:nvSpPr>
          <p:spPr>
            <a:xfrm>
              <a:off x="5733050" y="1809854"/>
              <a:ext cx="33006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353C6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2: Government Experts:</a:t>
              </a:r>
            </a:p>
            <a:p>
              <a:pPr marL="285750" indent="-18288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353C6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Read correspondence between Cemetery, Army, and Gov’t</a:t>
              </a:r>
            </a:p>
          </p:txBody>
        </p:sp>
        <p:pic>
          <p:nvPicPr>
            <p:cNvPr id="7" name="Picture 6" descr="A black and white photo of a person&#10;&#10;Description automatically generated">
              <a:extLst>
                <a:ext uri="{FF2B5EF4-FFF2-40B4-BE49-F238E27FC236}">
                  <a16:creationId xmlns:a16="http://schemas.microsoft.com/office/drawing/2014/main" id="{022846FA-DE0C-44D4-BB6B-8E3A1E3C9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048" t="8703" r="22268" b="40428"/>
            <a:stretch/>
          </p:blipFill>
          <p:spPr>
            <a:xfrm>
              <a:off x="4529941" y="1673352"/>
              <a:ext cx="1097280" cy="1104003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F7E33F7-45A8-42D6-81A6-E6B4A2AC7C12}"/>
              </a:ext>
            </a:extLst>
          </p:cNvPr>
          <p:cNvSpPr txBox="1"/>
          <p:nvPr/>
        </p:nvSpPr>
        <p:spPr>
          <a:xfrm>
            <a:off x="360822" y="4525792"/>
            <a:ext cx="3587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Top: Adults and children read books in front of their barracks at the Freedman’s Village (NARA, ca. 1861-1865)</a:t>
            </a:r>
          </a:p>
          <a:p>
            <a:pPr lvl="0">
              <a:defRPr/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Bottom: William C. Endicott in 1886 (LOC)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206C7-0863-46DE-9B69-AEB4CD67ED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5751576" y="4781672"/>
            <a:ext cx="3031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ARLINGTON NATIONAL CEMETERY </a:t>
            </a:r>
          </a:p>
          <a:p>
            <a:pPr algn="r"/>
            <a:r>
              <a:rPr lang="en-US" sz="600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HISTORY EDUCATION SERIES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720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4125</TotalTime>
  <Words>686</Words>
  <Application>Microsoft Office PowerPoint</Application>
  <PresentationFormat>Custom</PresentationFormat>
  <Paragraphs>104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Gill Sans</vt:lpstr>
      <vt:lpstr>Lato</vt:lpstr>
      <vt:lpstr>Lato Heavy</vt:lpstr>
      <vt:lpstr>Office Theme</vt:lpstr>
      <vt:lpstr>FREEDMAN’S VILLAGE</vt:lpstr>
      <vt:lpstr>SOJOURNER TRUTH &amp; THE KIDNAPPING PLOT</vt:lpstr>
      <vt:lpstr>QUESTIONS</vt:lpstr>
      <vt:lpstr>VIRGINIA, 1887</vt:lpstr>
      <vt:lpstr>YOUR MISSION ON DAY 1</vt:lpstr>
      <vt:lpstr>DISCUSSION</vt:lpstr>
      <vt:lpstr>YOUR MISSION ON DAY 2</vt:lpstr>
      <vt:lpstr>YOUR MISSION ON DAY 2</vt:lpstr>
      <vt:lpstr>EXPERT GROUPS</vt:lpstr>
      <vt:lpstr>REASONS TO CLOSE</vt:lpstr>
      <vt:lpstr>DISCUSSION</vt:lpstr>
      <vt:lpstr>REFLECTION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</dc:creator>
  <cp:lastModifiedBy>Lawson, Timothy J CIV USARMY HQDA ANC OSA (USA)</cp:lastModifiedBy>
  <cp:revision>159</cp:revision>
  <dcterms:created xsi:type="dcterms:W3CDTF">2019-01-17T14:10:28Z</dcterms:created>
  <dcterms:modified xsi:type="dcterms:W3CDTF">2020-07-14T18:51:18Z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A3D3471F-7EA4-4597-9D5D-EDA8AC4D9084</vt:lpwstr>
  </property>
  <property fmtid="{D5CDD505-2E9C-101B-9397-08002B2CF9AE}" pid="3" name="ArticulatePath">
    <vt:lpwstr>New mock-ups</vt:lpwstr>
  </property>
</Properties>
</file>