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89" r:id="rId3"/>
    <p:sldId id="293" r:id="rId4"/>
    <p:sldId id="304" r:id="rId5"/>
    <p:sldId id="294" r:id="rId6"/>
    <p:sldId id="295" r:id="rId7"/>
    <p:sldId id="296" r:id="rId8"/>
    <p:sldId id="302" r:id="rId9"/>
    <p:sldId id="291" r:id="rId10"/>
    <p:sldId id="303" r:id="rId11"/>
    <p:sldId id="283" r:id="rId12"/>
  </p:sldIdLst>
  <p:sldSz cx="9144000" cy="5138738"/>
  <p:notesSz cx="6858000" cy="9144000"/>
  <p:custDataLst>
    <p:tags r:id="rId14"/>
  </p:custDataLst>
  <p:defaultText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C62"/>
    <a:srgbClr val="85AED6"/>
    <a:srgbClr val="214876"/>
    <a:srgbClr val="4B5989"/>
    <a:srgbClr val="002B77"/>
    <a:srgbClr val="00A8C8"/>
    <a:srgbClr val="C1F5FF"/>
    <a:srgbClr val="006398"/>
    <a:srgbClr val="83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99" autoAdjust="0"/>
  </p:normalViewPr>
  <p:slideViewPr>
    <p:cSldViewPr snapToGrid="0">
      <p:cViewPr varScale="1">
        <p:scale>
          <a:sx n="94" d="100"/>
          <a:sy n="94" d="100"/>
        </p:scale>
        <p:origin x="69" y="408"/>
      </p:cViewPr>
      <p:guideLst>
        <p:guide orient="horz" pos="2987"/>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EFAF3B6-25F9-401B-BC58-5C441BA25DFE}" type="datetimeFigureOut">
              <a:rPr lang="en-US" smtClean="0"/>
              <a:pPr/>
              <a:t>7/2/2020</a:t>
            </a:fld>
            <a:endParaRPr lang="en-US" dirty="0"/>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F053B4BD-CDB2-474B-878E-09814A216951}" type="slidenum">
              <a:rPr lang="en-US" smtClean="0"/>
              <a:pPr/>
              <a:t>‹#›</a:t>
            </a:fld>
            <a:endParaRPr lang="en-US" dirty="0"/>
          </a:p>
        </p:txBody>
      </p:sp>
    </p:spTree>
    <p:extLst>
      <p:ext uri="{BB962C8B-B14F-4D97-AF65-F5344CB8AC3E}">
        <p14:creationId xmlns:p14="http://schemas.microsoft.com/office/powerpoint/2010/main" val="1204381320"/>
      </p:ext>
    </p:extLst>
  </p:cSld>
  <p:clrMap bg1="lt1" tx1="dk1" bg2="lt2" tx2="dk2" accent1="accent1" accent2="accent2" accent3="accent3" accent4="accent4" accent5="accent5" accent6="accent6" hlink="hlink" folHlink="folHlink"/>
  <p:notesStyle>
    <a:lvl1pPr marL="0" algn="l" defTabSz="816022" rtl="0" eaLnBrk="1" latinLnBrk="0" hangingPunct="1">
      <a:defRPr sz="1100" kern="1200">
        <a:solidFill>
          <a:schemeClr val="tx1"/>
        </a:solidFill>
        <a:latin typeface="Arial" panose="020B0604020202020204" pitchFamily="34" charset="0"/>
        <a:ea typeface="+mn-ea"/>
        <a:cs typeface="+mn-cs"/>
      </a:defRPr>
    </a:lvl1pPr>
    <a:lvl2pPr marL="408011" algn="l" defTabSz="816022" rtl="0" eaLnBrk="1" latinLnBrk="0" hangingPunct="1">
      <a:defRPr sz="1100" kern="1200">
        <a:solidFill>
          <a:schemeClr val="tx1"/>
        </a:solidFill>
        <a:latin typeface="Arial" panose="020B0604020202020204" pitchFamily="34" charset="0"/>
        <a:ea typeface="+mn-ea"/>
        <a:cs typeface="+mn-cs"/>
      </a:defRPr>
    </a:lvl2pPr>
    <a:lvl3pPr marL="816022" algn="l" defTabSz="816022" rtl="0" eaLnBrk="1" latinLnBrk="0" hangingPunct="1">
      <a:defRPr sz="1100" kern="1200">
        <a:solidFill>
          <a:schemeClr val="tx1"/>
        </a:solidFill>
        <a:latin typeface="Arial" panose="020B0604020202020204" pitchFamily="34" charset="0"/>
        <a:ea typeface="+mn-ea"/>
        <a:cs typeface="+mn-cs"/>
      </a:defRPr>
    </a:lvl3pPr>
    <a:lvl4pPr marL="1224034" algn="l" defTabSz="816022" rtl="0" eaLnBrk="1" latinLnBrk="0" hangingPunct="1">
      <a:defRPr sz="1100" kern="1200">
        <a:solidFill>
          <a:schemeClr val="tx1"/>
        </a:solidFill>
        <a:latin typeface="Arial" panose="020B0604020202020204" pitchFamily="34" charset="0"/>
        <a:ea typeface="+mn-ea"/>
        <a:cs typeface="+mn-cs"/>
      </a:defRPr>
    </a:lvl4pPr>
    <a:lvl5pPr marL="1632044" algn="l" defTabSz="816022" rtl="0" eaLnBrk="1" latinLnBrk="0" hangingPunct="1">
      <a:defRPr sz="1100" kern="1200">
        <a:solidFill>
          <a:schemeClr val="tx1"/>
        </a:solidFill>
        <a:latin typeface="Arial" panose="020B0604020202020204" pitchFamily="34" charset="0"/>
        <a:ea typeface="+mn-ea"/>
        <a:cs typeface="+mn-cs"/>
      </a:defRPr>
    </a:lvl5pPr>
    <a:lvl6pPr marL="2040055" algn="l" defTabSz="816022" rtl="0" eaLnBrk="1" latinLnBrk="0" hangingPunct="1">
      <a:defRPr sz="1100" kern="1200">
        <a:solidFill>
          <a:schemeClr val="tx1"/>
        </a:solidFill>
        <a:latin typeface="+mn-lt"/>
        <a:ea typeface="+mn-ea"/>
        <a:cs typeface="+mn-cs"/>
      </a:defRPr>
    </a:lvl6pPr>
    <a:lvl7pPr marL="2448066" algn="l" defTabSz="816022" rtl="0" eaLnBrk="1" latinLnBrk="0" hangingPunct="1">
      <a:defRPr sz="1100" kern="1200">
        <a:solidFill>
          <a:schemeClr val="tx1"/>
        </a:solidFill>
        <a:latin typeface="+mn-lt"/>
        <a:ea typeface="+mn-ea"/>
        <a:cs typeface="+mn-cs"/>
      </a:defRPr>
    </a:lvl7pPr>
    <a:lvl8pPr marL="2856077" algn="l" defTabSz="816022" rtl="0" eaLnBrk="1" latinLnBrk="0" hangingPunct="1">
      <a:defRPr sz="1100" kern="1200">
        <a:solidFill>
          <a:schemeClr val="tx1"/>
        </a:solidFill>
        <a:latin typeface="+mn-lt"/>
        <a:ea typeface="+mn-ea"/>
        <a:cs typeface="+mn-cs"/>
      </a:defRPr>
    </a:lvl8pPr>
    <a:lvl9pPr marL="3264088" algn="l" defTabSz="8160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make a guess: Who were the Buffalo Soldiers?</a:t>
            </a:r>
          </a:p>
          <a:p>
            <a:endParaRPr lang="en-US" dirty="0"/>
          </a:p>
          <a:p>
            <a:r>
              <a:rPr lang="en-US" sz="1100" kern="1200" dirty="0">
                <a:solidFill>
                  <a:schemeClr val="tx1"/>
                </a:solidFill>
                <a:effectLst/>
                <a:ea typeface="+mn-ea"/>
                <a:cs typeface="+mn-cs"/>
              </a:rPr>
              <a:t>If students are stuck, encourage them to think about where the Buffalo Soldiers might have fought given the word “buffalo.”</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a:t>
            </a:fld>
            <a:endParaRPr lang="en-US"/>
          </a:p>
        </p:txBody>
      </p:sp>
    </p:spTree>
    <p:extLst>
      <p:ext uri="{BB962C8B-B14F-4D97-AF65-F5344CB8AC3E}">
        <p14:creationId xmlns:p14="http://schemas.microsoft.com/office/powerpoint/2010/main" val="375766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ea typeface="+mn-ea"/>
                <a:cs typeface="+mn-cs"/>
              </a:rPr>
              <a:t>The Buffalo Soldiers’ service in the face of racism and discrimination inspired other African Americans and helped them gain rights and respect within the U.S. military. There are a number of monuments, parks, and exhibits across the United States that celebrate their service and remind the public of their bravery. However, the many years that Buffalo Soldiers spent fighting in the Indian Wars does complicate their legacy raises questions about how to appropriately honor the military service of those who carried out orders that destroyed many Native American communities. </a:t>
            </a:r>
          </a:p>
          <a:p>
            <a:endParaRPr lang="en-US" sz="1100" kern="1200" dirty="0">
              <a:solidFill>
                <a:schemeClr val="tx1"/>
              </a:solidFill>
              <a:effectLst/>
              <a:ea typeface="+mn-ea"/>
              <a:cs typeface="+mn-cs"/>
            </a:endParaRPr>
          </a:p>
          <a:p>
            <a:r>
              <a:rPr lang="en-US" sz="1100" kern="1200" dirty="0">
                <a:solidFill>
                  <a:schemeClr val="tx1"/>
                </a:solidFill>
                <a:effectLst/>
                <a:ea typeface="+mn-ea"/>
                <a:cs typeface="+mn-cs"/>
              </a:rPr>
              <a:t>Photo: </a:t>
            </a:r>
            <a:r>
              <a:rPr lang="en-US" sz="1100" i="1" kern="1200" dirty="0">
                <a:solidFill>
                  <a:schemeClr val="tx1"/>
                </a:solidFill>
                <a:effectLst/>
                <a:ea typeface="+mn-ea"/>
                <a:cs typeface="+mn-cs"/>
              </a:rPr>
              <a:t>ALeavenworth003. </a:t>
            </a:r>
            <a:r>
              <a:rPr lang="en-US" sz="1100" i="0" kern="1200" dirty="0">
                <a:solidFill>
                  <a:schemeClr val="tx1"/>
                </a:solidFill>
                <a:effectLst/>
                <a:ea typeface="+mn-ea"/>
                <a:cs typeface="+mn-cs"/>
              </a:rPr>
              <a:t>Photograph. Center of Military History, U.S. Army. https://history.army.mil/LC/Explore/A_Journey_Forth/ALeavenworth003.JPG</a:t>
            </a:r>
            <a:endParaRPr lang="en-US" sz="1100" kern="1200" dirty="0">
              <a:solidFill>
                <a:schemeClr val="tx1"/>
              </a:solidFill>
              <a:effectLst/>
              <a:ea typeface="+mn-ea"/>
              <a:cs typeface="+mn-cs"/>
            </a:endParaRPr>
          </a:p>
          <a:p>
            <a:endParaRPr lang="en-US" sz="11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10</a:t>
            </a:fld>
            <a:endParaRPr lang="en-US"/>
          </a:p>
        </p:txBody>
      </p:sp>
    </p:spTree>
    <p:extLst>
      <p:ext uri="{BB962C8B-B14F-4D97-AF65-F5344CB8AC3E}">
        <p14:creationId xmlns:p14="http://schemas.microsoft.com/office/powerpoint/2010/main" val="230207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ea typeface="+mn-ea"/>
                <a:cs typeface="+mn-cs"/>
              </a:rPr>
              <a:t>Now that you’ve been introduced to the Buffalo Soldiers, what connections can you make to other things you have learned in class? </a:t>
            </a:r>
          </a:p>
          <a:p>
            <a:endParaRPr lang="en-US" sz="1100" kern="1200" dirty="0">
              <a:solidFill>
                <a:schemeClr val="tx1"/>
              </a:solidFill>
              <a:effectLst/>
              <a:ea typeface="+mn-ea"/>
              <a:cs typeface="+mn-cs"/>
            </a:endParaRPr>
          </a:p>
          <a:p>
            <a:r>
              <a:rPr lang="en-US" sz="1100" kern="1200" dirty="0">
                <a:solidFill>
                  <a:schemeClr val="tx1"/>
                </a:solidFill>
                <a:effectLst/>
                <a:ea typeface="+mn-ea"/>
                <a:cs typeface="+mn-cs"/>
              </a:rPr>
              <a:t>Photo: </a:t>
            </a:r>
            <a:r>
              <a:rPr lang="en-US" sz="1100" i="1" kern="1200" dirty="0">
                <a:solidFill>
                  <a:schemeClr val="tx1"/>
                </a:solidFill>
                <a:effectLst/>
                <a:ea typeface="+mn-ea"/>
                <a:cs typeface="+mn-cs"/>
              </a:rPr>
              <a:t>Tramp, tramp, tramp for Cuba - 24th U.S. Infantry. </a:t>
            </a:r>
            <a:r>
              <a:rPr lang="en-US" sz="1100" i="0" kern="1200" dirty="0">
                <a:solidFill>
                  <a:schemeClr val="tx1"/>
                </a:solidFill>
                <a:effectLst/>
                <a:ea typeface="+mn-ea"/>
                <a:cs typeface="+mn-cs"/>
              </a:rPr>
              <a:t>Photograph. 1898. Meadville, Pennsylvania: Keystone View Company. Library of Congress. https://www.loc.gov/item/97517890/</a:t>
            </a:r>
          </a:p>
          <a:p>
            <a:endParaRPr lang="en-US" sz="1100" i="0" kern="1200" dirty="0">
              <a:solidFill>
                <a:schemeClr val="tx1"/>
              </a:solidFill>
              <a:effectLst/>
              <a:ea typeface="+mn-ea"/>
              <a:cs typeface="+mn-cs"/>
            </a:endParaRPr>
          </a:p>
          <a:p>
            <a:r>
              <a:rPr lang="en-US" sz="1100" i="0" kern="1200" dirty="0">
                <a:solidFill>
                  <a:schemeClr val="tx1"/>
                </a:solidFill>
                <a:effectLst/>
                <a:ea typeface="+mn-ea"/>
                <a:cs typeface="+mn-cs"/>
              </a:rPr>
              <a:t>Photo: </a:t>
            </a:r>
            <a:r>
              <a:rPr lang="en-US" sz="1100" i="1" kern="1200" dirty="0">
                <a:solidFill>
                  <a:schemeClr val="tx1"/>
                </a:solidFill>
                <a:effectLst/>
                <a:ea typeface="+mn-ea"/>
                <a:cs typeface="+mn-cs"/>
              </a:rPr>
              <a:t>Copy Neg: Leroy Radanovich, February 2002. </a:t>
            </a:r>
            <a:r>
              <a:rPr lang="en-US" sz="1100" i="1" kern="1200" dirty="0" err="1">
                <a:solidFill>
                  <a:schemeClr val="tx1"/>
                </a:solidFill>
                <a:effectLst/>
                <a:ea typeface="+mn-ea"/>
                <a:cs typeface="+mn-cs"/>
              </a:rPr>
              <a:t>Stereoview</a:t>
            </a:r>
            <a:r>
              <a:rPr lang="en-US" sz="1100" i="1" kern="1200" dirty="0">
                <a:solidFill>
                  <a:schemeClr val="tx1"/>
                </a:solidFill>
                <a:effectLst/>
                <a:ea typeface="+mn-ea"/>
                <a:cs typeface="+mn-cs"/>
              </a:rPr>
              <a:t>. #705 "Troop D, 9th Cav., on the trunk of the Fallen Monarch, Mariposa Grove, Cal., USA" Copied courtesy of Dean Shenk. See also RL-19,829 and RL-13,563. [Buffalo Soldiers]. </a:t>
            </a:r>
            <a:r>
              <a:rPr lang="en-US" sz="1100" i="0" kern="1200" dirty="0">
                <a:solidFill>
                  <a:schemeClr val="tx1"/>
                </a:solidFill>
                <a:effectLst/>
                <a:ea typeface="+mn-ea"/>
                <a:cs typeface="+mn-cs"/>
              </a:rPr>
              <a:t>Photograph. 1904. National Park Service. https://npgallery.nps.gov/YOSE/AssetDetail/179c4415f0ba4fc5bf1d1cd716209cee</a:t>
            </a:r>
          </a:p>
          <a:p>
            <a:endParaRPr lang="en-US" sz="1100" i="0" kern="1200" dirty="0">
              <a:solidFill>
                <a:schemeClr val="tx1"/>
              </a:solidFill>
              <a:effectLst/>
              <a:ea typeface="+mn-ea"/>
              <a:cs typeface="+mn-cs"/>
            </a:endParaRPr>
          </a:p>
          <a:p>
            <a:r>
              <a:rPr lang="en-US" sz="1100" i="0" kern="1200" dirty="0">
                <a:solidFill>
                  <a:schemeClr val="tx1"/>
                </a:solidFill>
                <a:effectLst/>
                <a:ea typeface="+mn-ea"/>
                <a:cs typeface="+mn-cs"/>
              </a:rPr>
              <a:t>Photo: </a:t>
            </a:r>
            <a:r>
              <a:rPr lang="en-US" sz="1100" i="1" kern="1200" dirty="0">
                <a:solidFill>
                  <a:schemeClr val="tx1"/>
                </a:solidFill>
                <a:effectLst/>
                <a:ea typeface="+mn-ea"/>
                <a:cs typeface="+mn-cs"/>
              </a:rPr>
              <a:t>SC123952 - Sergeant John Hill riding on Jumping Dan Ware, the finest jumping horse in the Infantry Stables. </a:t>
            </a:r>
            <a:r>
              <a:rPr lang="en-US" sz="1100" i="0" kern="1200" dirty="0">
                <a:solidFill>
                  <a:schemeClr val="tx1"/>
                </a:solidFill>
                <a:effectLst/>
                <a:ea typeface="+mn-ea"/>
                <a:cs typeface="+mn-cs"/>
              </a:rPr>
              <a:t>Photograph. July 25, 1941. Fort Benning, Georgia. Center of Military History, U.S. Army. https://history.army.mil/topics/afam/buffalo.htm</a:t>
            </a:r>
            <a:endParaRPr lang="en-US" sz="1100" i="1"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11</a:t>
            </a:fld>
            <a:endParaRPr lang="en-US"/>
          </a:p>
        </p:txBody>
      </p:sp>
    </p:spTree>
    <p:extLst>
      <p:ext uri="{BB962C8B-B14F-4D97-AF65-F5344CB8AC3E}">
        <p14:creationId xmlns:p14="http://schemas.microsoft.com/office/powerpoint/2010/main" val="162884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ea typeface="+mn-ea"/>
                <a:cs typeface="+mn-cs"/>
              </a:rPr>
              <a:t>In 1866, the U.S. Congress established six (later merged into four) all-African American Army regiments. In almost all cases, these all-Black regiments were commanded by white officers. Not all white officers were willing to command African American regiments; some white officers, like George Armstrong Custer, chose to turn down promotions rather than command a Black regiment.</a:t>
            </a:r>
          </a:p>
          <a:p>
            <a:endParaRPr lang="en-US" sz="1100" kern="1200" dirty="0">
              <a:solidFill>
                <a:schemeClr val="tx1"/>
              </a:solidFill>
              <a:effectLst/>
              <a:ea typeface="+mn-ea"/>
              <a:cs typeface="+mn-cs"/>
            </a:endParaRPr>
          </a:p>
          <a:p>
            <a:r>
              <a:rPr lang="en-US" sz="1100" kern="1200" dirty="0">
                <a:solidFill>
                  <a:schemeClr val="tx1"/>
                </a:solidFill>
                <a:effectLst/>
                <a:ea typeface="+mn-ea"/>
                <a:cs typeface="+mn-cs"/>
              </a:rPr>
              <a:t>The four regiments were originally stationed on the western frontier to protect and promote westward expansion and to fight in the “Indian Wars.” They built roads and other infrastructure to support new settlements and they guarded settlers and U.S. mail routes. </a:t>
            </a:r>
          </a:p>
          <a:p>
            <a:endParaRPr lang="en-US" sz="1100" kern="1200" dirty="0">
              <a:solidFill>
                <a:schemeClr val="tx1"/>
              </a:solidFill>
              <a:effectLst/>
              <a:ea typeface="+mn-ea"/>
              <a:cs typeface="+mn-cs"/>
            </a:endParaRPr>
          </a:p>
          <a:p>
            <a:r>
              <a:rPr lang="en-US" sz="1100" kern="1200" dirty="0">
                <a:solidFill>
                  <a:schemeClr val="tx1"/>
                </a:solidFill>
                <a:effectLst/>
                <a:ea typeface="+mn-ea"/>
                <a:cs typeface="+mn-cs"/>
              </a:rPr>
              <a:t>Buffalo Soldiers were originally only permitted to serve west of the Mississippi River because of the racial tensions in the East; after the Civil War, many white communities did not want armed African Americans near their communities. Even west of the Mississippi River, Buffalo Soldiers sometimes suffered deadly violence at the hands of white civilians.</a:t>
            </a:r>
          </a:p>
          <a:p>
            <a:endParaRPr lang="en-US" sz="1100" kern="1200" dirty="0">
              <a:solidFill>
                <a:schemeClr val="tx1"/>
              </a:solidFill>
              <a:effectLst/>
              <a:ea typeface="+mn-ea"/>
              <a:cs typeface="+mn-cs"/>
            </a:endParaRPr>
          </a:p>
          <a:p>
            <a:r>
              <a:rPr lang="en-US" sz="1100" kern="1200" dirty="0">
                <a:solidFill>
                  <a:schemeClr val="tx1"/>
                </a:solidFill>
                <a:effectLst/>
                <a:ea typeface="+mn-ea"/>
                <a:cs typeface="+mn-cs"/>
              </a:rPr>
              <a:t>Photo: </a:t>
            </a:r>
            <a:r>
              <a:rPr lang="en-US" sz="1100" i="1" kern="1200" dirty="0">
                <a:solidFill>
                  <a:schemeClr val="tx1"/>
                </a:solidFill>
                <a:effectLst/>
                <a:ea typeface="+mn-ea"/>
                <a:cs typeface="+mn-cs"/>
              </a:rPr>
              <a:t>Photograph of a Group of African-American Soldiers at Camp </a:t>
            </a:r>
            <a:r>
              <a:rPr lang="en-US" sz="1100" i="1" kern="1200" dirty="0" err="1">
                <a:solidFill>
                  <a:schemeClr val="tx1"/>
                </a:solidFill>
                <a:effectLst/>
                <a:ea typeface="+mn-ea"/>
                <a:cs typeface="+mn-cs"/>
              </a:rPr>
              <a:t>Wikoff</a:t>
            </a:r>
            <a:r>
              <a:rPr lang="en-US" sz="1100" i="1" kern="1200" dirty="0">
                <a:solidFill>
                  <a:schemeClr val="tx1"/>
                </a:solidFill>
                <a:effectLst/>
                <a:ea typeface="+mn-ea"/>
                <a:cs typeface="+mn-cs"/>
              </a:rPr>
              <a:t>, New York. </a:t>
            </a:r>
            <a:r>
              <a:rPr lang="en-US" sz="1100" kern="1200" dirty="0">
                <a:solidFill>
                  <a:schemeClr val="tx1"/>
                </a:solidFill>
                <a:effectLst/>
                <a:ea typeface="+mn-ea"/>
                <a:cs typeface="+mn-cs"/>
              </a:rPr>
              <a:t>Photograph. 1898. National Archives. https://catalog.archives.gov/id/530699</a:t>
            </a:r>
          </a:p>
          <a:p>
            <a:endParaRPr lang="en-US" sz="1100" kern="1200" dirty="0">
              <a:solidFill>
                <a:schemeClr val="tx1"/>
              </a:solidFill>
              <a:effectLst/>
              <a:ea typeface="+mn-ea"/>
              <a:cs typeface="+mn-cs"/>
            </a:endParaRPr>
          </a:p>
          <a:p>
            <a:endParaRPr lang="en-US" sz="1100" kern="1200" dirty="0">
              <a:solidFill>
                <a:schemeClr val="tx1"/>
              </a:solidFill>
              <a:effectLst/>
              <a:ea typeface="+mn-ea"/>
              <a:cs typeface="+mn-cs"/>
            </a:endParaRPr>
          </a:p>
          <a:p>
            <a:endParaRPr lang="en-US" sz="1100" kern="1200" dirty="0">
              <a:solidFill>
                <a:schemeClr val="tx1"/>
              </a:solidFill>
              <a:effectLst/>
              <a:ea typeface="+mn-ea"/>
              <a:cs typeface="+mn-cs"/>
            </a:endParaRPr>
          </a:p>
          <a:p>
            <a:endParaRPr lang="en-US" sz="1100" kern="1200" dirty="0">
              <a:solidFill>
                <a:schemeClr val="tx1"/>
              </a:solidFill>
              <a:effectLst/>
              <a:ea typeface="+mn-ea"/>
              <a:cs typeface="+mn-cs"/>
            </a:endParaRPr>
          </a:p>
          <a:p>
            <a:endParaRPr lang="en-US" sz="11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2</a:t>
            </a:fld>
            <a:endParaRPr lang="en-US"/>
          </a:p>
        </p:txBody>
      </p:sp>
    </p:spTree>
    <p:extLst>
      <p:ext uri="{BB962C8B-B14F-4D97-AF65-F5344CB8AC3E}">
        <p14:creationId xmlns:p14="http://schemas.microsoft.com/office/powerpoint/2010/main" val="75089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ea typeface="+mn-ea"/>
                <a:cs typeface="+mn-cs"/>
              </a:rPr>
              <a:t>While serving in the west, the soldiers gained their popular nickname: Buffalo Soldiers. While no one knows for sure where the nickname “Buffalo Soldiers” originated, it was likely the name Native American warriors gave to the Black soldiers they fought or encountered in the West. Popular lore contends Native Americans called the soldiers “Buffalo Soldiers” either because their dark curly hair resembled a buffalo’s mane or because the soldiers fought as fiercely as Great Plains buffalo.</a:t>
            </a:r>
          </a:p>
          <a:p>
            <a:endParaRPr lang="en-US" sz="1100" kern="1200" dirty="0">
              <a:solidFill>
                <a:schemeClr val="tx1"/>
              </a:solidFill>
              <a:effectLst/>
              <a:ea typeface="+mn-ea"/>
              <a:cs typeface="+mn-cs"/>
            </a:endParaRPr>
          </a:p>
          <a:p>
            <a:r>
              <a:rPr lang="en-US" sz="1100" kern="1200" dirty="0">
                <a:solidFill>
                  <a:schemeClr val="tx1"/>
                </a:solidFill>
                <a:effectLst/>
                <a:ea typeface="+mn-ea"/>
                <a:cs typeface="+mn-cs"/>
              </a:rPr>
              <a:t>Photo: </a:t>
            </a:r>
            <a:r>
              <a:rPr lang="en-US" sz="1100" kern="1200" dirty="0" err="1">
                <a:solidFill>
                  <a:schemeClr val="tx1"/>
                </a:solidFill>
                <a:effectLst/>
                <a:ea typeface="+mn-ea"/>
                <a:cs typeface="+mn-cs"/>
              </a:rPr>
              <a:t>Bathelmess</a:t>
            </a:r>
            <a:r>
              <a:rPr lang="en-US" sz="1100" kern="1200" dirty="0">
                <a:solidFill>
                  <a:schemeClr val="tx1"/>
                </a:solidFill>
                <a:effectLst/>
                <a:ea typeface="+mn-ea"/>
                <a:cs typeface="+mn-cs"/>
              </a:rPr>
              <a:t>, Chr. </a:t>
            </a:r>
            <a:r>
              <a:rPr lang="en-US" sz="1100" i="1" kern="1200" dirty="0">
                <a:solidFill>
                  <a:schemeClr val="tx1"/>
                </a:solidFill>
                <a:effectLst/>
                <a:ea typeface="+mn-ea"/>
                <a:cs typeface="+mn-cs"/>
              </a:rPr>
              <a:t>[Buffalo soldiers of the 25th Infantry, some wearing buffalo robes, Ft. Keogh, Montana] / Chr. </a:t>
            </a:r>
            <a:r>
              <a:rPr lang="en-US" sz="1100" i="1" kern="1200" dirty="0" err="1">
                <a:solidFill>
                  <a:schemeClr val="tx1"/>
                </a:solidFill>
                <a:effectLst/>
                <a:ea typeface="+mn-ea"/>
                <a:cs typeface="+mn-cs"/>
              </a:rPr>
              <a:t>Barthelmess</a:t>
            </a:r>
            <a:r>
              <a:rPr lang="en-US" sz="1100" i="1" kern="1200" dirty="0">
                <a:solidFill>
                  <a:schemeClr val="tx1"/>
                </a:solidFill>
                <a:effectLst/>
                <a:ea typeface="+mn-ea"/>
                <a:cs typeface="+mn-cs"/>
              </a:rPr>
              <a:t>, photographer, Fort Keogh, Montana. </a:t>
            </a:r>
            <a:r>
              <a:rPr lang="en-US" sz="1100" i="0" kern="1200" dirty="0">
                <a:solidFill>
                  <a:schemeClr val="tx1"/>
                </a:solidFill>
                <a:effectLst/>
                <a:ea typeface="+mn-ea"/>
                <a:cs typeface="+mn-cs"/>
              </a:rPr>
              <a:t>Photograph. December 14, 1890. Library of Congress. https://www.loc.gov/item/98501226/</a:t>
            </a:r>
            <a:endParaRPr lang="en-US" sz="1100" i="1"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F053B4BD-CDB2-474B-878E-09814A216951}" type="slidenum">
              <a:rPr lang="en-US" smtClean="0"/>
              <a:t>3</a:t>
            </a:fld>
            <a:endParaRPr lang="en-US"/>
          </a:p>
        </p:txBody>
      </p:sp>
    </p:spTree>
    <p:extLst>
      <p:ext uri="{BB962C8B-B14F-4D97-AF65-F5344CB8AC3E}">
        <p14:creationId xmlns:p14="http://schemas.microsoft.com/office/powerpoint/2010/main" val="294895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The “Indian Wars” were a series of military conflicts during and after the Civil War between the United States and various Native Americans nations, including the Lakota, Comanches, Sioux, and Cheyenne. The “Indian Wars” started with the Dakota War of 1862 and ended with the Wounded Knee Massacre in 1890. The United States waged the “Indian Wars” to promote and protect American westward expansion to the detriment of Native communities throughout the west. As a result of the “Indian Wars,” Native Americans were massacred and often forced off of their lands and onto reservations or to assimilate into American culture and society. </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The Buffalo Soldiers’ success in fighting the Indian Wars helped overcome resistance to Black officers and paved the way for the first African American — Henry O. Flipper — to graduate from West Point Military Academy. However, their success came at the expense of the destruction of many Native American lives and communities. </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Consider this paradox: The Buffalo Soldier’s service in the Indian Wars was used by African American soldiers to gain respect and more rights within American society, but it also led to the destruction of Native American communities. Consider the repercussions of westward expansion and the “Indian Wars” for the United States, African American servicemen, and Native Americans. </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Note: Buffalo Soldiers were not the only soldiers to fight in the “Indian Wars” and they should not be held wholly responsible for the United States’ decimation of Native American communities.</a:t>
            </a:r>
          </a:p>
          <a:p>
            <a:endParaRPr lang="en-US" dirty="0"/>
          </a:p>
          <a:p>
            <a:r>
              <a:rPr lang="en-US" dirty="0"/>
              <a:t>Photo: </a:t>
            </a:r>
            <a:r>
              <a:rPr lang="en-US" dirty="0" err="1"/>
              <a:t>Morledge</a:t>
            </a:r>
            <a:r>
              <a:rPr lang="en-US" dirty="0"/>
              <a:t>, C.G. </a:t>
            </a:r>
            <a:r>
              <a:rPr lang="en-US" i="1" dirty="0"/>
              <a:t>Pine Ridge Agency, S. D. trooper, Buffalo Soldier Corporal. </a:t>
            </a:r>
            <a:r>
              <a:rPr lang="en-US" dirty="0"/>
              <a:t>Photograph. 18981. Denver, Colorado: Denver Public Library. https://digital.denverlibrary.org/digital/collection/p15330coll22/id/23968</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4</a:t>
            </a:fld>
            <a:endParaRPr lang="en-US"/>
          </a:p>
        </p:txBody>
      </p:sp>
    </p:spTree>
    <p:extLst>
      <p:ext uri="{BB962C8B-B14F-4D97-AF65-F5344CB8AC3E}">
        <p14:creationId xmlns:p14="http://schemas.microsoft.com/office/powerpoint/2010/main" val="123276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United States declared war on Spain in April 1898, Buffalo Soldiers were stationed on the east coast of the United States for the first time in their history. The soldiers were originally stationed in Florida to help prepare them for the Cuban climate. While in Florida, they faced overt racism from the local white citizenry and were subject to local discriminatory laws. </a:t>
            </a:r>
          </a:p>
          <a:p>
            <a:endParaRPr lang="en-US" dirty="0"/>
          </a:p>
          <a:p>
            <a:r>
              <a:rPr lang="en-US" dirty="0"/>
              <a:t>Buffalo Soldiers served with distinction in the battles of Las </a:t>
            </a:r>
            <a:r>
              <a:rPr lang="en-US" dirty="0" err="1"/>
              <a:t>Guasimas</a:t>
            </a:r>
            <a:r>
              <a:rPr lang="en-US" dirty="0"/>
              <a:t>, El Caney, and San Juan Hill in Cuba during the Spanish-American War. They were distinctly praised for their bravery in the Battle of San Juan Hill where they fought alongside Theodore Roosevelt’s Rough Riders. </a:t>
            </a:r>
          </a:p>
          <a:p>
            <a:endParaRPr lang="en-US" dirty="0"/>
          </a:p>
          <a:p>
            <a:r>
              <a:rPr lang="en-US" dirty="0"/>
              <a:t>The terrain and climate in Cuba proved challenging to all U.S. soldiers and disease was the biggest killer of the war. During a yellow fever outbreak, African American soldiers in the 24th Infantry were forced to serve as nurses and hospital orderlies for sick white soldiers, due to the false notion that African Americans were both more physically equipped to deal with the tropical climate and that they were immune to tropical diseases like yellow fever. This belief was based on racist assumptions and prejudice and had no medical basis.</a:t>
            </a:r>
          </a:p>
          <a:p>
            <a:endParaRPr lang="en-US" dirty="0"/>
          </a:p>
          <a:p>
            <a:r>
              <a:rPr lang="en-US" dirty="0"/>
              <a:t>Photo: </a:t>
            </a:r>
            <a:r>
              <a:rPr lang="en-US" i="1" dirty="0"/>
              <a:t>Some of our brave colored boys who helped to free Cuba. </a:t>
            </a:r>
            <a:r>
              <a:rPr lang="en-US" i="0" dirty="0"/>
              <a:t>Photograph. 1899. Library of Congress. https://www.loc.gov/item/2007682340/</a:t>
            </a:r>
            <a:endParaRPr lang="en-US" i="1"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5</a:t>
            </a:fld>
            <a:endParaRPr lang="en-US"/>
          </a:p>
        </p:txBody>
      </p:sp>
    </p:spTree>
    <p:extLst>
      <p:ext uri="{BB962C8B-B14F-4D97-AF65-F5344CB8AC3E}">
        <p14:creationId xmlns:p14="http://schemas.microsoft.com/office/powerpoint/2010/main" val="213465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1891 and 1913, the U.S. Army maintained and protected Yosemite and Sequoia National Parks. Soldiers stationed in national parks constructed roads and trails, protected park wildlife and raw materials from poaching and thievery, and fought wildfires. During this time, nearly 500 Buffalo Soldiers served in Yosemite and Sequoia.</a:t>
            </a:r>
          </a:p>
          <a:p>
            <a:endParaRPr lang="en-US" dirty="0"/>
          </a:p>
          <a:p>
            <a:r>
              <a:rPr lang="en-US" dirty="0"/>
              <a:t>In 1903, Charles Young served as the acting military superintendent of Sequoia National Park, becoming the first African American superintendent of a national park. Although he only held this position for a single summer, his command had lasting impact. He and his troops built as many roads as soldiers built during the past three years combined, and completed the first road into Giant Forest and the first trail to the top of Mt. Whitney (the tallest peak in the contiguous U.S.)</a:t>
            </a:r>
          </a:p>
          <a:p>
            <a:endParaRPr lang="en-US" dirty="0"/>
          </a:p>
          <a:p>
            <a:r>
              <a:rPr lang="en-US" dirty="0"/>
              <a:t>Photograph: </a:t>
            </a:r>
            <a:r>
              <a:rPr lang="en-US" i="1" dirty="0"/>
              <a:t>In this 1899 photo, Buffalo Soldiers in the 24th Infantry carried out mounted patrol duties in Yosemite. </a:t>
            </a:r>
            <a:r>
              <a:rPr lang="en-US" i="0" dirty="0"/>
              <a:t>Photograph. 1899. National Park Service. https://www.nps.gov/yose/learn/historyculture/buffalo-soldiers.htm</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6</a:t>
            </a:fld>
            <a:endParaRPr lang="en-US"/>
          </a:p>
        </p:txBody>
      </p:sp>
    </p:spTree>
    <p:extLst>
      <p:ext uri="{BB962C8B-B14F-4D97-AF65-F5344CB8AC3E}">
        <p14:creationId xmlns:p14="http://schemas.microsoft.com/office/powerpoint/2010/main" val="58803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United States entered World War I, Buffalo Soldier regiments expected they would join the American Expeditionary Forces (AEF) to fight in France; however, the U.S. Army and federal government excluded Buffalo Soldiers from the AEF and instead assigned Buffalo Soldiers to nonimportant locations like the Mexico border and Hawaii. No Buffalo Soldier served in any major capacity during World War I and one of the few African American officers at the time — Charles Young — was even forced into medical retirement to prevent him from serving in the war and commanding white troops.</a:t>
            </a:r>
          </a:p>
          <a:p>
            <a:endParaRPr lang="en-US" dirty="0"/>
          </a:p>
          <a:p>
            <a:r>
              <a:rPr lang="en-US" dirty="0"/>
              <a:t>While none of the original Buffalo Soldier regiments served in combat during World War I, there were African American soldiers in other units that did. The 92nd Infantry Division, a racially segregated division that served in Europe during World War I and World War II, adopted the buffalo as their symbol and took on the nickname “Buffalo Soldiers.” </a:t>
            </a:r>
          </a:p>
          <a:p>
            <a:endParaRPr lang="en-US" dirty="0"/>
          </a:p>
          <a:p>
            <a:r>
              <a:rPr lang="en-US" dirty="0"/>
              <a:t>During World War II, the 9th and 10th Cavalry Regiments were inactivated and soldiers of those units were reassigned to support roles. The 24th and 25th Infantry Regiments were assigned to the Pacific theater, where they were mostly given labor and support assignments.</a:t>
            </a:r>
          </a:p>
          <a:p>
            <a:endParaRPr lang="en-US" dirty="0"/>
          </a:p>
          <a:p>
            <a:r>
              <a:rPr lang="en-US" dirty="0"/>
              <a:t>Photo: </a:t>
            </a:r>
            <a:r>
              <a:rPr lang="en-US" i="1" dirty="0"/>
              <a:t>Insignia shoulder patch for the 92nd Infantry Division. </a:t>
            </a:r>
            <a:r>
              <a:rPr lang="en-US" i="0" dirty="0"/>
              <a:t>Photograph of object. National Museum of African American History &amp; Culture, Smithsonian Institution. https://nmaahc.si.edu/object/2011.155.219</a:t>
            </a:r>
            <a:endParaRPr lang="en-US" i="1"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7</a:t>
            </a:fld>
            <a:endParaRPr lang="en-US"/>
          </a:p>
        </p:txBody>
      </p:sp>
    </p:spTree>
    <p:extLst>
      <p:ext uri="{BB962C8B-B14F-4D97-AF65-F5344CB8AC3E}">
        <p14:creationId xmlns:p14="http://schemas.microsoft.com/office/powerpoint/2010/main" val="9635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July 26, 1948, President Harry Truman signed Executive Order 9981 ending segregation in the military. The order stated “that there shall be equality of treatment and opportunity for all persons in the armed services without regard to race, color, religion, or national origin.” African American soldiers were gradually integrated into white units; however, white soldiers were never integrated into Black units. In 1951, the last of the original Buffalo Soldier units was disbanded.</a:t>
            </a:r>
          </a:p>
          <a:p>
            <a:endParaRPr lang="en-US" dirty="0"/>
          </a:p>
          <a:p>
            <a:r>
              <a:rPr lang="en-US" dirty="0"/>
              <a:t>Ask: Military desegregation, like almost all forms of desegregation in the United States, integrated the minority population into the majority population. Do you think this is the best way to integrate? Why or why not?</a:t>
            </a:r>
          </a:p>
          <a:p>
            <a:endParaRPr lang="en-US" dirty="0"/>
          </a:p>
          <a:p>
            <a:r>
              <a:rPr lang="en-US" dirty="0"/>
              <a:t>Photo: </a:t>
            </a:r>
            <a:r>
              <a:rPr lang="en-US" i="1" dirty="0"/>
              <a:t>By Executive Order--President Truman Wipes Out Segregation in Armed Forces.</a:t>
            </a:r>
            <a:r>
              <a:rPr lang="en-US" i="0" dirty="0"/>
              <a:t> Photograph of object. Chicago, Illinois: Chicago Defender. Library of Congress. https://www.loc.gov/exhibits/odyssey/educate/truman.html</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8</a:t>
            </a:fld>
            <a:endParaRPr lang="en-US"/>
          </a:p>
        </p:txBody>
      </p:sp>
    </p:spTree>
    <p:extLst>
      <p:ext uri="{BB962C8B-B14F-4D97-AF65-F5344CB8AC3E}">
        <p14:creationId xmlns:p14="http://schemas.microsoft.com/office/powerpoint/2010/main" val="324169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Colonel Charles Young: </a:t>
            </a:r>
          </a:p>
          <a:p>
            <a:r>
              <a:rPr lang="en-US" dirty="0"/>
              <a:t>Charles Young was born into slavery in 1864 in Mays Lick, Kentucky. In 1884, Young entered the United States Military Academy at West Point. Despite facing years of racism and struggling academically, he became the third African American to graduate from West Point in 1889. </a:t>
            </a:r>
          </a:p>
          <a:p>
            <a:endParaRPr lang="en-US" dirty="0"/>
          </a:p>
          <a:p>
            <a:r>
              <a:rPr lang="en-US" dirty="0"/>
              <a:t>During the summer of 1903, Young served as the first African superintendent of a national park. Between 1889 and 1917, Young served in various posts around the world; he was promoted to major in 1912, lieutenant colonel in 1916, and colonel in 1917 – the first African American to receive this rank.</a:t>
            </a:r>
          </a:p>
          <a:p>
            <a:endParaRPr lang="en-US" dirty="0"/>
          </a:p>
          <a:p>
            <a:r>
              <a:rPr lang="en-US" dirty="0"/>
              <a:t>Although Young successfully reached the rank of colonel, it was not without racial pushback. In July 1917, the Army forced Young to retire for “medical reasons.” This was likely done to prevent Young from commanding white troops in World War I. To protest this decision and prove his fitness, Young rode over 500 miles on horseback from Ohio to Washington, D.C. He was eventually reinstated near the end of the war and was assigned to train African American soldiers in Illinois. </a:t>
            </a:r>
          </a:p>
          <a:p>
            <a:endParaRPr lang="en-US" dirty="0"/>
          </a:p>
          <a:p>
            <a:r>
              <a:rPr lang="en-US" dirty="0"/>
              <a:t>Young died in 1921 while serving as a military envoy in Africa. His funeral, held in the Memorial Amphitheater of Arlington National Cemetery, was attended by thousands of mourners.</a:t>
            </a:r>
          </a:p>
          <a:p>
            <a:endParaRPr lang="en-US" dirty="0"/>
          </a:p>
          <a:p>
            <a:r>
              <a:rPr lang="en-US" dirty="0"/>
              <a:t>Photo: </a:t>
            </a:r>
            <a:r>
              <a:rPr lang="en-US" i="1" dirty="0"/>
              <a:t>[Charles Young, full-length portrait, seated, facing left, in military dress uniform]. </a:t>
            </a:r>
            <a:r>
              <a:rPr lang="en-US" i="0" dirty="0"/>
              <a:t>Photograph. Between 1915-1920. Library of Congress. https://www.loc.gov/item/95518886/</a:t>
            </a:r>
            <a:endParaRPr lang="en-US" i="1" dirty="0"/>
          </a:p>
          <a:p>
            <a:endParaRPr lang="en-US" dirty="0"/>
          </a:p>
          <a:p>
            <a:r>
              <a:rPr lang="en-US" dirty="0"/>
              <a:t>Lt. Henry O. Flipper: </a:t>
            </a:r>
          </a:p>
          <a:p>
            <a:r>
              <a:rPr lang="en-US" dirty="0"/>
              <a:t>Henry Ossian Flipper was born into slavery in Thomasville, Georgia, March 21, 1856. After the Civil War, Flipper attended Atlanta University, and in 1873, U.S. Representative James C. Freeman appointed him to West Point Military Academy. While attending West Point, Flipper and the four other African American cadets who were enrolled faced enormous hostility and discrimination from the white cadets. In 1877, Flipper overcame harassment, isolation, and insults to become the first African American graduate of West Point and the first African American commissioned officer in the regular U.S. Army. </a:t>
            </a:r>
          </a:p>
          <a:p>
            <a:endParaRPr lang="en-US" dirty="0"/>
          </a:p>
          <a:p>
            <a:r>
              <a:rPr lang="en-US" dirty="0"/>
              <a:t>Lieutenant Flipper served as the commander of the 10th Cavalry on the western frontier; however, in 1881, Flipper’s commanding officer accused him of embezzling money. A court martial found Flipper not guilty of embezzlement but convicted him of unbecoming conduct and dishonorably discharged him from the Army. This punishment was harsher than many white officers had received for similar convictions in the past, and Flipper petitioned Congress to be reinstated to the Army, stating that if they reviewed his case they would “readily be convinced that the crime of being a Negro was, in my case, far more heinous than deceiving the commanding officer.” </a:t>
            </a:r>
          </a:p>
          <a:p>
            <a:endParaRPr lang="en-US" dirty="0"/>
          </a:p>
          <a:p>
            <a:r>
              <a:rPr lang="en-US" dirty="0"/>
              <a:t>Flipper spent the rest of his life attempting to clear his name, however, he never succeeded. In 1976, 36 years after his death, the Army granted Flipper an honorable discharge, and in 1999, President Bill Clinton issued Flipper a full pardon.</a:t>
            </a:r>
          </a:p>
          <a:p>
            <a:endParaRPr lang="en-US" dirty="0"/>
          </a:p>
          <a:p>
            <a:r>
              <a:rPr lang="en-US" dirty="0"/>
              <a:t>Photo: </a:t>
            </a:r>
            <a:r>
              <a:rPr lang="en-US" i="1" dirty="0"/>
              <a:t>Photograph of Lt. Henry O. Flipper. </a:t>
            </a:r>
            <a:r>
              <a:rPr lang="en-US" i="0" dirty="0"/>
              <a:t>Photograph. 1877. https://catalog.archives.gov/id/2668824</a:t>
            </a:r>
          </a:p>
          <a:p>
            <a:endParaRPr lang="en-US" i="1" dirty="0"/>
          </a:p>
          <a:p>
            <a:r>
              <a:rPr lang="en-US" dirty="0"/>
              <a:t>Corporal Isaiah Mays</a:t>
            </a:r>
          </a:p>
          <a:p>
            <a:r>
              <a:rPr lang="en-US" dirty="0"/>
              <a:t>Isaiah Mays was born into slavery in 1858 in Virginia. He joined the Army in 1881, and by May 1889 he was a corporal in the 24th Infantry Regiment. On May 11, 1889, he and some other men from his regiment were escorting a U.S. Army pay wagon when they were ambushed by bandits. Mays fought bravely, and despite being shot in both legs, he managed to walk and crawl two miles to a ranch for help.  For his actions that day, he was awarded the Medal of Honor on February 15, 1890. Sadly, after Mays left the Army he was denied his federal pension, and he died in poverty. For many years, his grave was only marked by a numbered stone in a hospital cemetery in Arizona. However, in 2009, his remains were moved to Arlington National Cemetery and are now marked with a stone that reflects his status as a Medal of Honor recipient.</a:t>
            </a:r>
          </a:p>
          <a:p>
            <a:endParaRPr lang="en-US" dirty="0"/>
          </a:p>
          <a:p>
            <a:r>
              <a:rPr lang="en-US" dirty="0"/>
              <a:t>Photo: </a:t>
            </a:r>
            <a:r>
              <a:rPr lang="en-US" i="1" dirty="0"/>
              <a:t>[Corporal Isaiah Mays, half-length portrait, seated, facing front]. </a:t>
            </a:r>
            <a:r>
              <a:rPr lang="en-US" i="0" dirty="0"/>
              <a:t>Photograph. 1900. Library of Congress. https://www.loc.gov/item/97506070/</a:t>
            </a:r>
            <a:endParaRPr lang="en-US" i="1" dirty="0"/>
          </a:p>
          <a:p>
            <a:endParaRPr lang="en-US" dirty="0"/>
          </a:p>
          <a:p>
            <a:r>
              <a:rPr lang="en-US" dirty="0"/>
              <a:t>Private Cathay Williams</a:t>
            </a:r>
          </a:p>
          <a:p>
            <a:r>
              <a:rPr lang="en-US" dirty="0"/>
              <a:t>Cathay Williams was born into slavery in Missouri in 1844. In 1861, she escaped to the Union Army and worked as a cook and washerwoman. On November 15, 1866, she enlisted as “William Cathay” in the 38th U.S. Infantry Regiment (later reorganized as the 24th Infantry Regiment), passing herself off as a man. She was the first African American woman to enlist in the Army, and the only known female Buffalo Soldier. She served with the regiment in New Mexico until July 1868, when she became ill and a doctor discovered she was a woman. She was honorably discharged from the Army in October 1868, and despite her service, was denied a disability pension. The exact date of her death is unknown, but she likely died in 1893 in Trinidad, Colorado. </a:t>
            </a:r>
          </a:p>
          <a:p>
            <a:endParaRPr lang="en-US" dirty="0"/>
          </a:p>
          <a:p>
            <a:r>
              <a:rPr lang="en-US" dirty="0"/>
              <a:t>Photo: Pearson, Laurie. </a:t>
            </a:r>
            <a:r>
              <a:rPr lang="en-US" i="1" dirty="0"/>
              <a:t>Black History Month 2018 [Image 3 of 3]. </a:t>
            </a:r>
            <a:r>
              <a:rPr lang="en-US" i="0" dirty="0"/>
              <a:t>Photograph. February 8, 2018. Marine Corps Logistics Base Barstow, California. DVIDS. https://www.dvidshub.net/image/4136648/black-history-month-2018</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9</a:t>
            </a:fld>
            <a:endParaRPr lang="en-US"/>
          </a:p>
        </p:txBody>
      </p:sp>
    </p:spTree>
    <p:extLst>
      <p:ext uri="{BB962C8B-B14F-4D97-AF65-F5344CB8AC3E}">
        <p14:creationId xmlns:p14="http://schemas.microsoft.com/office/powerpoint/2010/main" val="193159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7652-F190-421F-A197-8E41E5076373}"/>
              </a:ext>
            </a:extLst>
          </p:cNvPr>
          <p:cNvSpPr>
            <a:spLocks noGrp="1"/>
          </p:cNvSpPr>
          <p:nvPr>
            <p:ph type="ctrTitle"/>
          </p:nvPr>
        </p:nvSpPr>
        <p:spPr>
          <a:xfrm>
            <a:off x="1143000" y="840994"/>
            <a:ext cx="6858000" cy="1789042"/>
          </a:xfrm>
        </p:spPr>
        <p:txBody>
          <a:bodyPr anchor="b"/>
          <a:lstStyle>
            <a:lvl1pPr algn="ctr">
              <a:defRPr sz="5300"/>
            </a:lvl1pPr>
          </a:lstStyle>
          <a:p>
            <a:r>
              <a:rPr lang="en-US"/>
              <a:t>Click to edit Master title style</a:t>
            </a:r>
          </a:p>
        </p:txBody>
      </p:sp>
      <p:sp>
        <p:nvSpPr>
          <p:cNvPr id="3" name="Subtitle 2">
            <a:extLst>
              <a:ext uri="{FF2B5EF4-FFF2-40B4-BE49-F238E27FC236}">
                <a16:creationId xmlns:a16="http://schemas.microsoft.com/office/drawing/2014/main" id="{53D3834D-B790-42B2-9BE7-19CBD2B0957F}"/>
              </a:ext>
            </a:extLst>
          </p:cNvPr>
          <p:cNvSpPr>
            <a:spLocks noGrp="1"/>
          </p:cNvSpPr>
          <p:nvPr>
            <p:ph type="subTitle" idx="1"/>
          </p:nvPr>
        </p:nvSpPr>
        <p:spPr>
          <a:xfrm>
            <a:off x="1143000" y="2699027"/>
            <a:ext cx="6858000" cy="1240672"/>
          </a:xfrm>
        </p:spPr>
        <p:txBody>
          <a:bodyPr/>
          <a:lstStyle>
            <a:lvl1pPr marL="0" indent="0" algn="ctr">
              <a:buNone/>
              <a:defRPr sz="2100"/>
            </a:lvl1pPr>
            <a:lvl2pPr marL="408011" indent="0" algn="ctr">
              <a:buNone/>
              <a:defRPr sz="1800"/>
            </a:lvl2pPr>
            <a:lvl3pPr marL="816022" indent="0" algn="ctr">
              <a:buNone/>
              <a:defRPr sz="1600"/>
            </a:lvl3pPr>
            <a:lvl4pPr marL="1224034" indent="0" algn="ctr">
              <a:buNone/>
              <a:defRPr sz="1400"/>
            </a:lvl4pPr>
            <a:lvl5pPr marL="1632044" indent="0" algn="ctr">
              <a:buNone/>
              <a:defRPr sz="1400"/>
            </a:lvl5pPr>
            <a:lvl6pPr marL="2040055" indent="0" algn="ctr">
              <a:buNone/>
              <a:defRPr sz="1400"/>
            </a:lvl6pPr>
            <a:lvl7pPr marL="2448066" indent="0" algn="ctr">
              <a:buNone/>
              <a:defRPr sz="1400"/>
            </a:lvl7pPr>
            <a:lvl8pPr marL="2856077" indent="0" algn="ctr">
              <a:buNone/>
              <a:defRPr sz="1400"/>
            </a:lvl8pPr>
            <a:lvl9pPr marL="3264088" indent="0" algn="ctr">
              <a:buNone/>
              <a:defRPr sz="1400"/>
            </a:lvl9pPr>
          </a:lstStyle>
          <a:p>
            <a:r>
              <a:rPr lang="en-US"/>
              <a:t>Click to edit Master subtitle style</a:t>
            </a:r>
          </a:p>
        </p:txBody>
      </p:sp>
      <p:sp>
        <p:nvSpPr>
          <p:cNvPr id="4" name="Date Placeholder 3">
            <a:extLst>
              <a:ext uri="{FF2B5EF4-FFF2-40B4-BE49-F238E27FC236}">
                <a16:creationId xmlns:a16="http://schemas.microsoft.com/office/drawing/2014/main" id="{B9EA410B-4FF6-480D-9312-024DBB7A58AD}"/>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9E0C125B-A5D0-4D33-A597-9E3E83478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1B69-1EB0-4A02-ABFF-6E862387BB19}"/>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65299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1552-4639-418B-B2C9-619E338AA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FFFA1-1F2F-4485-A9B0-8C11B3346E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DBF0C-0C4A-4F4D-81D8-1DF648BCA97D}"/>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9B9E2474-BD86-4601-BB00-81F0FCEA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4A380-B331-4503-8612-E29028AC2B6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40369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574F3-65FA-4125-9EB7-569F30FB2B2A}"/>
              </a:ext>
            </a:extLst>
          </p:cNvPr>
          <p:cNvSpPr>
            <a:spLocks noGrp="1"/>
          </p:cNvSpPr>
          <p:nvPr>
            <p:ph type="title" orient="vert"/>
          </p:nvPr>
        </p:nvSpPr>
        <p:spPr>
          <a:xfrm>
            <a:off x="6543677" y="273591"/>
            <a:ext cx="1971675" cy="435484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E97C48-0139-4967-B146-89F47ED1D20C}"/>
              </a:ext>
            </a:extLst>
          </p:cNvPr>
          <p:cNvSpPr>
            <a:spLocks noGrp="1"/>
          </p:cNvSpPr>
          <p:nvPr>
            <p:ph type="body" orient="vert" idx="1"/>
          </p:nvPr>
        </p:nvSpPr>
        <p:spPr>
          <a:xfrm>
            <a:off x="628652" y="273591"/>
            <a:ext cx="5800725" cy="43548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CFE1A-B609-4DED-B0F3-10BD051A8AEB}"/>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9C2EA306-1540-47D2-93DA-9588A69D9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8508B-C36C-4CEC-BFD2-96342AB999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91252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F648-E2EF-43F0-8573-8FCB2EC1F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06769-1615-4A63-BDBB-59DA1278FB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46E1F-F9AC-48A4-8C7D-A5FAE7A7229B}"/>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D62C5738-402E-4371-883A-BA6F18E04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F3F4B-A9F4-4E1D-81B5-259B347B0B0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69083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20FC-8BE2-4590-A132-36B353160291}"/>
              </a:ext>
            </a:extLst>
          </p:cNvPr>
          <p:cNvSpPr>
            <a:spLocks noGrp="1"/>
          </p:cNvSpPr>
          <p:nvPr>
            <p:ph type="title"/>
          </p:nvPr>
        </p:nvSpPr>
        <p:spPr>
          <a:xfrm>
            <a:off x="623888" y="1281118"/>
            <a:ext cx="7886700" cy="2137572"/>
          </a:xfrm>
        </p:spPr>
        <p:txBody>
          <a:bodyPr anchor="b"/>
          <a:lstStyle>
            <a:lvl1pPr>
              <a:defRPr sz="5300"/>
            </a:lvl1pPr>
          </a:lstStyle>
          <a:p>
            <a:r>
              <a:rPr lang="en-US"/>
              <a:t>Click to edit Master title style</a:t>
            </a:r>
          </a:p>
        </p:txBody>
      </p:sp>
      <p:sp>
        <p:nvSpPr>
          <p:cNvPr id="3" name="Text Placeholder 2">
            <a:extLst>
              <a:ext uri="{FF2B5EF4-FFF2-40B4-BE49-F238E27FC236}">
                <a16:creationId xmlns:a16="http://schemas.microsoft.com/office/drawing/2014/main" id="{000E78CD-05A7-494B-A186-FF88F8AF84EF}"/>
              </a:ext>
            </a:extLst>
          </p:cNvPr>
          <p:cNvSpPr>
            <a:spLocks noGrp="1"/>
          </p:cNvSpPr>
          <p:nvPr>
            <p:ph type="body" idx="1"/>
          </p:nvPr>
        </p:nvSpPr>
        <p:spPr>
          <a:xfrm>
            <a:off x="623888" y="3438913"/>
            <a:ext cx="7886700" cy="1124099"/>
          </a:xfrm>
        </p:spPr>
        <p:txBody>
          <a:bodyPr/>
          <a:lstStyle>
            <a:lvl1pPr marL="0" indent="0">
              <a:buNone/>
              <a:defRPr sz="2100">
                <a:solidFill>
                  <a:schemeClr val="tx1">
                    <a:tint val="75000"/>
                  </a:schemeClr>
                </a:solidFill>
              </a:defRPr>
            </a:lvl1pPr>
            <a:lvl2pPr marL="408011" indent="0">
              <a:buNone/>
              <a:defRPr sz="1800">
                <a:solidFill>
                  <a:schemeClr val="tx1">
                    <a:tint val="75000"/>
                  </a:schemeClr>
                </a:solidFill>
              </a:defRPr>
            </a:lvl2pPr>
            <a:lvl3pPr marL="816022" indent="0">
              <a:buNone/>
              <a:defRPr sz="1600">
                <a:solidFill>
                  <a:schemeClr val="tx1">
                    <a:tint val="75000"/>
                  </a:schemeClr>
                </a:solidFill>
              </a:defRPr>
            </a:lvl3pPr>
            <a:lvl4pPr marL="1224034" indent="0">
              <a:buNone/>
              <a:defRPr sz="1400">
                <a:solidFill>
                  <a:schemeClr val="tx1">
                    <a:tint val="75000"/>
                  </a:schemeClr>
                </a:solidFill>
              </a:defRPr>
            </a:lvl4pPr>
            <a:lvl5pPr marL="1632044" indent="0">
              <a:buNone/>
              <a:defRPr sz="1400">
                <a:solidFill>
                  <a:schemeClr val="tx1">
                    <a:tint val="75000"/>
                  </a:schemeClr>
                </a:solidFill>
              </a:defRPr>
            </a:lvl5pPr>
            <a:lvl6pPr marL="2040055" indent="0">
              <a:buNone/>
              <a:defRPr sz="1400">
                <a:solidFill>
                  <a:schemeClr val="tx1">
                    <a:tint val="75000"/>
                  </a:schemeClr>
                </a:solidFill>
              </a:defRPr>
            </a:lvl6pPr>
            <a:lvl7pPr marL="2448066" indent="0">
              <a:buNone/>
              <a:defRPr sz="1400">
                <a:solidFill>
                  <a:schemeClr val="tx1">
                    <a:tint val="75000"/>
                  </a:schemeClr>
                </a:solidFill>
              </a:defRPr>
            </a:lvl7pPr>
            <a:lvl8pPr marL="2856077" indent="0">
              <a:buNone/>
              <a:defRPr sz="1400">
                <a:solidFill>
                  <a:schemeClr val="tx1">
                    <a:tint val="75000"/>
                  </a:schemeClr>
                </a:solidFill>
              </a:defRPr>
            </a:lvl8pPr>
            <a:lvl9pPr marL="3264088"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CBBCC-324B-427E-96B1-D54F0F037F3E}"/>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BD057882-F621-4D26-B96E-2B6148126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5C09F-C659-44D2-BDEC-CE415366FA97}"/>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34509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F31-A561-49C1-8838-D47A5E43E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04786-26D9-4919-B5C9-1FB3CF0BB245}"/>
              </a:ext>
            </a:extLst>
          </p:cNvPr>
          <p:cNvSpPr>
            <a:spLocks noGrp="1"/>
          </p:cNvSpPr>
          <p:nvPr>
            <p:ph sz="half" idx="1"/>
          </p:nvPr>
        </p:nvSpPr>
        <p:spPr>
          <a:xfrm>
            <a:off x="6286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F5117-F2A6-448B-8E4F-7151E0E8518B}"/>
              </a:ext>
            </a:extLst>
          </p:cNvPr>
          <p:cNvSpPr>
            <a:spLocks noGrp="1"/>
          </p:cNvSpPr>
          <p:nvPr>
            <p:ph sz="half" idx="2"/>
          </p:nvPr>
        </p:nvSpPr>
        <p:spPr>
          <a:xfrm>
            <a:off x="46291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FB002-5C33-4650-A3DB-3985F6E21BB4}"/>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6" name="Footer Placeholder 5">
            <a:extLst>
              <a:ext uri="{FF2B5EF4-FFF2-40B4-BE49-F238E27FC236}">
                <a16:creationId xmlns:a16="http://schemas.microsoft.com/office/drawing/2014/main" id="{D8844C05-FC31-4303-8D2E-C28CC52A9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D0673-B577-4246-BAB0-9C6129A134B4}"/>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61488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9E2-36D2-40A7-8684-99F58F6DFFBC}"/>
              </a:ext>
            </a:extLst>
          </p:cNvPr>
          <p:cNvSpPr>
            <a:spLocks noGrp="1"/>
          </p:cNvSpPr>
          <p:nvPr>
            <p:ph type="title"/>
          </p:nvPr>
        </p:nvSpPr>
        <p:spPr>
          <a:xfrm>
            <a:off x="629841" y="273591"/>
            <a:ext cx="7886700" cy="9932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96B27-6CE2-45B5-957D-6DE077220C8D}"/>
              </a:ext>
            </a:extLst>
          </p:cNvPr>
          <p:cNvSpPr>
            <a:spLocks noGrp="1"/>
          </p:cNvSpPr>
          <p:nvPr>
            <p:ph type="body" idx="1"/>
          </p:nvPr>
        </p:nvSpPr>
        <p:spPr>
          <a:xfrm>
            <a:off x="629843" y="1259706"/>
            <a:ext cx="3868340"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4" name="Content Placeholder 3">
            <a:extLst>
              <a:ext uri="{FF2B5EF4-FFF2-40B4-BE49-F238E27FC236}">
                <a16:creationId xmlns:a16="http://schemas.microsoft.com/office/drawing/2014/main" id="{9774BE1E-2219-4939-8521-1E49A572836A}"/>
              </a:ext>
            </a:extLst>
          </p:cNvPr>
          <p:cNvSpPr>
            <a:spLocks noGrp="1"/>
          </p:cNvSpPr>
          <p:nvPr>
            <p:ph sz="half" idx="2"/>
          </p:nvPr>
        </p:nvSpPr>
        <p:spPr>
          <a:xfrm>
            <a:off x="629843" y="1877068"/>
            <a:ext cx="3868340"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C215A-34C0-4449-A7DA-1BC4FEFACDB0}"/>
              </a:ext>
            </a:extLst>
          </p:cNvPr>
          <p:cNvSpPr>
            <a:spLocks noGrp="1"/>
          </p:cNvSpPr>
          <p:nvPr>
            <p:ph type="body" sz="quarter" idx="3"/>
          </p:nvPr>
        </p:nvSpPr>
        <p:spPr>
          <a:xfrm>
            <a:off x="4629151" y="1259706"/>
            <a:ext cx="3887392"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6" name="Content Placeholder 5">
            <a:extLst>
              <a:ext uri="{FF2B5EF4-FFF2-40B4-BE49-F238E27FC236}">
                <a16:creationId xmlns:a16="http://schemas.microsoft.com/office/drawing/2014/main" id="{86C67F36-7057-442C-A2B5-AE604952B259}"/>
              </a:ext>
            </a:extLst>
          </p:cNvPr>
          <p:cNvSpPr>
            <a:spLocks noGrp="1"/>
          </p:cNvSpPr>
          <p:nvPr>
            <p:ph sz="quarter" idx="4"/>
          </p:nvPr>
        </p:nvSpPr>
        <p:spPr>
          <a:xfrm>
            <a:off x="4629151" y="1877068"/>
            <a:ext cx="3887392"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B86499-0A06-45A1-8DC6-003D18D8F109}"/>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8" name="Footer Placeholder 7">
            <a:extLst>
              <a:ext uri="{FF2B5EF4-FFF2-40B4-BE49-F238E27FC236}">
                <a16:creationId xmlns:a16="http://schemas.microsoft.com/office/drawing/2014/main" id="{3DA8CFD8-1C62-47EE-8D78-BD8E98008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4BA813-5EA2-4C83-813A-9589999365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30440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E218-31BE-4F90-AD5D-EBE0C8C0C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CC848-1A7B-4B9B-9103-DB9984557497}"/>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4" name="Footer Placeholder 3">
            <a:extLst>
              <a:ext uri="{FF2B5EF4-FFF2-40B4-BE49-F238E27FC236}">
                <a16:creationId xmlns:a16="http://schemas.microsoft.com/office/drawing/2014/main" id="{F2282245-BD87-477E-9635-1FCED1F1F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860FB9-C7B9-473A-A3AA-1E5ADCC5E80B}"/>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50306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35F68-2529-492B-80FD-1E7D9D1DAD8C}"/>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3" name="Footer Placeholder 2">
            <a:extLst>
              <a:ext uri="{FF2B5EF4-FFF2-40B4-BE49-F238E27FC236}">
                <a16:creationId xmlns:a16="http://schemas.microsoft.com/office/drawing/2014/main" id="{5115D771-6F1F-47F8-8461-B090129BB7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D7D261-C0CA-4E10-A18E-AAEF441CA4C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8076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746E-D648-473E-A63A-22CC83412C81}"/>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Content Placeholder 2">
            <a:extLst>
              <a:ext uri="{FF2B5EF4-FFF2-40B4-BE49-F238E27FC236}">
                <a16:creationId xmlns:a16="http://schemas.microsoft.com/office/drawing/2014/main" id="{CAF7E829-5514-436B-ACFC-E9FA0669B5F8}"/>
              </a:ext>
            </a:extLst>
          </p:cNvPr>
          <p:cNvSpPr>
            <a:spLocks noGrp="1"/>
          </p:cNvSpPr>
          <p:nvPr>
            <p:ph idx="1"/>
          </p:nvPr>
        </p:nvSpPr>
        <p:spPr>
          <a:xfrm>
            <a:off x="3887391" y="739885"/>
            <a:ext cx="4629151" cy="3651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CF36D-E283-44B2-B52B-4862C2F58C73}"/>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6A68634A-9284-45D3-B51B-FF8A114EF85D}"/>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6" name="Footer Placeholder 5">
            <a:extLst>
              <a:ext uri="{FF2B5EF4-FFF2-40B4-BE49-F238E27FC236}">
                <a16:creationId xmlns:a16="http://schemas.microsoft.com/office/drawing/2014/main" id="{E7AF2344-BEA6-4163-AAFC-A90BF92F4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82405-5B47-4036-997B-5C3603A59BE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03467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EA60-1A9A-4502-AFEB-AA64ED6AFCDE}"/>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Picture Placeholder 2">
            <a:extLst>
              <a:ext uri="{FF2B5EF4-FFF2-40B4-BE49-F238E27FC236}">
                <a16:creationId xmlns:a16="http://schemas.microsoft.com/office/drawing/2014/main" id="{3BB8E3B2-667D-445D-A67E-BCD672DBAABA}"/>
              </a:ext>
            </a:extLst>
          </p:cNvPr>
          <p:cNvSpPr>
            <a:spLocks noGrp="1"/>
          </p:cNvSpPr>
          <p:nvPr>
            <p:ph type="pic" idx="1"/>
          </p:nvPr>
        </p:nvSpPr>
        <p:spPr>
          <a:xfrm>
            <a:off x="3887391" y="739885"/>
            <a:ext cx="4629151" cy="3651835"/>
          </a:xfrm>
        </p:spPr>
        <p:txBody>
          <a:bodyPr/>
          <a:lstStyle>
            <a:lvl1pPr marL="0" indent="0">
              <a:buNone/>
              <a:defRPr sz="2900"/>
            </a:lvl1pPr>
            <a:lvl2pPr marL="408011" indent="0">
              <a:buNone/>
              <a:defRPr sz="2500"/>
            </a:lvl2pPr>
            <a:lvl3pPr marL="816022" indent="0">
              <a:buNone/>
              <a:defRPr sz="2100"/>
            </a:lvl3pPr>
            <a:lvl4pPr marL="1224034" indent="0">
              <a:buNone/>
              <a:defRPr sz="1800"/>
            </a:lvl4pPr>
            <a:lvl5pPr marL="1632044" indent="0">
              <a:buNone/>
              <a:defRPr sz="1800"/>
            </a:lvl5pPr>
            <a:lvl6pPr marL="2040055" indent="0">
              <a:buNone/>
              <a:defRPr sz="1800"/>
            </a:lvl6pPr>
            <a:lvl7pPr marL="2448066" indent="0">
              <a:buNone/>
              <a:defRPr sz="1800"/>
            </a:lvl7pPr>
            <a:lvl8pPr marL="2856077" indent="0">
              <a:buNone/>
              <a:defRPr sz="1800"/>
            </a:lvl8pPr>
            <a:lvl9pPr marL="3264088" indent="0">
              <a:buNone/>
              <a:defRPr sz="1800"/>
            </a:lvl9pPr>
          </a:lstStyle>
          <a:p>
            <a:endParaRPr lang="en-US"/>
          </a:p>
        </p:txBody>
      </p:sp>
      <p:sp>
        <p:nvSpPr>
          <p:cNvPr id="4" name="Text Placeholder 3">
            <a:extLst>
              <a:ext uri="{FF2B5EF4-FFF2-40B4-BE49-F238E27FC236}">
                <a16:creationId xmlns:a16="http://schemas.microsoft.com/office/drawing/2014/main" id="{77206E49-F866-45CE-8C8F-F3AA9F4D82C2}"/>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E817789A-78BD-440A-BAEF-37F4AE31B8A8}"/>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6" name="Footer Placeholder 5">
            <a:extLst>
              <a:ext uri="{FF2B5EF4-FFF2-40B4-BE49-F238E27FC236}">
                <a16:creationId xmlns:a16="http://schemas.microsoft.com/office/drawing/2014/main" id="{2727525B-F948-4BF5-9DA6-4ABB04E03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F0CA6-17B0-414B-9814-50651925A8C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8923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2F786-93A8-4969-ADC4-B14EA11835F8}"/>
              </a:ext>
            </a:extLst>
          </p:cNvPr>
          <p:cNvSpPr>
            <a:spLocks noGrp="1"/>
          </p:cNvSpPr>
          <p:nvPr>
            <p:ph type="title"/>
          </p:nvPr>
        </p:nvSpPr>
        <p:spPr>
          <a:xfrm>
            <a:off x="628652" y="273591"/>
            <a:ext cx="7886700" cy="993252"/>
          </a:xfrm>
          <a:prstGeom prst="rect">
            <a:avLst/>
          </a:prstGeom>
        </p:spPr>
        <p:txBody>
          <a:bodyPr vert="horz" lIns="81602" tIns="40801" rIns="81602" bIns="40801"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1A0E30-DF00-4961-8F72-9FF89274B618}"/>
              </a:ext>
            </a:extLst>
          </p:cNvPr>
          <p:cNvSpPr>
            <a:spLocks noGrp="1"/>
          </p:cNvSpPr>
          <p:nvPr>
            <p:ph type="body" idx="1"/>
          </p:nvPr>
        </p:nvSpPr>
        <p:spPr>
          <a:xfrm>
            <a:off x="628652" y="1367952"/>
            <a:ext cx="7886700" cy="3260482"/>
          </a:xfrm>
          <a:prstGeom prst="rect">
            <a:avLst/>
          </a:prstGeom>
        </p:spPr>
        <p:txBody>
          <a:bodyPr vert="horz" lIns="81602" tIns="40801" rIns="81602" bIns="40801"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80C7A6-9CAC-430F-9BF6-05D7ADFA4578}"/>
              </a:ext>
            </a:extLst>
          </p:cNvPr>
          <p:cNvSpPr>
            <a:spLocks noGrp="1"/>
          </p:cNvSpPr>
          <p:nvPr>
            <p:ph type="dt" sz="half" idx="2"/>
          </p:nvPr>
        </p:nvSpPr>
        <p:spPr>
          <a:xfrm>
            <a:off x="628651" y="4762851"/>
            <a:ext cx="2057400" cy="273590"/>
          </a:xfrm>
          <a:prstGeom prst="rect">
            <a:avLst/>
          </a:prstGeom>
        </p:spPr>
        <p:txBody>
          <a:bodyPr vert="horz" lIns="81602" tIns="40801" rIns="81602" bIns="40801" rtlCol="0" anchor="ctr"/>
          <a:lstStyle>
            <a:lvl1pPr algn="l">
              <a:defRPr sz="1100">
                <a:solidFill>
                  <a:schemeClr val="tx1">
                    <a:tint val="75000"/>
                  </a:schemeClr>
                </a:solidFill>
                <a:latin typeface="Arial" panose="020B0604020202020204" pitchFamily="34" charset="0"/>
              </a:defRPr>
            </a:lvl1pPr>
          </a:lstStyle>
          <a:p>
            <a:fld id="{B8D1720D-2188-46C8-AC29-212D77BD5894}" type="datetimeFigureOut">
              <a:rPr lang="en-US" smtClean="0"/>
              <a:pPr/>
              <a:t>7/2/2020</a:t>
            </a:fld>
            <a:endParaRPr lang="en-US" dirty="0"/>
          </a:p>
        </p:txBody>
      </p:sp>
      <p:sp>
        <p:nvSpPr>
          <p:cNvPr id="5" name="Footer Placeholder 4">
            <a:extLst>
              <a:ext uri="{FF2B5EF4-FFF2-40B4-BE49-F238E27FC236}">
                <a16:creationId xmlns:a16="http://schemas.microsoft.com/office/drawing/2014/main" id="{855F0086-8EF3-48B2-ABF2-099D71DAB00C}"/>
              </a:ext>
            </a:extLst>
          </p:cNvPr>
          <p:cNvSpPr>
            <a:spLocks noGrp="1"/>
          </p:cNvSpPr>
          <p:nvPr>
            <p:ph type="ftr" sz="quarter" idx="3"/>
          </p:nvPr>
        </p:nvSpPr>
        <p:spPr>
          <a:xfrm>
            <a:off x="3028952" y="4762851"/>
            <a:ext cx="3086100" cy="273590"/>
          </a:xfrm>
          <a:prstGeom prst="rect">
            <a:avLst/>
          </a:prstGeom>
        </p:spPr>
        <p:txBody>
          <a:bodyPr vert="horz" lIns="81602" tIns="40801" rIns="81602" bIns="40801" rtlCol="0" anchor="ctr"/>
          <a:lstStyle>
            <a:lvl1pPr algn="ctr">
              <a:defRPr sz="11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0EF5ECA-C6EE-4016-A6F4-20319C8FF88F}"/>
              </a:ext>
            </a:extLst>
          </p:cNvPr>
          <p:cNvSpPr>
            <a:spLocks noGrp="1"/>
          </p:cNvSpPr>
          <p:nvPr>
            <p:ph type="sldNum" sz="quarter" idx="4"/>
          </p:nvPr>
        </p:nvSpPr>
        <p:spPr>
          <a:xfrm>
            <a:off x="6457951" y="4762851"/>
            <a:ext cx="2057400" cy="273590"/>
          </a:xfrm>
          <a:prstGeom prst="rect">
            <a:avLst/>
          </a:prstGeom>
        </p:spPr>
        <p:txBody>
          <a:bodyPr vert="horz" lIns="81602" tIns="40801" rIns="81602" bIns="40801" rtlCol="0" anchor="ctr"/>
          <a:lstStyle>
            <a:lvl1pPr algn="r">
              <a:defRPr sz="1100">
                <a:solidFill>
                  <a:schemeClr val="tx1">
                    <a:tint val="75000"/>
                  </a:schemeClr>
                </a:solidFill>
                <a:latin typeface="Arial" panose="020B0604020202020204" pitchFamily="34" charset="0"/>
              </a:defRPr>
            </a:lvl1pPr>
          </a:lstStyle>
          <a:p>
            <a:fld id="{AA29CF9D-5D84-4C0E-B2A4-2DEB9C394089}" type="slidenum">
              <a:rPr lang="en-US" smtClean="0"/>
              <a:pPr/>
              <a:t>‹#›</a:t>
            </a:fld>
            <a:endParaRPr lang="en-US" dirty="0"/>
          </a:p>
        </p:txBody>
      </p:sp>
    </p:spTree>
    <p:extLst>
      <p:ext uri="{BB962C8B-B14F-4D97-AF65-F5344CB8AC3E}">
        <p14:creationId xmlns:p14="http://schemas.microsoft.com/office/powerpoint/2010/main" val="188684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16022" rtl="0" eaLnBrk="1" latinLnBrk="0" hangingPunct="1">
        <a:lnSpc>
          <a:spcPct val="90000"/>
        </a:lnSpc>
        <a:spcBef>
          <a:spcPct val="0"/>
        </a:spcBef>
        <a:buNone/>
        <a:defRPr sz="3900" kern="1200">
          <a:solidFill>
            <a:schemeClr val="tx1"/>
          </a:solidFill>
          <a:latin typeface="Arial" panose="020B0604020202020204" pitchFamily="34" charset="0"/>
          <a:ea typeface="+mj-ea"/>
          <a:cs typeface="+mj-cs"/>
        </a:defRPr>
      </a:lvl1pPr>
    </p:titleStyle>
    <p:bodyStyle>
      <a:lvl1pPr marL="204006" indent="-204006" algn="l" defTabSz="816022" rtl="0" eaLnBrk="1" latinLnBrk="0" hangingPunct="1">
        <a:lnSpc>
          <a:spcPct val="90000"/>
        </a:lnSpc>
        <a:spcBef>
          <a:spcPts val="893"/>
        </a:spcBef>
        <a:buFont typeface="Arial" panose="020B0604020202020204" pitchFamily="34" charset="0"/>
        <a:buChar char="•"/>
        <a:defRPr sz="2500" kern="1200">
          <a:solidFill>
            <a:schemeClr val="tx1"/>
          </a:solidFill>
          <a:latin typeface="Arial" panose="020B0604020202020204" pitchFamily="34" charset="0"/>
          <a:ea typeface="+mn-ea"/>
          <a:cs typeface="+mn-cs"/>
        </a:defRPr>
      </a:lvl1pPr>
      <a:lvl2pPr marL="612016" indent="-204006" algn="l" defTabSz="816022" rtl="0" eaLnBrk="1" latinLnBrk="0" hangingPunct="1">
        <a:lnSpc>
          <a:spcPct val="90000"/>
        </a:lnSpc>
        <a:spcBef>
          <a:spcPts val="446"/>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1020028" indent="-204006" algn="l" defTabSz="816022" rtl="0" eaLnBrk="1" latinLnBrk="0" hangingPunct="1">
        <a:lnSpc>
          <a:spcPct val="90000"/>
        </a:lnSpc>
        <a:spcBef>
          <a:spcPts val="446"/>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428038"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1836050"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24406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07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083"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094"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8.jpeg"/><Relationship Id="rId5" Type="http://schemas.openxmlformats.org/officeDocument/2006/relationships/image" Target="../media/image6.emf"/><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1.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9.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9.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emf"/><Relationship Id="rId11" Type="http://schemas.openxmlformats.org/officeDocument/2006/relationships/image" Target="../media/image17.jpeg"/><Relationship Id="rId5" Type="http://schemas.openxmlformats.org/officeDocument/2006/relationships/image" Target="../media/image2.emf"/><Relationship Id="rId10" Type="http://schemas.openxmlformats.org/officeDocument/2006/relationships/image" Target="../media/image16.jpeg"/><Relationship Id="rId4" Type="http://schemas.openxmlformats.org/officeDocument/2006/relationships/image" Target="../media/image1.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2D36A5-B528-0C48-BF6C-121C913CBEF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8" name="Rectangle 7">
            <a:extLst>
              <a:ext uri="{FF2B5EF4-FFF2-40B4-BE49-F238E27FC236}">
                <a16:creationId xmlns:a16="http://schemas.microsoft.com/office/drawing/2014/main" id="{001A0673-F3B4-1846-BA48-374D1DC1DECE}"/>
              </a:ext>
              <a:ext uri="{C183D7F6-B498-43B3-948B-1728B52AA6E4}">
                <adec:decorative xmlns:adec="http://schemas.microsoft.com/office/drawing/2017/decorative" xmlns="" val="1"/>
              </a:ext>
            </a:extLst>
          </p:cNvPr>
          <p:cNvSpPr/>
          <p:nvPr/>
        </p:nvSpPr>
        <p:spPr>
          <a:xfrm>
            <a:off x="0" y="-1"/>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731AF07F-223B-C346-A62B-D8540C4F5B67}"/>
              </a:ext>
              <a:ext uri="{C183D7F6-B498-43B3-948B-1728B52AA6E4}">
                <adec:decorative xmlns:adec="http://schemas.microsoft.com/office/drawing/2017/decorative" xmlns="" val="1"/>
              </a:ext>
            </a:extLst>
          </p:cNvPr>
          <p:cNvSpPr txBox="1"/>
          <p:nvPr/>
        </p:nvSpPr>
        <p:spPr>
          <a:xfrm>
            <a:off x="1733005" y="475049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13" name="Picture 12">
            <a:extLst>
              <a:ext uri="{FF2B5EF4-FFF2-40B4-BE49-F238E27FC236}">
                <a16:creationId xmlns:a16="http://schemas.microsoft.com/office/drawing/2014/main" id="{E1D6911D-B64F-1E4C-932F-C5D1CF3707AA}"/>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pic>
        <p:nvPicPr>
          <p:cNvPr id="14" name="Picture 13">
            <a:extLst>
              <a:ext uri="{FF2B5EF4-FFF2-40B4-BE49-F238E27FC236}">
                <a16:creationId xmlns:a16="http://schemas.microsoft.com/office/drawing/2014/main" id="{C8D753C2-A975-7B40-9D23-C2CCF56A44AA}"/>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949197" y="2046356"/>
            <a:ext cx="254000" cy="228600"/>
          </a:xfrm>
          <a:prstGeom prst="rect">
            <a:avLst/>
          </a:prstGeom>
        </p:spPr>
      </p:pic>
      <p:pic>
        <p:nvPicPr>
          <p:cNvPr id="15" name="Picture 14">
            <a:extLst>
              <a:ext uri="{FF2B5EF4-FFF2-40B4-BE49-F238E27FC236}">
                <a16:creationId xmlns:a16="http://schemas.microsoft.com/office/drawing/2014/main" id="{E088168A-4DEB-DF4F-8A1B-B76A5AFDB613}"/>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1016248" y="2046356"/>
            <a:ext cx="254000" cy="228600"/>
          </a:xfrm>
          <a:prstGeom prst="rect">
            <a:avLst/>
          </a:prstGeom>
        </p:spPr>
      </p:pic>
      <p:sp>
        <p:nvSpPr>
          <p:cNvPr id="16" name="Title 15">
            <a:extLst>
              <a:ext uri="{FF2B5EF4-FFF2-40B4-BE49-F238E27FC236}">
                <a16:creationId xmlns:a16="http://schemas.microsoft.com/office/drawing/2014/main" id="{5A890F08-9132-6345-A498-DEC57185DA05}"/>
              </a:ext>
            </a:extLst>
          </p:cNvPr>
          <p:cNvSpPr txBox="1">
            <a:spLocks noGrp="1"/>
          </p:cNvSpPr>
          <p:nvPr>
            <p:ph type="title" idx="4294967295"/>
          </p:nvPr>
        </p:nvSpPr>
        <p:spPr>
          <a:xfrm>
            <a:off x="724078" y="1934580"/>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4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The Buffalo Soldiers</a:t>
            </a:r>
          </a:p>
        </p:txBody>
      </p:sp>
      <p:sp>
        <p:nvSpPr>
          <p:cNvPr id="12" name="TextBox 11">
            <a:extLst>
              <a:ext uri="{FF2B5EF4-FFF2-40B4-BE49-F238E27FC236}">
                <a16:creationId xmlns:a16="http://schemas.microsoft.com/office/drawing/2014/main" id="{26491F6D-E467-594D-BFBF-D7D85AF16064}"/>
              </a:ext>
            </a:extLst>
          </p:cNvPr>
          <p:cNvSpPr txBox="1"/>
          <p:nvPr/>
        </p:nvSpPr>
        <p:spPr>
          <a:xfrm>
            <a:off x="1832623" y="2569368"/>
            <a:ext cx="5614220" cy="646331"/>
          </a:xfrm>
          <a:prstGeom prst="rect">
            <a:avLst/>
          </a:prstGeom>
          <a:noFill/>
        </p:spPr>
        <p:txBody>
          <a:bodyPr wrap="square" rtlCol="0">
            <a:spAutoFit/>
          </a:bodyPr>
          <a:lstStyle/>
          <a:p>
            <a:pPr algn="ctr"/>
            <a:r>
              <a:rPr lang="en-US" sz="1200" spc="200" dirty="0">
                <a:solidFill>
                  <a:schemeClr val="bg1"/>
                </a:solidFill>
                <a:latin typeface="Arial" panose="020B0604020202020204" pitchFamily="34" charset="0"/>
                <a:ea typeface="Lato" panose="020F0502020204030203" pitchFamily="34" charset="0"/>
                <a:cs typeface="Arial" panose="020B0604020202020204" pitchFamily="34" charset="0"/>
              </a:rPr>
              <a:t>The 9</a:t>
            </a:r>
            <a:r>
              <a:rPr lang="en-US" sz="1200" spc="200" baseline="30000" dirty="0">
                <a:solidFill>
                  <a:schemeClr val="bg1"/>
                </a:solidFill>
                <a:latin typeface="Arial" panose="020B0604020202020204" pitchFamily="34" charset="0"/>
                <a:ea typeface="Lato" panose="020F0502020204030203" pitchFamily="34" charset="0"/>
                <a:cs typeface="Arial" panose="020B0604020202020204" pitchFamily="34" charset="0"/>
              </a:rPr>
              <a:t>th</a:t>
            </a:r>
            <a:r>
              <a:rPr lang="en-US" sz="1200" spc="200" dirty="0">
                <a:solidFill>
                  <a:schemeClr val="bg1"/>
                </a:solidFill>
                <a:latin typeface="Arial" panose="020B0604020202020204" pitchFamily="34" charset="0"/>
                <a:ea typeface="Lato" panose="020F0502020204030203" pitchFamily="34" charset="0"/>
                <a:cs typeface="Arial" panose="020B0604020202020204" pitchFamily="34" charset="0"/>
              </a:rPr>
              <a:t> and 10</a:t>
            </a:r>
            <a:r>
              <a:rPr lang="en-US" sz="1200" spc="200" baseline="30000" dirty="0">
                <a:solidFill>
                  <a:schemeClr val="bg1"/>
                </a:solidFill>
                <a:latin typeface="Arial" panose="020B0604020202020204" pitchFamily="34" charset="0"/>
                <a:ea typeface="Lato" panose="020F0502020204030203" pitchFamily="34" charset="0"/>
                <a:cs typeface="Arial" panose="020B0604020202020204" pitchFamily="34" charset="0"/>
              </a:rPr>
              <a:t>th</a:t>
            </a:r>
            <a:r>
              <a:rPr lang="en-US" sz="1200" spc="200" dirty="0">
                <a:solidFill>
                  <a:schemeClr val="bg1"/>
                </a:solidFill>
                <a:latin typeface="Arial" panose="020B0604020202020204" pitchFamily="34" charset="0"/>
                <a:ea typeface="Lato" panose="020F0502020204030203" pitchFamily="34" charset="0"/>
                <a:cs typeface="Arial" panose="020B0604020202020204" pitchFamily="34" charset="0"/>
              </a:rPr>
              <a:t> Cavalry Regiments</a:t>
            </a:r>
          </a:p>
          <a:p>
            <a:pPr algn="ctr"/>
            <a:endParaRPr lang="en-US" sz="1200" spc="200" dirty="0">
              <a:solidFill>
                <a:schemeClr val="bg1"/>
              </a:solidFill>
              <a:latin typeface="Arial" panose="020B0604020202020204" pitchFamily="34" charset="0"/>
              <a:ea typeface="Lato" panose="020F0502020204030203" pitchFamily="34" charset="0"/>
              <a:cs typeface="Arial" panose="020B0604020202020204" pitchFamily="34" charset="0"/>
            </a:endParaRPr>
          </a:p>
          <a:p>
            <a:pPr algn="ctr"/>
            <a:r>
              <a:rPr lang="en-US" sz="1200" spc="200" dirty="0">
                <a:solidFill>
                  <a:schemeClr val="bg1"/>
                </a:solidFill>
                <a:latin typeface="Arial" panose="020B0604020202020204" pitchFamily="34" charset="0"/>
                <a:ea typeface="Lato" panose="020F0502020204030203" pitchFamily="34" charset="0"/>
                <a:cs typeface="Arial" panose="020B0604020202020204" pitchFamily="34" charset="0"/>
              </a:rPr>
              <a:t>The 24</a:t>
            </a:r>
            <a:r>
              <a:rPr lang="en-US" sz="1200" spc="200" baseline="30000" dirty="0">
                <a:solidFill>
                  <a:schemeClr val="bg1"/>
                </a:solidFill>
                <a:latin typeface="Arial" panose="020B0604020202020204" pitchFamily="34" charset="0"/>
                <a:ea typeface="Lato" panose="020F0502020204030203" pitchFamily="34" charset="0"/>
                <a:cs typeface="Arial" panose="020B0604020202020204" pitchFamily="34" charset="0"/>
              </a:rPr>
              <a:t>th</a:t>
            </a:r>
            <a:r>
              <a:rPr lang="en-US" sz="1200" spc="200" dirty="0">
                <a:solidFill>
                  <a:schemeClr val="bg1"/>
                </a:solidFill>
                <a:latin typeface="Arial" panose="020B0604020202020204" pitchFamily="34" charset="0"/>
                <a:ea typeface="Lato" panose="020F0502020204030203" pitchFamily="34" charset="0"/>
                <a:cs typeface="Arial" panose="020B0604020202020204" pitchFamily="34" charset="0"/>
              </a:rPr>
              <a:t> and 25</a:t>
            </a:r>
            <a:r>
              <a:rPr lang="en-US" sz="1200" spc="200" baseline="30000" dirty="0">
                <a:solidFill>
                  <a:schemeClr val="bg1"/>
                </a:solidFill>
                <a:latin typeface="Arial" panose="020B0604020202020204" pitchFamily="34" charset="0"/>
                <a:ea typeface="Lato" panose="020F0502020204030203" pitchFamily="34" charset="0"/>
                <a:cs typeface="Arial" panose="020B0604020202020204" pitchFamily="34" charset="0"/>
              </a:rPr>
              <a:t>th</a:t>
            </a:r>
            <a:r>
              <a:rPr lang="en-US" sz="1200" spc="200" dirty="0">
                <a:solidFill>
                  <a:schemeClr val="bg1"/>
                </a:solidFill>
                <a:latin typeface="Arial" panose="020B0604020202020204" pitchFamily="34" charset="0"/>
                <a:ea typeface="Lato" panose="020F0502020204030203" pitchFamily="34" charset="0"/>
                <a:cs typeface="Arial" panose="020B0604020202020204" pitchFamily="34" charset="0"/>
              </a:rPr>
              <a:t> Infantry Regiments</a:t>
            </a:r>
          </a:p>
        </p:txBody>
      </p:sp>
    </p:spTree>
    <p:custDataLst>
      <p:tags r:id="rId1"/>
    </p:custDataLst>
    <p:extLst>
      <p:ext uri="{BB962C8B-B14F-4D97-AF65-F5344CB8AC3E}">
        <p14:creationId xmlns:p14="http://schemas.microsoft.com/office/powerpoint/2010/main" val="154832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LEGACY</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84595" y="1134917"/>
            <a:ext cx="4649798" cy="3363401"/>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Buffalo Soldiers’ service inspired other African Americans and helped them gain rights and respect in military</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However, their service in the  Indian Wars contributed to destruction of Native American communities</a:t>
            </a:r>
          </a:p>
        </p:txBody>
      </p:sp>
      <p:pic>
        <p:nvPicPr>
          <p:cNvPr id="4" name="Picture 3" descr="A brass statue of single soldier atop of a horse holding a gun in his right hand atop a small man made waterfall. The soldier is pulling on the reins of the horse.">
            <a:extLst>
              <a:ext uri="{FF2B5EF4-FFF2-40B4-BE49-F238E27FC236}">
                <a16:creationId xmlns:a16="http://schemas.microsoft.com/office/drawing/2014/main" id="{41A34286-8592-4EEA-92FE-6B64C73AC0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5699" y="1190128"/>
            <a:ext cx="3449417" cy="3476067"/>
          </a:xfrm>
          <a:prstGeom prst="rect">
            <a:avLst/>
          </a:prstGeom>
        </p:spPr>
      </p:pic>
      <p:sp>
        <p:nvSpPr>
          <p:cNvPr id="18" name="TextBox 17">
            <a:extLst>
              <a:ext uri="{FF2B5EF4-FFF2-40B4-BE49-F238E27FC236}">
                <a16:creationId xmlns:a16="http://schemas.microsoft.com/office/drawing/2014/main" id="{0F0D6704-CF0D-4CE9-BA4F-DA2C27DA6525}"/>
              </a:ext>
            </a:extLst>
          </p:cNvPr>
          <p:cNvSpPr txBox="1"/>
          <p:nvPr/>
        </p:nvSpPr>
        <p:spPr>
          <a:xfrm>
            <a:off x="5185698" y="4322071"/>
            <a:ext cx="3449417" cy="347472"/>
          </a:xfrm>
          <a:prstGeom prst="rect">
            <a:avLst/>
          </a:prstGeom>
          <a:solidFill>
            <a:schemeClr val="bg1">
              <a:lumMod val="85000"/>
              <a:alpha val="90000"/>
            </a:schemeClr>
          </a:solidFill>
        </p:spPr>
        <p:txBody>
          <a:bodyPr wrap="square" rtlCol="0">
            <a:spAutoFit/>
          </a:bodyPr>
          <a:lstStyle/>
          <a:p>
            <a:pPr>
              <a:spcBef>
                <a:spcPts val="600"/>
              </a:spcBef>
            </a:pPr>
            <a:r>
              <a:rPr lang="en-US" sz="900" i="1" dirty="0">
                <a:latin typeface="Arial" panose="020B0604020202020204" pitchFamily="34" charset="0"/>
                <a:ea typeface="Lato" panose="020F0502020204030203" pitchFamily="34" charset="0"/>
                <a:cs typeface="Arial" panose="020B0604020202020204" pitchFamily="34" charset="0"/>
              </a:rPr>
              <a:t>Monument to the Buffalo Soldiers in Fort Leavenworth, KS. (U.S. Army) </a:t>
            </a:r>
          </a:p>
        </p:txBody>
      </p:sp>
    </p:spTree>
    <p:custDataLst>
      <p:tags r:id="rId1"/>
    </p:custDataLst>
    <p:extLst>
      <p:ext uri="{BB962C8B-B14F-4D97-AF65-F5344CB8AC3E}">
        <p14:creationId xmlns:p14="http://schemas.microsoft.com/office/powerpoint/2010/main" val="202087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A28AF-CC66-2445-836F-A0D22A96145B}"/>
              </a:ext>
              <a:ext uri="{C183D7F6-B498-43B3-948B-1728B52AA6E4}">
                <adec:decorative xmlns:adec="http://schemas.microsoft.com/office/drawing/2017/decorative" xmlns="" val="1"/>
              </a:ext>
            </a:extLst>
          </p:cNvPr>
          <p:cNvSpPr/>
          <p:nvPr/>
        </p:nvSpPr>
        <p:spPr>
          <a:xfrm>
            <a:off x="-15604" y="3955718"/>
            <a:ext cx="9144000" cy="1183020"/>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C65CC521-793A-5642-A278-C090E232E881}"/>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7735379" y="355555"/>
            <a:ext cx="254000" cy="228600"/>
          </a:xfrm>
          <a:prstGeom prst="rect">
            <a:avLst/>
          </a:prstGeom>
        </p:spPr>
      </p:pic>
      <p:pic>
        <p:nvPicPr>
          <p:cNvPr id="18" name="Picture 17">
            <a:extLst>
              <a:ext uri="{FF2B5EF4-FFF2-40B4-BE49-F238E27FC236}">
                <a16:creationId xmlns:a16="http://schemas.microsoft.com/office/drawing/2014/main" id="{18E01ABB-4362-B34C-AE83-3C4E17FE37FB}"/>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802430" y="355555"/>
            <a:ext cx="254000" cy="228600"/>
          </a:xfrm>
          <a:prstGeom prst="rect">
            <a:avLst/>
          </a:prstGeom>
        </p:spPr>
      </p:pic>
      <p:sp>
        <p:nvSpPr>
          <p:cNvPr id="20" name="TextBox 19">
            <a:extLst>
              <a:ext uri="{FF2B5EF4-FFF2-40B4-BE49-F238E27FC236}">
                <a16:creationId xmlns:a16="http://schemas.microsoft.com/office/drawing/2014/main" id="{F543027C-656D-7041-970C-B80CAF338A10}"/>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26D7F145-920B-5F4A-B66D-159EC5059F96}"/>
              </a:ext>
              <a:ext uri="{C183D7F6-B498-43B3-948B-1728B52AA6E4}">
                <adec:decorative xmlns:adec="http://schemas.microsoft.com/office/drawing/2017/decorative" xmlns=""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sp>
        <p:nvSpPr>
          <p:cNvPr id="19" name="Title 18">
            <a:extLst>
              <a:ext uri="{FF2B5EF4-FFF2-40B4-BE49-F238E27FC236}">
                <a16:creationId xmlns:a16="http://schemas.microsoft.com/office/drawing/2014/main" id="{6FFB416A-284B-8743-BC5D-D7D2A5EFB358}"/>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rgbClr val="353C62"/>
                </a:solidFill>
                <a:effectLst/>
                <a:uLnTx/>
                <a:uFillTx/>
                <a:latin typeface="Arial" panose="020B0604020202020204" pitchFamily="34" charset="0"/>
                <a:ea typeface="Lato" panose="020F0502020204030203" pitchFamily="34" charset="0"/>
                <a:cs typeface="Arial" panose="020B0604020202020204" pitchFamily="34" charset="0"/>
              </a:rPr>
              <a:t>CONNECTIONS</a:t>
            </a:r>
          </a:p>
        </p:txBody>
      </p:sp>
      <p:sp>
        <p:nvSpPr>
          <p:cNvPr id="24" name="TextBox 23">
            <a:extLst>
              <a:ext uri="{FF2B5EF4-FFF2-40B4-BE49-F238E27FC236}">
                <a16:creationId xmlns:a16="http://schemas.microsoft.com/office/drawing/2014/main" id="{474B4CCB-2C26-F74D-AAC9-E1177CA2B543}"/>
              </a:ext>
            </a:extLst>
          </p:cNvPr>
          <p:cNvSpPr txBox="1"/>
          <p:nvPr/>
        </p:nvSpPr>
        <p:spPr>
          <a:xfrm>
            <a:off x="184088" y="755074"/>
            <a:ext cx="8784548" cy="646331"/>
          </a:xfrm>
          <a:prstGeom prst="rect">
            <a:avLst/>
          </a:prstGeom>
          <a:noFill/>
        </p:spPr>
        <p:txBody>
          <a:bodyPr wrap="square" rtlCol="0">
            <a:spAutoFit/>
          </a:bodyPr>
          <a:lstStyle/>
          <a:p>
            <a:pPr algn="ct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Does the story of the Buffalo Soldiers remind you of anything else you have learned?</a:t>
            </a:r>
          </a:p>
          <a:p>
            <a:pPr algn="ct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What connections can you make to your prior knowledge?</a:t>
            </a:r>
          </a:p>
        </p:txBody>
      </p:sp>
      <p:pic>
        <p:nvPicPr>
          <p:cNvPr id="8" name="Picture 7" descr="Two rows of Buffalo soldiers marching in unison in their uniforms with their weapons rested against their right shoulders. They are being led by one white and one African American officer. Black and white photograph.">
            <a:extLst>
              <a:ext uri="{FF2B5EF4-FFF2-40B4-BE49-F238E27FC236}">
                <a16:creationId xmlns:a16="http://schemas.microsoft.com/office/drawing/2014/main" id="{DF851D7D-A5CF-4C47-A259-66870948F6A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7969" y="1555343"/>
            <a:ext cx="2597889" cy="2779776"/>
          </a:xfrm>
          <a:prstGeom prst="rect">
            <a:avLst/>
          </a:prstGeom>
        </p:spPr>
      </p:pic>
      <p:sp>
        <p:nvSpPr>
          <p:cNvPr id="22" name="TextBox 21">
            <a:extLst>
              <a:ext uri="{FF2B5EF4-FFF2-40B4-BE49-F238E27FC236}">
                <a16:creationId xmlns:a16="http://schemas.microsoft.com/office/drawing/2014/main" id="{6D893C7F-45C2-E34A-9C81-BDD8ED882743}"/>
              </a:ext>
            </a:extLst>
          </p:cNvPr>
          <p:cNvSpPr txBox="1"/>
          <p:nvPr/>
        </p:nvSpPr>
        <p:spPr>
          <a:xfrm>
            <a:off x="217969" y="3998122"/>
            <a:ext cx="2600853" cy="347472"/>
          </a:xfrm>
          <a:prstGeom prst="rect">
            <a:avLst/>
          </a:prstGeom>
          <a:solidFill>
            <a:schemeClr val="bg1">
              <a:lumMod val="85000"/>
              <a:alpha val="75000"/>
            </a:schemeClr>
          </a:solidFill>
        </p:spPr>
        <p:txBody>
          <a:bodyPr wrap="square" rtlCol="0">
            <a:spAutoFit/>
          </a:bodyPr>
          <a:lstStyle/>
          <a:p>
            <a:pPr>
              <a:spcBef>
                <a:spcPts val="600"/>
              </a:spcBef>
            </a:pPr>
            <a:r>
              <a:rPr lang="en-US" sz="900" i="1" dirty="0">
                <a:latin typeface="Arial" panose="020B0604020202020204" pitchFamily="34" charset="0"/>
                <a:ea typeface="Lato" panose="020F0502020204030203" pitchFamily="34" charset="0"/>
                <a:cs typeface="Arial" panose="020B0604020202020204" pitchFamily="34" charset="0"/>
              </a:rPr>
              <a:t>1898 photo of soldiers of the 24</a:t>
            </a:r>
            <a:r>
              <a:rPr lang="en-US" sz="900" i="1" baseline="30000" dirty="0">
                <a:latin typeface="Arial" panose="020B0604020202020204" pitchFamily="34" charset="0"/>
                <a:ea typeface="Lato" panose="020F0502020204030203" pitchFamily="34" charset="0"/>
                <a:cs typeface="Arial" panose="020B0604020202020204" pitchFamily="34" charset="0"/>
              </a:rPr>
              <a:t>th</a:t>
            </a:r>
            <a:r>
              <a:rPr lang="en-US" sz="900" i="1" dirty="0">
                <a:latin typeface="Arial" panose="020B0604020202020204" pitchFamily="34" charset="0"/>
                <a:ea typeface="Lato" panose="020F0502020204030203" pitchFamily="34" charset="0"/>
                <a:cs typeface="Arial" panose="020B0604020202020204" pitchFamily="34" charset="0"/>
              </a:rPr>
              <a:t> Infantry marching. (LOC)</a:t>
            </a:r>
          </a:p>
        </p:txBody>
      </p:sp>
      <p:pic>
        <p:nvPicPr>
          <p:cNvPr id="9" name="Picture 8" descr="A row of soldiers on horseback atop a large tree that collapsed in the park. Below them is a second row of soldiers on horseback. Black and white photogrpah. Black and white photograph.">
            <a:extLst>
              <a:ext uri="{FF2B5EF4-FFF2-40B4-BE49-F238E27FC236}">
                <a16:creationId xmlns:a16="http://schemas.microsoft.com/office/drawing/2014/main" id="{BB5EF386-4D0A-41AD-B7BB-F93C296DFAD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34272" y="1555342"/>
            <a:ext cx="2600853" cy="2790251"/>
          </a:xfrm>
          <a:prstGeom prst="rect">
            <a:avLst/>
          </a:prstGeom>
        </p:spPr>
      </p:pic>
      <p:sp>
        <p:nvSpPr>
          <p:cNvPr id="23" name="TextBox 22">
            <a:extLst>
              <a:ext uri="{FF2B5EF4-FFF2-40B4-BE49-F238E27FC236}">
                <a16:creationId xmlns:a16="http://schemas.microsoft.com/office/drawing/2014/main" id="{A005E01E-2892-47ED-9532-C1801E0AFB96}"/>
              </a:ext>
            </a:extLst>
          </p:cNvPr>
          <p:cNvSpPr txBox="1"/>
          <p:nvPr/>
        </p:nvSpPr>
        <p:spPr>
          <a:xfrm>
            <a:off x="3234271" y="3987185"/>
            <a:ext cx="2600853" cy="347472"/>
          </a:xfrm>
          <a:prstGeom prst="rect">
            <a:avLst/>
          </a:prstGeom>
          <a:solidFill>
            <a:schemeClr val="bg1">
              <a:lumMod val="85000"/>
              <a:alpha val="75000"/>
            </a:schemeClr>
          </a:solidFill>
        </p:spPr>
        <p:txBody>
          <a:bodyPr wrap="square" rtlCol="0">
            <a:spAutoFit/>
          </a:bodyPr>
          <a:lstStyle/>
          <a:p>
            <a:pPr>
              <a:spcBef>
                <a:spcPts val="600"/>
              </a:spcBef>
            </a:pPr>
            <a:r>
              <a:rPr lang="en-US" sz="900" i="1" dirty="0">
                <a:latin typeface="Arial" panose="020B0604020202020204" pitchFamily="34" charset="0"/>
                <a:ea typeface="Lato" panose="020F0502020204030203" pitchFamily="34" charset="0"/>
                <a:cs typeface="Arial" panose="020B0604020202020204" pitchFamily="34" charset="0"/>
              </a:rPr>
              <a:t>1904 photo of soldiers of the 9</a:t>
            </a:r>
            <a:r>
              <a:rPr lang="en-US" sz="900" i="1" baseline="30000" dirty="0">
                <a:latin typeface="Arial" panose="020B0604020202020204" pitchFamily="34" charset="0"/>
                <a:ea typeface="Lato" panose="020F0502020204030203" pitchFamily="34" charset="0"/>
                <a:cs typeface="Arial" panose="020B0604020202020204" pitchFamily="34" charset="0"/>
              </a:rPr>
              <a:t>th</a:t>
            </a:r>
            <a:r>
              <a:rPr lang="en-US" sz="900" i="1" dirty="0">
                <a:latin typeface="Arial" panose="020B0604020202020204" pitchFamily="34" charset="0"/>
                <a:ea typeface="Lato" panose="020F0502020204030203" pitchFamily="34" charset="0"/>
                <a:cs typeface="Arial" panose="020B0604020202020204" pitchFamily="34" charset="0"/>
              </a:rPr>
              <a:t> Cavalry in Yosemite National Park. (NPS)</a:t>
            </a:r>
          </a:p>
        </p:txBody>
      </p:sp>
      <p:pic>
        <p:nvPicPr>
          <p:cNvPr id="5" name="Picture 4" descr="A soldier on horseback jumping over while two other soldiers observe. The photograph is taken while the horse is midair over the fence. Black and white photograph.">
            <a:extLst>
              <a:ext uri="{FF2B5EF4-FFF2-40B4-BE49-F238E27FC236}">
                <a16:creationId xmlns:a16="http://schemas.microsoft.com/office/drawing/2014/main" id="{549532AC-022D-49F3-9AC5-C219FAE2AC3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250575" y="1555342"/>
            <a:ext cx="2600853" cy="2790252"/>
          </a:xfrm>
          <a:prstGeom prst="rect">
            <a:avLst/>
          </a:prstGeom>
        </p:spPr>
      </p:pic>
      <p:sp>
        <p:nvSpPr>
          <p:cNvPr id="25" name="TextBox 24">
            <a:extLst>
              <a:ext uri="{FF2B5EF4-FFF2-40B4-BE49-F238E27FC236}">
                <a16:creationId xmlns:a16="http://schemas.microsoft.com/office/drawing/2014/main" id="{0F2615BB-5D50-405F-A03B-A972FFA1AB99}"/>
              </a:ext>
            </a:extLst>
          </p:cNvPr>
          <p:cNvSpPr txBox="1"/>
          <p:nvPr/>
        </p:nvSpPr>
        <p:spPr>
          <a:xfrm>
            <a:off x="6250575" y="4013856"/>
            <a:ext cx="2600853" cy="347472"/>
          </a:xfrm>
          <a:prstGeom prst="rect">
            <a:avLst/>
          </a:prstGeom>
          <a:solidFill>
            <a:schemeClr val="bg1">
              <a:lumMod val="85000"/>
              <a:alpha val="75000"/>
            </a:schemeClr>
          </a:solidFill>
        </p:spPr>
        <p:txBody>
          <a:bodyPr wrap="square" rtlCol="0">
            <a:spAutoFit/>
          </a:bodyPr>
          <a:lstStyle/>
          <a:p>
            <a:pPr>
              <a:spcBef>
                <a:spcPts val="600"/>
              </a:spcBef>
            </a:pPr>
            <a:r>
              <a:rPr lang="en-US" sz="900" i="1" dirty="0">
                <a:latin typeface="Arial" panose="020B0604020202020204" pitchFamily="34" charset="0"/>
                <a:ea typeface="Lato" panose="020F0502020204030203" pitchFamily="34" charset="0"/>
                <a:cs typeface="Arial" panose="020B0604020202020204" pitchFamily="34" charset="0"/>
              </a:rPr>
              <a:t>1941 photo of a soldier riding while at infantry school in Fort Benning, Georgia . (U.S. Army)</a:t>
            </a:r>
          </a:p>
        </p:txBody>
      </p:sp>
    </p:spTree>
    <p:custDataLst>
      <p:tags r:id="rId1"/>
    </p:custDataLst>
    <p:extLst>
      <p:ext uri="{BB962C8B-B14F-4D97-AF65-F5344CB8AC3E}">
        <p14:creationId xmlns:p14="http://schemas.microsoft.com/office/powerpoint/2010/main" val="393517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BEGINNINGS</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82880" y="1183490"/>
            <a:ext cx="4432004" cy="3440069"/>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Six all-African American Army regiments established by Congress in 1866 (soon merged into four regiments)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Originally commanded by white officers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Stationed on western frontier to promote westward expansion</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Suffered from racism and discrimination</a:t>
            </a:r>
          </a:p>
        </p:txBody>
      </p:sp>
      <p:pic>
        <p:nvPicPr>
          <p:cNvPr id="19" name="Picture 18" descr="A row of soldiers in button down shirts and long pants stand in the background facing the camera. In front of them are more soldiers in their uniforms kneeling or sitting on the ground. One solider in the back row and another in the middle row are holding their weapons. Black and white photograph.">
            <a:extLst>
              <a:ext uri="{FF2B5EF4-FFF2-40B4-BE49-F238E27FC236}">
                <a16:creationId xmlns:a16="http://schemas.microsoft.com/office/drawing/2014/main" id="{A42E1275-4717-4769-9B54-4ED06476B35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55391" y="1291879"/>
            <a:ext cx="4026653" cy="3182112"/>
          </a:xfrm>
          <a:prstGeom prst="rect">
            <a:avLst/>
          </a:prstGeom>
        </p:spPr>
      </p:pic>
      <p:sp>
        <p:nvSpPr>
          <p:cNvPr id="22" name="TextBox 21">
            <a:extLst>
              <a:ext uri="{FF2B5EF4-FFF2-40B4-BE49-F238E27FC236}">
                <a16:creationId xmlns:a16="http://schemas.microsoft.com/office/drawing/2014/main" id="{267E352A-BD02-472C-98BA-AD2A7604088C}"/>
              </a:ext>
            </a:extLst>
          </p:cNvPr>
          <p:cNvSpPr txBox="1"/>
          <p:nvPr/>
        </p:nvSpPr>
        <p:spPr>
          <a:xfrm>
            <a:off x="4755391" y="4099199"/>
            <a:ext cx="4027788" cy="369332"/>
          </a:xfrm>
          <a:prstGeom prst="rect">
            <a:avLst/>
          </a:prstGeom>
          <a:solidFill>
            <a:schemeClr val="bg1">
              <a:lumMod val="85000"/>
              <a:alpha val="75000"/>
            </a:schemeClr>
          </a:solidFill>
        </p:spPr>
        <p:txBody>
          <a:bodyPr wrap="square" rtlCol="0">
            <a:spAutoFit/>
          </a:bodyPr>
          <a:lstStyle/>
          <a:p>
            <a:pPr>
              <a:spcBef>
                <a:spcPts val="600"/>
              </a:spcBef>
            </a:pPr>
            <a:r>
              <a:rPr lang="en-US" sz="900" i="1" dirty="0">
                <a:latin typeface="Arial" panose="020B0604020202020204" pitchFamily="34" charset="0"/>
                <a:ea typeface="Lato" panose="020F0502020204030203" pitchFamily="34" charset="0"/>
                <a:cs typeface="Arial" panose="020B0604020202020204" pitchFamily="34" charset="0"/>
              </a:rPr>
              <a:t>1898 photo of a group of Buffalo Soldiers at Camp </a:t>
            </a:r>
            <a:r>
              <a:rPr lang="en-US" sz="900" i="1" dirty="0" err="1">
                <a:latin typeface="Arial" panose="020B0604020202020204" pitchFamily="34" charset="0"/>
                <a:ea typeface="Lato" panose="020F0502020204030203" pitchFamily="34" charset="0"/>
                <a:cs typeface="Arial" panose="020B0604020202020204" pitchFamily="34" charset="0"/>
              </a:rPr>
              <a:t>Wikoff</a:t>
            </a:r>
            <a:r>
              <a:rPr lang="en-US" sz="900" i="1" dirty="0">
                <a:latin typeface="Arial" panose="020B0604020202020204" pitchFamily="34" charset="0"/>
                <a:ea typeface="Lato" panose="020F0502020204030203" pitchFamily="34" charset="0"/>
                <a:cs typeface="Arial" panose="020B0604020202020204" pitchFamily="34" charset="0"/>
              </a:rPr>
              <a:t>, New York.  (NARA)</a:t>
            </a:r>
          </a:p>
        </p:txBody>
      </p:sp>
    </p:spTree>
    <p:custDataLst>
      <p:tags r:id="rId1"/>
    </p:custDataLst>
    <p:extLst>
      <p:ext uri="{BB962C8B-B14F-4D97-AF65-F5344CB8AC3E}">
        <p14:creationId xmlns:p14="http://schemas.microsoft.com/office/powerpoint/2010/main" val="276435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70555"/>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834073"/>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THE NAME</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82880" y="1238172"/>
            <a:ext cx="4505937" cy="3242353"/>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Nickname likely given to African American soldiers by Native Americans they encountered in the West</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Two theories for origin of nickname:</a:t>
            </a:r>
          </a:p>
          <a:p>
            <a:pPr marL="365760" lvl="1" indent="-18288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African American soldiers’ dark, curly hair resembled a buffalo’s mane</a:t>
            </a:r>
          </a:p>
          <a:p>
            <a:pPr marL="365760" lvl="1" indent="-18288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Soldiers fought as fiercely as Great Plains buffalo</a:t>
            </a:r>
          </a:p>
        </p:txBody>
      </p:sp>
      <p:pic>
        <p:nvPicPr>
          <p:cNvPr id="19" name="Picture 18" descr="A row of soldiers facing the camera wearing button down coats and hats. Some of the soldiers are wearing buffalo robes over their uniforms. A group of soldiers are sitting on a log in the forefront of the photograph while those in the back are standing. Sepia photograph.">
            <a:extLst>
              <a:ext uri="{FF2B5EF4-FFF2-40B4-BE49-F238E27FC236}">
                <a16:creationId xmlns:a16="http://schemas.microsoft.com/office/drawing/2014/main" id="{92D23347-2C4E-4E6A-9EA0-A95E5188FC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41907" y="1238172"/>
            <a:ext cx="3996505" cy="3230359"/>
          </a:xfrm>
          <a:prstGeom prst="rect">
            <a:avLst/>
          </a:prstGeom>
        </p:spPr>
      </p:pic>
      <p:sp>
        <p:nvSpPr>
          <p:cNvPr id="22" name="TextBox 21">
            <a:extLst>
              <a:ext uri="{FF2B5EF4-FFF2-40B4-BE49-F238E27FC236}">
                <a16:creationId xmlns:a16="http://schemas.microsoft.com/office/drawing/2014/main" id="{E6CB6C7B-7C11-4CEF-B1D0-2D652C2CE33C}"/>
              </a:ext>
            </a:extLst>
          </p:cNvPr>
          <p:cNvSpPr txBox="1"/>
          <p:nvPr/>
        </p:nvSpPr>
        <p:spPr>
          <a:xfrm>
            <a:off x="4841907" y="4117739"/>
            <a:ext cx="3996505" cy="347472"/>
          </a:xfrm>
          <a:prstGeom prst="rect">
            <a:avLst/>
          </a:prstGeom>
          <a:solidFill>
            <a:schemeClr val="bg1">
              <a:lumMod val="85000"/>
              <a:alpha val="75000"/>
            </a:schemeClr>
          </a:solidFill>
        </p:spPr>
        <p:txBody>
          <a:bodyPr wrap="square" rtlCol="0">
            <a:spAutoFit/>
          </a:bodyPr>
          <a:lstStyle/>
          <a:p>
            <a:pPr>
              <a:spcBef>
                <a:spcPts val="600"/>
              </a:spcBef>
            </a:pPr>
            <a:r>
              <a:rPr lang="en-US" sz="900" i="1" dirty="0">
                <a:latin typeface="Arial" panose="020B0604020202020204" pitchFamily="34" charset="0"/>
                <a:ea typeface="Lato" panose="020F0502020204030203" pitchFamily="34" charset="0"/>
                <a:cs typeface="Arial" panose="020B0604020202020204" pitchFamily="34" charset="0"/>
              </a:rPr>
              <a:t>1890 photo of soldiers of the 25th Infantry, some wearing buffalo robes, in Fort Keogh, Montana. (LOC/Chr. </a:t>
            </a:r>
            <a:r>
              <a:rPr lang="en-US" sz="900" i="1" dirty="0" err="1">
                <a:latin typeface="Arial" panose="020B0604020202020204" pitchFamily="34" charset="0"/>
                <a:ea typeface="Lato" panose="020F0502020204030203" pitchFamily="34" charset="0"/>
                <a:cs typeface="Arial" panose="020B0604020202020204" pitchFamily="34" charset="0"/>
              </a:rPr>
              <a:t>Barthelmess</a:t>
            </a:r>
            <a:r>
              <a:rPr lang="en-US" sz="900" i="1" dirty="0">
                <a:latin typeface="Arial" panose="020B0604020202020204" pitchFamily="34" charset="0"/>
                <a:ea typeface="Lato" panose="020F0502020204030203"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33629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INDIAN WARS</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82880" y="1294266"/>
            <a:ext cx="4599119" cy="3204430"/>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Fought between 1870 and 1890 to protect westward expansion</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Soldiers fought Native American nations, including Lakota, Comanches, Sioux</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Buffalo Soldiers’ success helped overcome resistance to African Americans serving in the military, but led to destruction of Native American communities</a:t>
            </a:r>
          </a:p>
        </p:txBody>
      </p:sp>
      <p:pic>
        <p:nvPicPr>
          <p:cNvPr id="10" name="Picture 9" descr="A single soldier dressed in a button down coat and sun hat is sitting on a horse facing towards the camera. They are in the middle of a dirt plot and there is a small shack behind them. Black and white photograph.">
            <a:extLst>
              <a:ext uri="{FF2B5EF4-FFF2-40B4-BE49-F238E27FC236}">
                <a16:creationId xmlns:a16="http://schemas.microsoft.com/office/drawing/2014/main" id="{B9925666-33C6-4CCE-AA69-8E334FC6B87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63210" y="1294266"/>
            <a:ext cx="3637786" cy="3211671"/>
          </a:xfrm>
          <a:prstGeom prst="rect">
            <a:avLst/>
          </a:prstGeom>
        </p:spPr>
      </p:pic>
      <p:sp>
        <p:nvSpPr>
          <p:cNvPr id="11" name="TextBox 10">
            <a:extLst>
              <a:ext uri="{FF2B5EF4-FFF2-40B4-BE49-F238E27FC236}">
                <a16:creationId xmlns:a16="http://schemas.microsoft.com/office/drawing/2014/main" id="{ACC72FF5-3EE4-40B4-81AA-5F34945CEF4D}"/>
              </a:ext>
            </a:extLst>
          </p:cNvPr>
          <p:cNvSpPr txBox="1"/>
          <p:nvPr/>
        </p:nvSpPr>
        <p:spPr>
          <a:xfrm>
            <a:off x="5163210" y="4129364"/>
            <a:ext cx="3710202" cy="369332"/>
          </a:xfrm>
          <a:prstGeom prst="rect">
            <a:avLst/>
          </a:prstGeom>
          <a:solidFill>
            <a:schemeClr val="bg1">
              <a:alpha val="52000"/>
            </a:schemeClr>
          </a:solidFill>
        </p:spPr>
        <p:txBody>
          <a:bodyPr wrap="square" rtlCol="0">
            <a:spAutoFit/>
          </a:bodyPr>
          <a:lstStyle/>
          <a:p>
            <a:pPr>
              <a:spcBef>
                <a:spcPts val="600"/>
              </a:spcBef>
            </a:pPr>
            <a:r>
              <a:rPr lang="en-US" sz="900" i="1" dirty="0">
                <a:latin typeface="Arial" panose="020B0604020202020204" pitchFamily="34" charset="0"/>
                <a:ea typeface="Lato" panose="020F0502020204030203" pitchFamily="34" charset="0"/>
                <a:cs typeface="Arial" panose="020B0604020202020204" pitchFamily="34" charset="0"/>
              </a:rPr>
              <a:t>1891 photo of a soldier of the 9</a:t>
            </a:r>
            <a:r>
              <a:rPr lang="en-US" sz="900" i="1" baseline="30000" dirty="0">
                <a:latin typeface="Arial" panose="020B0604020202020204" pitchFamily="34" charset="0"/>
                <a:ea typeface="Lato" panose="020F0502020204030203" pitchFamily="34" charset="0"/>
                <a:cs typeface="Arial" panose="020B0604020202020204" pitchFamily="34" charset="0"/>
              </a:rPr>
              <a:t>th</a:t>
            </a:r>
            <a:r>
              <a:rPr lang="en-US" sz="900" i="1" dirty="0">
                <a:latin typeface="Arial" panose="020B0604020202020204" pitchFamily="34" charset="0"/>
                <a:ea typeface="Lato" panose="020F0502020204030203" pitchFamily="34" charset="0"/>
                <a:cs typeface="Arial" panose="020B0604020202020204" pitchFamily="34" charset="0"/>
              </a:rPr>
              <a:t> Cavalry on the Pine Ridge Reservation in South Dakota. (Denver Public Library/C.G. </a:t>
            </a:r>
            <a:r>
              <a:rPr lang="en-US" sz="900" i="1" dirty="0" err="1">
                <a:latin typeface="Arial" panose="020B0604020202020204" pitchFamily="34" charset="0"/>
                <a:ea typeface="Lato" panose="020F0502020204030203" pitchFamily="34" charset="0"/>
                <a:cs typeface="Arial" panose="020B0604020202020204" pitchFamily="34" charset="0"/>
              </a:rPr>
              <a:t>Morledge</a:t>
            </a:r>
            <a:r>
              <a:rPr lang="en-US" sz="900" i="1" dirty="0">
                <a:latin typeface="Arial" panose="020B0604020202020204" pitchFamily="34" charset="0"/>
                <a:ea typeface="Lato" panose="020F0502020204030203"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17707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076187" y="4888159"/>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18" name="Picture 17">
            <a:extLst>
              <a:ext uri="{FF2B5EF4-FFF2-40B4-BE49-F238E27FC236}">
                <a16:creationId xmlns:a16="http://schemas.microsoft.com/office/drawing/2014/main" id="{AF013344-4FBD-1344-AB8C-23651DD86DBB}"/>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39091" y="4848476"/>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SPANISH-AMERICAN WAR</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82880" y="1091565"/>
            <a:ext cx="4353537" cy="3473768"/>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Deployed to Cuba in 1898 during the Spanish-American War</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Served with distinction at battles of Las </a:t>
            </a:r>
            <a:r>
              <a:rPr lang="en-US" sz="1800" dirty="0" err="1">
                <a:solidFill>
                  <a:srgbClr val="353C62"/>
                </a:solidFill>
                <a:latin typeface="Arial" panose="020B0604020202020204" pitchFamily="34" charset="0"/>
                <a:ea typeface="Lato" panose="020F0502020204030203" pitchFamily="34" charset="0"/>
                <a:cs typeface="Arial" panose="020B0604020202020204" pitchFamily="34" charset="0"/>
              </a:rPr>
              <a:t>Guasimas</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El Caney, and San Juan Hill</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Soldiers of 24</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Infantry forced to work as nurses and orderlies during yellow fever outbreak</a:t>
            </a:r>
          </a:p>
        </p:txBody>
      </p:sp>
      <p:pic>
        <p:nvPicPr>
          <p:cNvPr id="5" name="Picture 4" descr="A focused photograph of the left section of a row of soldiers standing in a sandy field facing away from the camera. The men are wearing sack coats, long pants, hats with wide brims, and have their guns positioned in front of them. Black and white photograph. ">
            <a:extLst>
              <a:ext uri="{FF2B5EF4-FFF2-40B4-BE49-F238E27FC236}">
                <a16:creationId xmlns:a16="http://schemas.microsoft.com/office/drawing/2014/main" id="{25FB641C-C622-4544-8833-34C9A3D5E9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93138" y="1233457"/>
            <a:ext cx="3720662" cy="3473768"/>
          </a:xfrm>
          <a:prstGeom prst="rect">
            <a:avLst/>
          </a:prstGeom>
        </p:spPr>
      </p:pic>
      <p:sp>
        <p:nvSpPr>
          <p:cNvPr id="10" name="TextBox 9">
            <a:extLst>
              <a:ext uri="{FF2B5EF4-FFF2-40B4-BE49-F238E27FC236}">
                <a16:creationId xmlns:a16="http://schemas.microsoft.com/office/drawing/2014/main" id="{0C760843-0FF0-0942-AD24-6D1692700E51}"/>
              </a:ext>
            </a:extLst>
          </p:cNvPr>
          <p:cNvSpPr txBox="1"/>
          <p:nvPr/>
        </p:nvSpPr>
        <p:spPr>
          <a:xfrm>
            <a:off x="4893138" y="4476393"/>
            <a:ext cx="3720662" cy="230832"/>
          </a:xfrm>
          <a:prstGeom prst="rect">
            <a:avLst/>
          </a:prstGeom>
          <a:solidFill>
            <a:schemeClr val="bg1">
              <a:lumMod val="85000"/>
              <a:alpha val="75000"/>
            </a:schemeClr>
          </a:solidFill>
        </p:spPr>
        <p:txBody>
          <a:bodyPr wrap="square" rtlCol="0">
            <a:spAutoFit/>
          </a:bodyPr>
          <a:lstStyle/>
          <a:p>
            <a:pPr>
              <a:spcBef>
                <a:spcPts val="600"/>
              </a:spcBef>
            </a:pPr>
            <a:r>
              <a:rPr lang="en-US" sz="900" i="1" dirty="0">
                <a:latin typeface="Arial" panose="020B0604020202020204" pitchFamily="34" charset="0"/>
                <a:ea typeface="Lato" panose="020F0502020204030203" pitchFamily="34" charset="0"/>
                <a:cs typeface="Arial" panose="020B0604020202020204" pitchFamily="34" charset="0"/>
              </a:rPr>
              <a:t>1899 photo of Buffalo Soldiers in formation. (LOC)</a:t>
            </a:r>
          </a:p>
        </p:txBody>
      </p:sp>
    </p:spTree>
    <p:custDataLst>
      <p:tags r:id="rId1"/>
    </p:custDataLst>
    <p:extLst>
      <p:ext uri="{BB962C8B-B14F-4D97-AF65-F5344CB8AC3E}">
        <p14:creationId xmlns:p14="http://schemas.microsoft.com/office/powerpoint/2010/main" val="421281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NATIONAL PARKS</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82880" y="1117581"/>
            <a:ext cx="5087916" cy="3724096"/>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Between 1891 and 1913, the U.S. Army maintained and protected national parks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Over 500 Buffalo Soldiers served as some of the nation’s first park rangers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Constructed roads and trails, protected park wildlife and raw materials from poaching and thievery, and fought wildfires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Charles Young served as the first African American superintendent of a national park</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Young and his men constructed more roads and trails than the men the three previous years combined</a:t>
            </a:r>
          </a:p>
        </p:txBody>
      </p:sp>
      <p:pic>
        <p:nvPicPr>
          <p:cNvPr id="7" name="Picture 6" descr="Three soldiers on horses are in the middle of a dirt field surrounded by shrubs and trees while facing the camera. The men are wearing sack coats, wide brim hats, and have their weapons straddled onto their backs. Black and white photograph.">
            <a:extLst>
              <a:ext uri="{FF2B5EF4-FFF2-40B4-BE49-F238E27FC236}">
                <a16:creationId xmlns:a16="http://schemas.microsoft.com/office/drawing/2014/main" id="{1E531E5A-6B2C-B445-A019-1644C1DB3E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
          <a:stretch/>
        </p:blipFill>
        <p:spPr>
          <a:xfrm>
            <a:off x="5486400" y="1259615"/>
            <a:ext cx="3356739" cy="3338485"/>
          </a:xfrm>
          <a:prstGeom prst="rect">
            <a:avLst/>
          </a:prstGeom>
        </p:spPr>
      </p:pic>
      <p:sp>
        <p:nvSpPr>
          <p:cNvPr id="12" name="TextBox 11">
            <a:extLst>
              <a:ext uri="{FF2B5EF4-FFF2-40B4-BE49-F238E27FC236}">
                <a16:creationId xmlns:a16="http://schemas.microsoft.com/office/drawing/2014/main" id="{A4DCDCC1-87BE-A040-AA25-3B50FF5AA589}"/>
              </a:ext>
            </a:extLst>
          </p:cNvPr>
          <p:cNvSpPr txBox="1"/>
          <p:nvPr/>
        </p:nvSpPr>
        <p:spPr>
          <a:xfrm>
            <a:off x="5486400" y="4244645"/>
            <a:ext cx="3356739" cy="347472"/>
          </a:xfrm>
          <a:prstGeom prst="rect">
            <a:avLst/>
          </a:prstGeom>
          <a:solidFill>
            <a:schemeClr val="bg1">
              <a:lumMod val="85000"/>
              <a:alpha val="75000"/>
            </a:schemeClr>
          </a:solidFill>
        </p:spPr>
        <p:txBody>
          <a:bodyPr wrap="square" rtlCol="0">
            <a:noAutofit/>
          </a:bodyPr>
          <a:lstStyle/>
          <a:p>
            <a:pPr>
              <a:spcBef>
                <a:spcPts val="600"/>
              </a:spcBef>
            </a:pPr>
            <a:r>
              <a:rPr lang="en-US" sz="900" i="1" dirty="0">
                <a:latin typeface="Arial" panose="020B0604020202020204" pitchFamily="34" charset="0"/>
                <a:ea typeface="Lato" panose="020F0502020204030203" pitchFamily="34" charset="0"/>
                <a:cs typeface="Arial" panose="020B0604020202020204" pitchFamily="34" charset="0"/>
              </a:rPr>
              <a:t>1899 photo of soldiers in the 24</a:t>
            </a:r>
            <a:r>
              <a:rPr lang="en-US" sz="900" i="1" baseline="30000" dirty="0">
                <a:latin typeface="Arial" panose="020B0604020202020204" pitchFamily="34" charset="0"/>
                <a:ea typeface="Lato" panose="020F0502020204030203" pitchFamily="34" charset="0"/>
                <a:cs typeface="Arial" panose="020B0604020202020204" pitchFamily="34" charset="0"/>
              </a:rPr>
              <a:t>th</a:t>
            </a:r>
            <a:r>
              <a:rPr lang="en-US" sz="900" i="1" dirty="0">
                <a:latin typeface="Arial" panose="020B0604020202020204" pitchFamily="34" charset="0"/>
                <a:ea typeface="Lato" panose="020F0502020204030203" pitchFamily="34" charset="0"/>
                <a:cs typeface="Arial" panose="020B0604020202020204" pitchFamily="34" charset="0"/>
              </a:rPr>
              <a:t> Infantry patrolling Yosemite.  (NPS)</a:t>
            </a:r>
          </a:p>
        </p:txBody>
      </p:sp>
    </p:spTree>
    <p:custDataLst>
      <p:tags r:id="rId1"/>
    </p:custDataLst>
    <p:extLst>
      <p:ext uri="{BB962C8B-B14F-4D97-AF65-F5344CB8AC3E}">
        <p14:creationId xmlns:p14="http://schemas.microsoft.com/office/powerpoint/2010/main" val="339957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WORLD WAR I AND II</a:t>
            </a:r>
          </a:p>
        </p:txBody>
      </p:sp>
      <p:sp>
        <p:nvSpPr>
          <p:cNvPr id="9" name="TextBox 8">
            <a:extLst>
              <a:ext uri="{FF2B5EF4-FFF2-40B4-BE49-F238E27FC236}">
                <a16:creationId xmlns:a16="http://schemas.microsoft.com/office/drawing/2014/main" id="{E56C4968-17AF-3246-80B1-C193C49ECC62}"/>
              </a:ext>
            </a:extLst>
          </p:cNvPr>
          <p:cNvSpPr txBox="1"/>
          <p:nvPr/>
        </p:nvSpPr>
        <p:spPr>
          <a:xfrm>
            <a:off x="182880" y="1109977"/>
            <a:ext cx="5559239" cy="3557156"/>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Original Buffalo Soldier regiments not assigned to European combat during World War I</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Some African American soldiers did serve in combat during World War I as part of other units</a:t>
            </a:r>
          </a:p>
          <a:p>
            <a:pPr marL="579461" lvl="1"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92</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nd</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Infantry Division adopted buffalo as their symbol; served in Europe during World War I and World War II</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9</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and 10</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Cavalry inactivated during World War II</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24</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and 25</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Infantry assigned to labor and support assignments in Pacific during World War II</a:t>
            </a:r>
          </a:p>
        </p:txBody>
      </p:sp>
      <p:pic>
        <p:nvPicPr>
          <p:cNvPr id="8" name="Picture 7" descr="On top of a tan background there is an embroidered teal buffalo. The border around the buffalo is teal and the space in between the buffalo and the border is dark brown. ">
            <a:extLst>
              <a:ext uri="{FF2B5EF4-FFF2-40B4-BE49-F238E27FC236}">
                <a16:creationId xmlns:a16="http://schemas.microsoft.com/office/drawing/2014/main" id="{613090AA-864F-6244-A9F0-EBE243A4997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a:stretch/>
        </p:blipFill>
        <p:spPr>
          <a:xfrm>
            <a:off x="6107986" y="1498218"/>
            <a:ext cx="2650392" cy="2896966"/>
          </a:xfrm>
          <a:prstGeom prst="rect">
            <a:avLst/>
          </a:prstGeom>
        </p:spPr>
      </p:pic>
      <p:sp>
        <p:nvSpPr>
          <p:cNvPr id="10" name="TextBox 9">
            <a:extLst>
              <a:ext uri="{FF2B5EF4-FFF2-40B4-BE49-F238E27FC236}">
                <a16:creationId xmlns:a16="http://schemas.microsoft.com/office/drawing/2014/main" id="{358666E5-F725-BB47-B41A-C7701714823C}"/>
              </a:ext>
            </a:extLst>
          </p:cNvPr>
          <p:cNvSpPr txBox="1"/>
          <p:nvPr/>
        </p:nvSpPr>
        <p:spPr>
          <a:xfrm>
            <a:off x="6073735" y="4164352"/>
            <a:ext cx="2853134" cy="230832"/>
          </a:xfrm>
          <a:prstGeom prst="rect">
            <a:avLst/>
          </a:prstGeom>
          <a:noFill/>
        </p:spPr>
        <p:txBody>
          <a:bodyPr wrap="square" rtlCol="0">
            <a:spAutoFit/>
          </a:bodyPr>
          <a:lstStyle/>
          <a:p>
            <a:pPr>
              <a:spcBef>
                <a:spcPts val="600"/>
              </a:spcBef>
            </a:pPr>
            <a:r>
              <a:rPr lang="en-US" sz="900" i="1" dirty="0">
                <a:solidFill>
                  <a:schemeClr val="bg1"/>
                </a:solidFill>
                <a:latin typeface="Arial" panose="020B0604020202020204" pitchFamily="34" charset="0"/>
              </a:rPr>
              <a:t>92</a:t>
            </a:r>
            <a:r>
              <a:rPr lang="en-US" sz="900" i="1" baseline="30000" dirty="0">
                <a:solidFill>
                  <a:schemeClr val="bg1"/>
                </a:solidFill>
                <a:latin typeface="Arial" panose="020B0604020202020204" pitchFamily="34" charset="0"/>
              </a:rPr>
              <a:t>nd</a:t>
            </a:r>
            <a:r>
              <a:rPr lang="en-US" sz="900" i="1" dirty="0">
                <a:solidFill>
                  <a:schemeClr val="bg1"/>
                </a:solidFill>
                <a:latin typeface="Arial" panose="020B0604020202020204" pitchFamily="34" charset="0"/>
              </a:rPr>
              <a:t> Infantry Division shoulder patch (Smithsonian)</a:t>
            </a:r>
          </a:p>
        </p:txBody>
      </p:sp>
    </p:spTree>
    <p:custDataLst>
      <p:tags r:id="rId1"/>
    </p:custDataLst>
    <p:extLst>
      <p:ext uri="{BB962C8B-B14F-4D97-AF65-F5344CB8AC3E}">
        <p14:creationId xmlns:p14="http://schemas.microsoft.com/office/powerpoint/2010/main" val="335787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DISBANDMENT &amp; DESEGREGATION</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82880" y="1727168"/>
            <a:ext cx="4865556" cy="253915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In 1948, President Harry Truman desegregated the military</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Black soldiers were integrated into white units; white soldiers were never integrated into Black units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In 1951, the last of the original Buffalo Solider units was disbanded</a:t>
            </a:r>
          </a:p>
          <a:p>
            <a:pPr marL="171450" indent="-171450">
              <a:spcBef>
                <a:spcPts val="600"/>
              </a:spcBef>
              <a:buFont typeface="Arial" panose="020B0604020202020204" pitchFamily="34" charset="0"/>
              <a:buChar char="•"/>
            </a:pPr>
            <a:endParaRPr lang="en-US" sz="1800" dirty="0">
              <a:solidFill>
                <a:srgbClr val="353C62"/>
              </a:solidFill>
              <a:latin typeface="Arial" panose="020B0604020202020204" pitchFamily="34" charset="0"/>
              <a:ea typeface="Lato" panose="020F0502020204030203" pitchFamily="34" charset="0"/>
              <a:cs typeface="Arial" panose="020B0604020202020204" pitchFamily="34" charset="0"/>
            </a:endParaRPr>
          </a:p>
        </p:txBody>
      </p:sp>
      <p:pic>
        <p:nvPicPr>
          <p:cNvPr id="3" name="Picture 2" descr="In large block leaders on the top section of the newspaper is the headline President Truman Wipes Out Segregation in Armed Forces.">
            <a:extLst>
              <a:ext uri="{FF2B5EF4-FFF2-40B4-BE49-F238E27FC236}">
                <a16:creationId xmlns:a16="http://schemas.microsoft.com/office/drawing/2014/main" id="{BC9A1383-791A-DF4E-8F1E-D52E305850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83850" y="1142367"/>
            <a:ext cx="3599328" cy="3494961"/>
          </a:xfrm>
          <a:prstGeom prst="rect">
            <a:avLst/>
          </a:prstGeom>
          <a:ln>
            <a:noFill/>
          </a:ln>
        </p:spPr>
      </p:pic>
      <p:sp>
        <p:nvSpPr>
          <p:cNvPr id="10" name="TextBox 9">
            <a:extLst>
              <a:ext uri="{FF2B5EF4-FFF2-40B4-BE49-F238E27FC236}">
                <a16:creationId xmlns:a16="http://schemas.microsoft.com/office/drawing/2014/main" id="{4A6B6A1D-E493-644E-9878-28998E475B39}"/>
              </a:ext>
            </a:extLst>
          </p:cNvPr>
          <p:cNvSpPr txBox="1"/>
          <p:nvPr/>
        </p:nvSpPr>
        <p:spPr>
          <a:xfrm>
            <a:off x="5183850" y="4265211"/>
            <a:ext cx="3534992" cy="369332"/>
          </a:xfrm>
          <a:prstGeom prst="rect">
            <a:avLst/>
          </a:prstGeom>
          <a:solidFill>
            <a:schemeClr val="bg1">
              <a:lumMod val="85000"/>
              <a:alpha val="90000"/>
            </a:schemeClr>
          </a:solidFill>
        </p:spPr>
        <p:txBody>
          <a:bodyPr wrap="square" rtlCol="0">
            <a:spAutoFit/>
          </a:bodyPr>
          <a:lstStyle/>
          <a:p>
            <a:pPr>
              <a:spcBef>
                <a:spcPts val="600"/>
              </a:spcBef>
            </a:pPr>
            <a:r>
              <a:rPr lang="en-US" sz="900" i="1" dirty="0">
                <a:latin typeface="Arial" panose="020B0604020202020204" pitchFamily="34" charset="0"/>
                <a:ea typeface="Lato" panose="020F0502020204030203" pitchFamily="34" charset="0"/>
                <a:cs typeface="Arial" panose="020B0604020202020204" pitchFamily="34" charset="0"/>
              </a:rPr>
              <a:t>July 31, 1948 issue of the Chicago Defender announces President Truman’s order to desegregate the military. (LOC) </a:t>
            </a:r>
          </a:p>
        </p:txBody>
      </p:sp>
    </p:spTree>
    <p:custDataLst>
      <p:tags r:id="rId1"/>
    </p:custDataLst>
    <p:extLst>
      <p:ext uri="{BB962C8B-B14F-4D97-AF65-F5344CB8AC3E}">
        <p14:creationId xmlns:p14="http://schemas.microsoft.com/office/powerpoint/2010/main" val="227984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AD2592-6FD4-AA41-9D69-97A6FE03DD4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15" name="Rectangle 14">
            <a:extLst>
              <a:ext uri="{FF2B5EF4-FFF2-40B4-BE49-F238E27FC236}">
                <a16:creationId xmlns:a16="http://schemas.microsoft.com/office/drawing/2014/main" id="{3583874B-D35B-4840-9939-F4573312F9AA}"/>
              </a:ext>
              <a:ext uri="{C183D7F6-B498-43B3-948B-1728B52AA6E4}">
                <adec:decorative xmlns:adec="http://schemas.microsoft.com/office/drawing/2017/decorative" xmlns="" val="1"/>
              </a:ext>
            </a:extLst>
          </p:cNvPr>
          <p:cNvSpPr/>
          <p:nvPr/>
        </p:nvSpPr>
        <p:spPr>
          <a:xfrm>
            <a:off x="0" y="-1"/>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895E2981-9A0B-A742-B93B-B78F68DE0165}"/>
              </a:ext>
              <a:ext uri="{C183D7F6-B498-43B3-948B-1728B52AA6E4}">
                <adec:decorative xmlns:adec="http://schemas.microsoft.com/office/drawing/2017/decorative" xmlns="" val="1"/>
              </a:ext>
            </a:extLst>
          </p:cNvPr>
          <p:cNvSpPr txBox="1"/>
          <p:nvPr/>
        </p:nvSpPr>
        <p:spPr>
          <a:xfrm>
            <a:off x="1733005" y="4831968"/>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 name="Picture 1">
            <a:extLst>
              <a:ext uri="{FF2B5EF4-FFF2-40B4-BE49-F238E27FC236}">
                <a16:creationId xmlns:a16="http://schemas.microsoft.com/office/drawing/2014/main" id="{B2123E9E-5079-F54D-8A6D-ED0AA0F2B342}"/>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807896"/>
            <a:ext cx="220826" cy="260226"/>
          </a:xfrm>
          <a:prstGeom prst="rect">
            <a:avLst/>
          </a:prstGeom>
        </p:spPr>
      </p:pic>
      <p:pic>
        <p:nvPicPr>
          <p:cNvPr id="3" name="Picture 2">
            <a:extLst>
              <a:ext uri="{FF2B5EF4-FFF2-40B4-BE49-F238E27FC236}">
                <a16:creationId xmlns:a16="http://schemas.microsoft.com/office/drawing/2014/main" id="{5481724D-DF3D-664F-9179-FA1E23D794D8}"/>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735379" y="355555"/>
            <a:ext cx="254000" cy="228600"/>
          </a:xfrm>
          <a:prstGeom prst="rect">
            <a:avLst/>
          </a:prstGeom>
        </p:spPr>
      </p:pic>
      <p:pic>
        <p:nvPicPr>
          <p:cNvPr id="4" name="Picture 3">
            <a:extLst>
              <a:ext uri="{FF2B5EF4-FFF2-40B4-BE49-F238E27FC236}">
                <a16:creationId xmlns:a16="http://schemas.microsoft.com/office/drawing/2014/main" id="{D87557C4-5BF5-E64A-A83B-DDC92E2C95B3}"/>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802430" y="355555"/>
            <a:ext cx="254000" cy="228600"/>
          </a:xfrm>
          <a:prstGeom prst="rect">
            <a:avLst/>
          </a:prstGeom>
        </p:spPr>
      </p:pic>
      <p:sp>
        <p:nvSpPr>
          <p:cNvPr id="30" name="Title 29">
            <a:extLst>
              <a:ext uri="{FF2B5EF4-FFF2-40B4-BE49-F238E27FC236}">
                <a16:creationId xmlns:a16="http://schemas.microsoft.com/office/drawing/2014/main" id="{34A300EC-0ECB-674F-BFB5-60E56B65BC15}"/>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NOTABLE MEMBERS</a:t>
            </a:r>
          </a:p>
        </p:txBody>
      </p:sp>
      <p:sp>
        <p:nvSpPr>
          <p:cNvPr id="23" name="TextBox 22">
            <a:extLst>
              <a:ext uri="{FF2B5EF4-FFF2-40B4-BE49-F238E27FC236}">
                <a16:creationId xmlns:a16="http://schemas.microsoft.com/office/drawing/2014/main" id="{701700E7-144A-C548-8789-B6B9DB79C93F}"/>
              </a:ext>
            </a:extLst>
          </p:cNvPr>
          <p:cNvSpPr txBox="1"/>
          <p:nvPr/>
        </p:nvSpPr>
        <p:spPr>
          <a:xfrm>
            <a:off x="1828440" y="829493"/>
            <a:ext cx="2504880" cy="1892826"/>
          </a:xfrm>
          <a:prstGeom prst="rect">
            <a:avLst/>
          </a:prstGeom>
          <a:noFill/>
        </p:spPr>
        <p:txBody>
          <a:bodyPr wrap="square" rtlCol="0">
            <a:spAutoFit/>
          </a:bodyPr>
          <a:lstStyle/>
          <a:p>
            <a:pPr>
              <a:spcBef>
                <a:spcPts val="600"/>
              </a:spcBef>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Colonel Charles Young</a:t>
            </a:r>
          </a:p>
          <a:p>
            <a:pPr>
              <a:spcBef>
                <a:spcPts val="600"/>
              </a:spcBef>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Became first African American superintendent of a national park in 1903; became first African American colonel in 1917</a:t>
            </a:r>
          </a:p>
        </p:txBody>
      </p:sp>
      <p:pic>
        <p:nvPicPr>
          <p:cNvPr id="21" name="Picture 20" descr="A vintage profile of Charles Young stoically sitting in a chair. He is dressed in a frock coat with a sleeve badge to signify his rank and a peaked cap. Pinned to his coat is a service medal.">
            <a:extLst>
              <a:ext uri="{FF2B5EF4-FFF2-40B4-BE49-F238E27FC236}">
                <a16:creationId xmlns:a16="http://schemas.microsoft.com/office/drawing/2014/main" id="{77422DC9-4385-2442-A803-8F7CBC916AF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5958" y="682166"/>
            <a:ext cx="1732482" cy="1998546"/>
          </a:xfrm>
          <a:prstGeom prst="rect">
            <a:avLst/>
          </a:prstGeom>
        </p:spPr>
      </p:pic>
      <p:sp>
        <p:nvSpPr>
          <p:cNvPr id="20" name="TextBox 19">
            <a:extLst>
              <a:ext uri="{FF2B5EF4-FFF2-40B4-BE49-F238E27FC236}">
                <a16:creationId xmlns:a16="http://schemas.microsoft.com/office/drawing/2014/main" id="{813F06AF-32B7-41EC-B9A6-89FC3917E15D}"/>
              </a:ext>
            </a:extLst>
          </p:cNvPr>
          <p:cNvSpPr txBox="1"/>
          <p:nvPr/>
        </p:nvSpPr>
        <p:spPr>
          <a:xfrm>
            <a:off x="95436" y="2223159"/>
            <a:ext cx="1737360" cy="461665"/>
          </a:xfrm>
          <a:prstGeom prst="rect">
            <a:avLst/>
          </a:prstGeom>
          <a:solidFill>
            <a:schemeClr val="bg1">
              <a:lumMod val="85000"/>
              <a:alpha val="90000"/>
            </a:schemeClr>
          </a:solidFill>
        </p:spPr>
        <p:txBody>
          <a:bodyPr wrap="square" rtlCol="0">
            <a:spAutoFit/>
          </a:bodyPr>
          <a:lstStyle/>
          <a:p>
            <a:pPr>
              <a:spcBef>
                <a:spcPts val="600"/>
              </a:spcBef>
            </a:pPr>
            <a:r>
              <a:rPr lang="en-US" sz="800" i="1" dirty="0">
                <a:latin typeface="Arial" panose="020B0604020202020204" pitchFamily="34" charset="0"/>
                <a:ea typeface="Lato" panose="020F0502020204030203" pitchFamily="34" charset="0"/>
                <a:cs typeface="Arial" panose="020B0604020202020204" pitchFamily="34" charset="0"/>
              </a:rPr>
              <a:t>Charles Young  in military dress uniform sometime between 1915-1920. (LOC) </a:t>
            </a:r>
          </a:p>
        </p:txBody>
      </p:sp>
      <p:sp>
        <p:nvSpPr>
          <p:cNvPr id="14" name="TextBox 13">
            <a:extLst>
              <a:ext uri="{FF2B5EF4-FFF2-40B4-BE49-F238E27FC236}">
                <a16:creationId xmlns:a16="http://schemas.microsoft.com/office/drawing/2014/main" id="{C5A14C10-0D92-8F43-B64C-3AA57E732BCF}"/>
              </a:ext>
            </a:extLst>
          </p:cNvPr>
          <p:cNvSpPr txBox="1"/>
          <p:nvPr/>
        </p:nvSpPr>
        <p:spPr>
          <a:xfrm>
            <a:off x="6280508" y="829492"/>
            <a:ext cx="2801061" cy="1892826"/>
          </a:xfrm>
          <a:prstGeom prst="rect">
            <a:avLst/>
          </a:prstGeom>
          <a:noFill/>
        </p:spPr>
        <p:txBody>
          <a:bodyPr wrap="square" rtlCol="0">
            <a:spAutoFit/>
          </a:bodyPr>
          <a:lstStyle/>
          <a:p>
            <a:pPr>
              <a:spcBef>
                <a:spcPts val="600"/>
              </a:spcBef>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Lieutenant Henry O. Flipper</a:t>
            </a:r>
          </a:p>
          <a:p>
            <a:pPr>
              <a:spcBef>
                <a:spcPts val="600"/>
              </a:spcBef>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Became first African American graduate of West Point and first African American commissioned officer in U.S. Army in  1877</a:t>
            </a:r>
          </a:p>
        </p:txBody>
      </p:sp>
      <p:pic>
        <p:nvPicPr>
          <p:cNvPr id="6" name="Picture 5" descr="A vintage profile of Flipper wearing a decorated frock coat with epaulettes to signify his rank. Sephia photograph. ">
            <a:extLst>
              <a:ext uri="{FF2B5EF4-FFF2-40B4-BE49-F238E27FC236}">
                <a16:creationId xmlns:a16="http://schemas.microsoft.com/office/drawing/2014/main" id="{E948BF33-96A8-8841-8DDE-1B93EFE790EF}"/>
              </a:ext>
            </a:extLst>
          </p:cNvPr>
          <p:cNvPicPr>
            <a:picLocks/>
          </p:cNvPicPr>
          <p:nvPr/>
        </p:nvPicPr>
        <p:blipFill rotWithShape="1">
          <a:blip r:embed="rId9" cstate="screen">
            <a:extLst>
              <a:ext uri="{28A0092B-C50C-407E-A947-70E740481C1C}">
                <a14:useLocalDpi xmlns:a14="http://schemas.microsoft.com/office/drawing/2010/main"/>
              </a:ext>
            </a:extLst>
          </a:blip>
          <a:srcRect/>
          <a:stretch/>
        </p:blipFill>
        <p:spPr>
          <a:xfrm>
            <a:off x="4456864" y="686127"/>
            <a:ext cx="1737360" cy="2002536"/>
          </a:xfrm>
          <a:prstGeom prst="rect">
            <a:avLst/>
          </a:prstGeom>
        </p:spPr>
      </p:pic>
      <p:sp>
        <p:nvSpPr>
          <p:cNvPr id="24" name="TextBox 23">
            <a:extLst>
              <a:ext uri="{FF2B5EF4-FFF2-40B4-BE49-F238E27FC236}">
                <a16:creationId xmlns:a16="http://schemas.microsoft.com/office/drawing/2014/main" id="{DDCA675C-2F1B-4FBE-98B5-2196067AE7E9}"/>
              </a:ext>
            </a:extLst>
          </p:cNvPr>
          <p:cNvSpPr txBox="1"/>
          <p:nvPr/>
        </p:nvSpPr>
        <p:spPr>
          <a:xfrm>
            <a:off x="4456864" y="2351726"/>
            <a:ext cx="1737360" cy="338554"/>
          </a:xfrm>
          <a:prstGeom prst="rect">
            <a:avLst/>
          </a:prstGeom>
          <a:solidFill>
            <a:schemeClr val="bg1">
              <a:lumMod val="85000"/>
              <a:alpha val="90000"/>
            </a:schemeClr>
          </a:solidFill>
        </p:spPr>
        <p:txBody>
          <a:bodyPr wrap="square" rtlCol="0">
            <a:spAutoFit/>
          </a:bodyPr>
          <a:lstStyle/>
          <a:p>
            <a:pPr>
              <a:spcBef>
                <a:spcPts val="600"/>
              </a:spcBef>
            </a:pPr>
            <a:r>
              <a:rPr lang="en-US" sz="800" i="1" dirty="0">
                <a:latin typeface="Arial" panose="020B0604020202020204" pitchFamily="34" charset="0"/>
                <a:ea typeface="Lato" panose="020F0502020204030203" pitchFamily="34" charset="0"/>
                <a:cs typeface="Arial" panose="020B0604020202020204" pitchFamily="34" charset="0"/>
              </a:rPr>
              <a:t>1877 photo of Henry O. Flipper in uniform. (NARA) </a:t>
            </a:r>
          </a:p>
        </p:txBody>
      </p:sp>
      <p:sp>
        <p:nvSpPr>
          <p:cNvPr id="17" name="TextBox 16">
            <a:extLst>
              <a:ext uri="{FF2B5EF4-FFF2-40B4-BE49-F238E27FC236}">
                <a16:creationId xmlns:a16="http://schemas.microsoft.com/office/drawing/2014/main" id="{313F746C-BFD1-47FC-BD8A-937F52395770}"/>
              </a:ext>
            </a:extLst>
          </p:cNvPr>
          <p:cNvSpPr txBox="1"/>
          <p:nvPr/>
        </p:nvSpPr>
        <p:spPr>
          <a:xfrm>
            <a:off x="1863293" y="3142021"/>
            <a:ext cx="2504880" cy="1400383"/>
          </a:xfrm>
          <a:prstGeom prst="rect">
            <a:avLst/>
          </a:prstGeom>
          <a:noFill/>
        </p:spPr>
        <p:txBody>
          <a:bodyPr wrap="square" rtlCol="0">
            <a:spAutoFit/>
          </a:bodyPr>
          <a:lstStyle/>
          <a:p>
            <a:pPr>
              <a:spcBef>
                <a:spcPts val="600"/>
              </a:spcBef>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Corporal Isaiah Mays</a:t>
            </a:r>
          </a:p>
          <a:p>
            <a:pPr>
              <a:spcBef>
                <a:spcPts val="600"/>
              </a:spcBef>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Received Medal of Honor in 1890  for actions during raid of Army pay wagon</a:t>
            </a:r>
          </a:p>
        </p:txBody>
      </p:sp>
      <p:pic>
        <p:nvPicPr>
          <p:cNvPr id="7" name="Picture 6" descr="A vintage profile of Mays in a checkered blazer, checkered vest, button downed white short and bow tie. His medal of honor is pinned to his blazer. Black and white photograph.">
            <a:extLst>
              <a:ext uri="{FF2B5EF4-FFF2-40B4-BE49-F238E27FC236}">
                <a16:creationId xmlns:a16="http://schemas.microsoft.com/office/drawing/2014/main" id="{8A56B1E8-2649-4892-B3A9-C0F240BA67F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5436" y="2743991"/>
            <a:ext cx="1733004" cy="2003473"/>
          </a:xfrm>
          <a:prstGeom prst="rect">
            <a:avLst/>
          </a:prstGeom>
        </p:spPr>
      </p:pic>
      <p:sp>
        <p:nvSpPr>
          <p:cNvPr id="22" name="TextBox 21">
            <a:extLst>
              <a:ext uri="{FF2B5EF4-FFF2-40B4-BE49-F238E27FC236}">
                <a16:creationId xmlns:a16="http://schemas.microsoft.com/office/drawing/2014/main" id="{2C58AC66-10E8-4985-A2AC-0D4093408A84}"/>
              </a:ext>
            </a:extLst>
          </p:cNvPr>
          <p:cNvSpPr txBox="1"/>
          <p:nvPr/>
        </p:nvSpPr>
        <p:spPr>
          <a:xfrm>
            <a:off x="76774" y="4411618"/>
            <a:ext cx="1767856" cy="332190"/>
          </a:xfrm>
          <a:prstGeom prst="rect">
            <a:avLst/>
          </a:prstGeom>
          <a:solidFill>
            <a:schemeClr val="bg1">
              <a:lumMod val="85000"/>
              <a:alpha val="90000"/>
            </a:schemeClr>
          </a:solidFill>
        </p:spPr>
        <p:txBody>
          <a:bodyPr wrap="square" rtlCol="0">
            <a:noAutofit/>
          </a:bodyPr>
          <a:lstStyle/>
          <a:p>
            <a:pPr>
              <a:spcBef>
                <a:spcPts val="600"/>
              </a:spcBef>
            </a:pPr>
            <a:r>
              <a:rPr lang="en-US" sz="800" i="1" dirty="0">
                <a:latin typeface="Arial" panose="020B0604020202020204" pitchFamily="34" charset="0"/>
                <a:ea typeface="Lato" panose="020F0502020204030203" pitchFamily="34" charset="0"/>
                <a:cs typeface="Arial" panose="020B0604020202020204" pitchFamily="34" charset="0"/>
              </a:rPr>
              <a:t>1900 photo of Isaiah Mays wearing his Medal of Honor. (LOC) </a:t>
            </a:r>
          </a:p>
        </p:txBody>
      </p:sp>
      <p:sp>
        <p:nvSpPr>
          <p:cNvPr id="18" name="TextBox 17">
            <a:extLst>
              <a:ext uri="{FF2B5EF4-FFF2-40B4-BE49-F238E27FC236}">
                <a16:creationId xmlns:a16="http://schemas.microsoft.com/office/drawing/2014/main" id="{B8E23DC7-13E9-48C5-B447-5205F00A1212}"/>
              </a:ext>
            </a:extLst>
          </p:cNvPr>
          <p:cNvSpPr txBox="1"/>
          <p:nvPr/>
        </p:nvSpPr>
        <p:spPr>
          <a:xfrm>
            <a:off x="6246017" y="2926948"/>
            <a:ext cx="2906728" cy="1646605"/>
          </a:xfrm>
          <a:prstGeom prst="rect">
            <a:avLst/>
          </a:prstGeom>
          <a:noFill/>
        </p:spPr>
        <p:txBody>
          <a:bodyPr wrap="square" rtlCol="0">
            <a:spAutoFit/>
          </a:bodyPr>
          <a:lstStyle/>
          <a:p>
            <a:pPr>
              <a:spcBef>
                <a:spcPts val="600"/>
              </a:spcBef>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Private Cathay Williams</a:t>
            </a:r>
          </a:p>
          <a:p>
            <a:pPr>
              <a:spcBef>
                <a:spcPts val="600"/>
              </a:spcBef>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Became first African American woman to enlist in the U.S. Army in 1866; discharged when doctor discovered she was a woman</a:t>
            </a:r>
          </a:p>
        </p:txBody>
      </p:sp>
      <p:pic>
        <p:nvPicPr>
          <p:cNvPr id="9" name="Picture 8" descr="A portrait of a profile of Cathay Williams dressed in a Union Army uniform. Her hair goes down to just below her ears. She is wearing a sack coat and holding her weapon across her chest while her pack is strapped to her back.">
            <a:extLst>
              <a:ext uri="{FF2B5EF4-FFF2-40B4-BE49-F238E27FC236}">
                <a16:creationId xmlns:a16="http://schemas.microsoft.com/office/drawing/2014/main" id="{1092589A-2F3F-487F-839F-750C156BBC33}"/>
              </a:ext>
            </a:extLst>
          </p:cNvPr>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4447682" y="2753660"/>
            <a:ext cx="1737360" cy="2002536"/>
          </a:xfrm>
          <a:prstGeom prst="rect">
            <a:avLst/>
          </a:prstGeom>
        </p:spPr>
      </p:pic>
      <p:sp>
        <p:nvSpPr>
          <p:cNvPr id="25" name="TextBox 24">
            <a:extLst>
              <a:ext uri="{FF2B5EF4-FFF2-40B4-BE49-F238E27FC236}">
                <a16:creationId xmlns:a16="http://schemas.microsoft.com/office/drawing/2014/main" id="{2E54832C-EC60-429B-859F-09F0A4A26987}"/>
              </a:ext>
            </a:extLst>
          </p:cNvPr>
          <p:cNvSpPr txBox="1"/>
          <p:nvPr/>
        </p:nvSpPr>
        <p:spPr>
          <a:xfrm>
            <a:off x="4447683" y="4290440"/>
            <a:ext cx="1737360" cy="461665"/>
          </a:xfrm>
          <a:prstGeom prst="rect">
            <a:avLst/>
          </a:prstGeom>
          <a:solidFill>
            <a:schemeClr val="bg1">
              <a:lumMod val="85000"/>
              <a:alpha val="90000"/>
            </a:schemeClr>
          </a:solidFill>
        </p:spPr>
        <p:txBody>
          <a:bodyPr wrap="square" rtlCol="0">
            <a:spAutoFit/>
          </a:bodyPr>
          <a:lstStyle/>
          <a:p>
            <a:pPr>
              <a:spcBef>
                <a:spcPts val="600"/>
              </a:spcBef>
            </a:pPr>
            <a:r>
              <a:rPr lang="en-US" sz="800" i="1" dirty="0">
                <a:latin typeface="Arial" panose="020B0604020202020204" pitchFamily="34" charset="0"/>
                <a:ea typeface="Lato" panose="020F0502020204030203" pitchFamily="34" charset="0"/>
                <a:cs typeface="Arial" panose="020B0604020202020204" pitchFamily="34" charset="0"/>
              </a:rPr>
              <a:t>Painting of Cathay Williams at Marine Corps Logistics Base Barstow. (U.S. Marine Corps) </a:t>
            </a:r>
          </a:p>
        </p:txBody>
      </p:sp>
    </p:spTree>
    <p:custDataLst>
      <p:tags r:id="rId1"/>
    </p:custDataLst>
    <p:extLst>
      <p:ext uri="{BB962C8B-B14F-4D97-AF65-F5344CB8AC3E}">
        <p14:creationId xmlns:p14="http://schemas.microsoft.com/office/powerpoint/2010/main" val="1086249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7600</TotalTime>
  <Words>3619</Words>
  <Application>Microsoft Office PowerPoint</Application>
  <PresentationFormat>Custom</PresentationFormat>
  <Paragraphs>180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Lato</vt:lpstr>
      <vt:lpstr>Lato Heavy</vt:lpstr>
      <vt:lpstr>Office Theme</vt:lpstr>
      <vt:lpstr>The Buffalo Soldiers</vt:lpstr>
      <vt:lpstr>BEGINNINGS</vt:lpstr>
      <vt:lpstr>THE NAME</vt:lpstr>
      <vt:lpstr>INDIAN WARS</vt:lpstr>
      <vt:lpstr>SPANISH-AMERICAN WAR</vt:lpstr>
      <vt:lpstr>NATIONAL PARKS</vt:lpstr>
      <vt:lpstr>WORLD WAR I AND II</vt:lpstr>
      <vt:lpstr>DISBANDMENT &amp; DESEGREGATION</vt:lpstr>
      <vt:lpstr>NOTABLE MEMBERS</vt:lpstr>
      <vt:lpstr>LEGACY</vt:lpstr>
      <vt:lpstr>CONNECTIONS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dc:creator>
  <cp:lastModifiedBy>Lawson, Timothy J CIV USARMY HQDA ANC OSA (USA)</cp:lastModifiedBy>
  <cp:revision>234</cp:revision>
  <dcterms:created xsi:type="dcterms:W3CDTF">2019-01-17T14:10:28Z</dcterms:created>
  <dcterms:modified xsi:type="dcterms:W3CDTF">2020-07-02T20:23:18Z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A3D3471F-7EA4-4597-9D5D-EDA8AC4D9084</vt:lpwstr>
  </property>
  <property fmtid="{D5CDD505-2E9C-101B-9397-08002B2CF9AE}" pid="3" name="ArticulatePath">
    <vt:lpwstr>New mock-ups</vt:lpwstr>
  </property>
</Properties>
</file>