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2" r:id="rId2"/>
    <p:sldId id="271" r:id="rId3"/>
    <p:sldId id="310" r:id="rId4"/>
    <p:sldId id="305" r:id="rId5"/>
    <p:sldId id="289" r:id="rId6"/>
    <p:sldId id="293" r:id="rId7"/>
    <p:sldId id="294" r:id="rId8"/>
    <p:sldId id="295" r:id="rId9"/>
    <p:sldId id="291" r:id="rId10"/>
    <p:sldId id="307" r:id="rId11"/>
  </p:sldIdLst>
  <p:sldSz cx="9144000" cy="5138738"/>
  <p:notesSz cx="6858000" cy="9144000"/>
  <p:custDataLst>
    <p:tags r:id="rId13"/>
  </p:custDataLst>
  <p:defaultTextStyle>
    <a:defPPr>
      <a:defRPr lang="en-US"/>
    </a:defPPr>
    <a:lvl1pPr marL="0" algn="l" defTabSz="816022" rtl="0" eaLnBrk="1" latinLnBrk="0" hangingPunct="1">
      <a:defRPr sz="1600" kern="1200">
        <a:solidFill>
          <a:schemeClr val="tx1"/>
        </a:solidFill>
        <a:latin typeface="+mn-lt"/>
        <a:ea typeface="+mn-ea"/>
        <a:cs typeface="+mn-cs"/>
      </a:defRPr>
    </a:lvl1pPr>
    <a:lvl2pPr marL="408011" algn="l" defTabSz="816022" rtl="0" eaLnBrk="1" latinLnBrk="0" hangingPunct="1">
      <a:defRPr sz="1600" kern="1200">
        <a:solidFill>
          <a:schemeClr val="tx1"/>
        </a:solidFill>
        <a:latin typeface="+mn-lt"/>
        <a:ea typeface="+mn-ea"/>
        <a:cs typeface="+mn-cs"/>
      </a:defRPr>
    </a:lvl2pPr>
    <a:lvl3pPr marL="816022" algn="l" defTabSz="816022" rtl="0" eaLnBrk="1" latinLnBrk="0" hangingPunct="1">
      <a:defRPr sz="1600" kern="1200">
        <a:solidFill>
          <a:schemeClr val="tx1"/>
        </a:solidFill>
        <a:latin typeface="+mn-lt"/>
        <a:ea typeface="+mn-ea"/>
        <a:cs typeface="+mn-cs"/>
      </a:defRPr>
    </a:lvl3pPr>
    <a:lvl4pPr marL="1224034" algn="l" defTabSz="816022" rtl="0" eaLnBrk="1" latinLnBrk="0" hangingPunct="1">
      <a:defRPr sz="1600" kern="1200">
        <a:solidFill>
          <a:schemeClr val="tx1"/>
        </a:solidFill>
        <a:latin typeface="+mn-lt"/>
        <a:ea typeface="+mn-ea"/>
        <a:cs typeface="+mn-cs"/>
      </a:defRPr>
    </a:lvl4pPr>
    <a:lvl5pPr marL="1632044" algn="l" defTabSz="816022" rtl="0" eaLnBrk="1" latinLnBrk="0" hangingPunct="1">
      <a:defRPr sz="1600" kern="1200">
        <a:solidFill>
          <a:schemeClr val="tx1"/>
        </a:solidFill>
        <a:latin typeface="+mn-lt"/>
        <a:ea typeface="+mn-ea"/>
        <a:cs typeface="+mn-cs"/>
      </a:defRPr>
    </a:lvl5pPr>
    <a:lvl6pPr marL="2040055" algn="l" defTabSz="816022" rtl="0" eaLnBrk="1" latinLnBrk="0" hangingPunct="1">
      <a:defRPr sz="1600" kern="1200">
        <a:solidFill>
          <a:schemeClr val="tx1"/>
        </a:solidFill>
        <a:latin typeface="+mn-lt"/>
        <a:ea typeface="+mn-ea"/>
        <a:cs typeface="+mn-cs"/>
      </a:defRPr>
    </a:lvl6pPr>
    <a:lvl7pPr marL="2448066" algn="l" defTabSz="816022" rtl="0" eaLnBrk="1" latinLnBrk="0" hangingPunct="1">
      <a:defRPr sz="1600" kern="1200">
        <a:solidFill>
          <a:schemeClr val="tx1"/>
        </a:solidFill>
        <a:latin typeface="+mn-lt"/>
        <a:ea typeface="+mn-ea"/>
        <a:cs typeface="+mn-cs"/>
      </a:defRPr>
    </a:lvl7pPr>
    <a:lvl8pPr marL="2856077" algn="l" defTabSz="816022" rtl="0" eaLnBrk="1" latinLnBrk="0" hangingPunct="1">
      <a:defRPr sz="1600" kern="1200">
        <a:solidFill>
          <a:schemeClr val="tx1"/>
        </a:solidFill>
        <a:latin typeface="+mn-lt"/>
        <a:ea typeface="+mn-ea"/>
        <a:cs typeface="+mn-cs"/>
      </a:defRPr>
    </a:lvl8pPr>
    <a:lvl9pPr marL="3264088" algn="l" defTabSz="816022"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3" userDrawn="1">
          <p15:clr>
            <a:srgbClr val="A4A3A4"/>
          </p15:clr>
        </p15:guide>
        <p15:guide id="2" pos="98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Rheault" initials="ER" lastIdx="3" clrIdx="0">
    <p:extLst>
      <p:ext uri="{19B8F6BF-5375-455C-9EA6-DF929625EA0E}">
        <p15:presenceInfo xmlns:p15="http://schemas.microsoft.com/office/powerpoint/2012/main" userId="28a6d2230781f7e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3C62"/>
    <a:srgbClr val="002B77"/>
    <a:srgbClr val="85AED6"/>
    <a:srgbClr val="214876"/>
    <a:srgbClr val="4B5989"/>
    <a:srgbClr val="00A8C8"/>
    <a:srgbClr val="C1F5FF"/>
    <a:srgbClr val="006398"/>
    <a:srgbClr val="83E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89" autoAdjust="0"/>
    <p:restoredTop sz="84136" autoAdjust="0"/>
  </p:normalViewPr>
  <p:slideViewPr>
    <p:cSldViewPr snapToGrid="0">
      <p:cViewPr varScale="1">
        <p:scale>
          <a:sx n="111" d="100"/>
          <a:sy n="111" d="100"/>
        </p:scale>
        <p:origin x="60" y="78"/>
      </p:cViewPr>
      <p:guideLst>
        <p:guide orient="horz" pos="2123"/>
        <p:guide pos="984"/>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6EFAF3B6-25F9-401B-BC58-5C441BA25DFE}" type="datetimeFigureOut">
              <a:rPr lang="en-US" smtClean="0"/>
              <a:pPr/>
              <a:t>7/2/2020</a:t>
            </a:fld>
            <a:endParaRPr lang="en-US" dirty="0"/>
          </a:p>
        </p:txBody>
      </p:sp>
      <p:sp>
        <p:nvSpPr>
          <p:cNvPr id="4" name="Slide Image Placeholder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F053B4BD-CDB2-474B-878E-09814A216951}" type="slidenum">
              <a:rPr lang="en-US" smtClean="0"/>
              <a:pPr/>
              <a:t>‹#›</a:t>
            </a:fld>
            <a:endParaRPr lang="en-US" dirty="0"/>
          </a:p>
        </p:txBody>
      </p:sp>
    </p:spTree>
    <p:extLst>
      <p:ext uri="{BB962C8B-B14F-4D97-AF65-F5344CB8AC3E}">
        <p14:creationId xmlns:p14="http://schemas.microsoft.com/office/powerpoint/2010/main" val="1204381320"/>
      </p:ext>
    </p:extLst>
  </p:cSld>
  <p:clrMap bg1="lt1" tx1="dk1" bg2="lt2" tx2="dk2" accent1="accent1" accent2="accent2" accent3="accent3" accent4="accent4" accent5="accent5" accent6="accent6" hlink="hlink" folHlink="folHlink"/>
  <p:notesStyle>
    <a:lvl1pPr marL="0" algn="l" defTabSz="816022" rtl="0" eaLnBrk="1" latinLnBrk="0" hangingPunct="1">
      <a:defRPr sz="1100" kern="1200">
        <a:solidFill>
          <a:schemeClr val="tx1"/>
        </a:solidFill>
        <a:latin typeface="Arial" panose="020B0604020202020204" pitchFamily="34" charset="0"/>
        <a:ea typeface="+mn-ea"/>
        <a:cs typeface="+mn-cs"/>
      </a:defRPr>
    </a:lvl1pPr>
    <a:lvl2pPr marL="408011" algn="l" defTabSz="816022" rtl="0" eaLnBrk="1" latinLnBrk="0" hangingPunct="1">
      <a:defRPr sz="1100" kern="1200">
        <a:solidFill>
          <a:schemeClr val="tx1"/>
        </a:solidFill>
        <a:latin typeface="Arial" panose="020B0604020202020204" pitchFamily="34" charset="0"/>
        <a:ea typeface="+mn-ea"/>
        <a:cs typeface="+mn-cs"/>
      </a:defRPr>
    </a:lvl2pPr>
    <a:lvl3pPr marL="816022" algn="l" defTabSz="816022" rtl="0" eaLnBrk="1" latinLnBrk="0" hangingPunct="1">
      <a:defRPr sz="1100" kern="1200">
        <a:solidFill>
          <a:schemeClr val="tx1"/>
        </a:solidFill>
        <a:latin typeface="Arial" panose="020B0604020202020204" pitchFamily="34" charset="0"/>
        <a:ea typeface="+mn-ea"/>
        <a:cs typeface="+mn-cs"/>
      </a:defRPr>
    </a:lvl3pPr>
    <a:lvl4pPr marL="1224034" algn="l" defTabSz="816022" rtl="0" eaLnBrk="1" latinLnBrk="0" hangingPunct="1">
      <a:defRPr sz="1100" kern="1200">
        <a:solidFill>
          <a:schemeClr val="tx1"/>
        </a:solidFill>
        <a:latin typeface="Arial" panose="020B0604020202020204" pitchFamily="34" charset="0"/>
        <a:ea typeface="+mn-ea"/>
        <a:cs typeface="+mn-cs"/>
      </a:defRPr>
    </a:lvl4pPr>
    <a:lvl5pPr marL="1632044" algn="l" defTabSz="816022" rtl="0" eaLnBrk="1" latinLnBrk="0" hangingPunct="1">
      <a:defRPr sz="1100" kern="1200">
        <a:solidFill>
          <a:schemeClr val="tx1"/>
        </a:solidFill>
        <a:latin typeface="Arial" panose="020B0604020202020204" pitchFamily="34" charset="0"/>
        <a:ea typeface="+mn-ea"/>
        <a:cs typeface="+mn-cs"/>
      </a:defRPr>
    </a:lvl5pPr>
    <a:lvl6pPr marL="2040055" algn="l" defTabSz="816022" rtl="0" eaLnBrk="1" latinLnBrk="0" hangingPunct="1">
      <a:defRPr sz="1100" kern="1200">
        <a:solidFill>
          <a:schemeClr val="tx1"/>
        </a:solidFill>
        <a:latin typeface="+mn-lt"/>
        <a:ea typeface="+mn-ea"/>
        <a:cs typeface="+mn-cs"/>
      </a:defRPr>
    </a:lvl6pPr>
    <a:lvl7pPr marL="2448066" algn="l" defTabSz="816022" rtl="0" eaLnBrk="1" latinLnBrk="0" hangingPunct="1">
      <a:defRPr sz="1100" kern="1200">
        <a:solidFill>
          <a:schemeClr val="tx1"/>
        </a:solidFill>
        <a:latin typeface="+mn-lt"/>
        <a:ea typeface="+mn-ea"/>
        <a:cs typeface="+mn-cs"/>
      </a:defRPr>
    </a:lvl7pPr>
    <a:lvl8pPr marL="2856077" algn="l" defTabSz="816022" rtl="0" eaLnBrk="1" latinLnBrk="0" hangingPunct="1">
      <a:defRPr sz="1100" kern="1200">
        <a:solidFill>
          <a:schemeClr val="tx1"/>
        </a:solidFill>
        <a:latin typeface="+mn-lt"/>
        <a:ea typeface="+mn-ea"/>
        <a:cs typeface="+mn-cs"/>
      </a:defRPr>
    </a:lvl8pPr>
    <a:lvl9pPr marL="3264088" algn="l" defTabSz="81602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in the military do a wide variety of jobs. Some are combat-related, while others are not. </a:t>
            </a:r>
          </a:p>
          <a:p>
            <a:endParaRPr lang="en-US" dirty="0"/>
          </a:p>
          <a:p>
            <a:r>
              <a:rPr lang="en-US" dirty="0"/>
              <a:t>Ask: What are some responsibilities of the military or jobs that people in the military may have that are not combat related?</a:t>
            </a:r>
          </a:p>
          <a:p>
            <a:r>
              <a:rPr lang="en-US" dirty="0"/>
              <a:t>Answers may include: Medical, Room &amp; Board, Training &amp; Education, Building Infrastructure (forts, roads, cemeteries), Postal</a:t>
            </a:r>
          </a:p>
          <a:p>
            <a:endParaRPr lang="en-US" dirty="0"/>
          </a:p>
          <a:p>
            <a:r>
              <a:rPr lang="en-US" dirty="0"/>
              <a:t>Ask: Why might the military need an entire unit dedicated to mail?</a:t>
            </a:r>
          </a:p>
          <a:p>
            <a:r>
              <a:rPr lang="en-US" dirty="0"/>
              <a:t>Answers may include:</a:t>
            </a:r>
          </a:p>
          <a:p>
            <a:r>
              <a:rPr lang="en-US" dirty="0"/>
              <a:t>• Friends and family send letters and packages to servicemembers</a:t>
            </a:r>
          </a:p>
          <a:p>
            <a:r>
              <a:rPr lang="en-US" dirty="0"/>
              <a:t>• Letters were especially integral when they were the only form of communication available between servicemembers and their loved ones </a:t>
            </a:r>
          </a:p>
          <a:p>
            <a:r>
              <a:rPr lang="en-US" dirty="0"/>
              <a:t>• Letters from home were a morale booster during wartimes because it reminded servicemembers what and who they were fighting for</a:t>
            </a:r>
          </a:p>
          <a:p>
            <a:endParaRPr lang="en-US" dirty="0"/>
          </a:p>
          <a:p>
            <a:r>
              <a:rPr lang="en-US" dirty="0"/>
              <a:t>Class Brainstorm: When do you think the most mail was sent to servicemembers and why? What time period might we be discussing today?</a:t>
            </a:r>
          </a:p>
          <a:p>
            <a:r>
              <a:rPr lang="en-US" dirty="0"/>
              <a:t>Answers may include:</a:t>
            </a:r>
          </a:p>
          <a:p>
            <a:r>
              <a:rPr lang="en-US" dirty="0"/>
              <a:t>• During a war</a:t>
            </a:r>
          </a:p>
          <a:p>
            <a:r>
              <a:rPr lang="en-US" dirty="0"/>
              <a:t>• Before the internet and phones existed/were common/inexpensive</a:t>
            </a:r>
          </a:p>
          <a:p>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1</a:t>
            </a:fld>
            <a:endParaRPr lang="en-US"/>
          </a:p>
        </p:txBody>
      </p:sp>
    </p:spTree>
    <p:extLst>
      <p:ext uri="{BB962C8B-B14F-4D97-AF65-F5344CB8AC3E}">
        <p14:creationId xmlns:p14="http://schemas.microsoft.com/office/powerpoint/2010/main" val="3757661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you’ve been introduced to the 6888th Central Postal Directory Battalion, what connections can you make to other things you have learned in class? </a:t>
            </a:r>
          </a:p>
          <a:p>
            <a:endParaRPr lang="en-US" dirty="0"/>
          </a:p>
          <a:p>
            <a:r>
              <a:rPr lang="en-US" dirty="0"/>
              <a:t>Photo: </a:t>
            </a:r>
            <a:r>
              <a:rPr lang="en-US" i="1" dirty="0"/>
              <a:t>Members of the 6888</a:t>
            </a:r>
            <a:r>
              <a:rPr lang="en-US" i="1" baseline="30000" dirty="0"/>
              <a:t>th</a:t>
            </a:r>
            <a:r>
              <a:rPr lang="en-US" i="1" dirty="0"/>
              <a:t> sorting mail</a:t>
            </a:r>
            <a:r>
              <a:rPr lang="en-US" dirty="0"/>
              <a:t>. Photograph. National Archives. U.S. Army Center of Military History. https://history.army.mil/html/topics/afam/6888thPBn/index.html</a:t>
            </a:r>
          </a:p>
          <a:p>
            <a:endParaRPr lang="en-US" dirty="0"/>
          </a:p>
          <a:p>
            <a:r>
              <a:rPr lang="en-US" dirty="0"/>
              <a:t>Photo: </a:t>
            </a:r>
            <a:r>
              <a:rPr lang="en-US" i="1" dirty="0"/>
              <a:t>6888</a:t>
            </a:r>
            <a:r>
              <a:rPr lang="en-US" i="1" baseline="30000" dirty="0"/>
              <a:t>th</a:t>
            </a:r>
            <a:r>
              <a:rPr lang="en-US" i="1" dirty="0"/>
              <a:t> Battalion Parade in England</a:t>
            </a:r>
            <a:r>
              <a:rPr lang="en-US" dirty="0"/>
              <a:t>. Photograph. Buffalo Soldiers Educational and Historical Committee. https://www.womenofthe6888th.org/photo-gallery?lightbox=dataItem-jfe4criy6</a:t>
            </a:r>
          </a:p>
          <a:p>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10</a:t>
            </a:fld>
            <a:endParaRPr lang="en-US"/>
          </a:p>
        </p:txBody>
      </p:sp>
    </p:spTree>
    <p:extLst>
      <p:ext uri="{BB962C8B-B14F-4D97-AF65-F5344CB8AC3E}">
        <p14:creationId xmlns:p14="http://schemas.microsoft.com/office/powerpoint/2010/main" val="1662845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U.S. military personnel deployed in Northwest Europe during World War II, few things mattered more than receiving word from home: from care packages to letters from their mother, correspondence from family meant the world to servicemen and -women. This vital service faced a crisis in February of 1945, however. U.S. military postal warehouses in Birmingham, England had reached a bursting point. Literally millions of pieces of postal material sat undelivered, with no relief in sight. Compounding the problem, much of the mail lay mismarked, bearing addresses such as “Junior or Buster, US Army.”</a:t>
            </a:r>
          </a:p>
          <a:p>
            <a:endParaRPr lang="en-US" dirty="0"/>
          </a:p>
          <a:p>
            <a:r>
              <a:rPr lang="en-US" dirty="0"/>
              <a:t>Ask: Why was the mail backed up?</a:t>
            </a:r>
          </a:p>
          <a:p>
            <a:r>
              <a:rPr lang="en-US" dirty="0"/>
              <a:t>Answers may include:</a:t>
            </a:r>
          </a:p>
          <a:p>
            <a:r>
              <a:rPr lang="en-US" dirty="0"/>
              <a:t>• Ever-changing locations of servicemembers and units</a:t>
            </a:r>
          </a:p>
          <a:p>
            <a:r>
              <a:rPr lang="en-US" dirty="0"/>
              <a:t>• Common names (7,500 servicemembers were named Robert Smith)</a:t>
            </a:r>
          </a:p>
          <a:p>
            <a:r>
              <a:rPr lang="en-US" dirty="0"/>
              <a:t>• Mail addressed too simply (i.e. “Junior, U.S. Army” or “Buster, U.S. Army”)</a:t>
            </a:r>
          </a:p>
          <a:p>
            <a:r>
              <a:rPr lang="en-US" dirty="0"/>
              <a:t>• Constant stream of incoming mail</a:t>
            </a:r>
          </a:p>
          <a:p>
            <a:endParaRPr lang="en-US" dirty="0"/>
          </a:p>
          <a:p>
            <a:r>
              <a:rPr lang="en-US" dirty="0"/>
              <a:t>Photo: </a:t>
            </a:r>
            <a:r>
              <a:rPr lang="en-US" i="1" dirty="0"/>
              <a:t>One of two similar buildings in France, which house the vast quantities of Christmas Mail </a:t>
            </a:r>
            <a:r>
              <a:rPr lang="en-US" i="1" dirty="0" err="1"/>
              <a:t>en</a:t>
            </a:r>
            <a:r>
              <a:rPr lang="en-US" i="1" dirty="0"/>
              <a:t> route to American soldiers. </a:t>
            </a:r>
            <a:r>
              <a:rPr lang="en-US" i="0" dirty="0"/>
              <a:t>Photograph. December 1944. Buffalo Soldier Educational and Historical Committee. https://www.womenofthe6888th.org/photo-gallery?lightbox=dataItem-jfe4crix</a:t>
            </a:r>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2</a:t>
            </a:fld>
            <a:endParaRPr lang="en-US"/>
          </a:p>
        </p:txBody>
      </p:sp>
    </p:spTree>
    <p:extLst>
      <p:ext uri="{BB962C8B-B14F-4D97-AF65-F5344CB8AC3E}">
        <p14:creationId xmlns:p14="http://schemas.microsoft.com/office/powerpoint/2010/main" val="1203734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16022"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ea typeface="+mn-ea"/>
                <a:cs typeface="+mn-cs"/>
              </a:rPr>
              <a:t>Ask: What can you tell about the 6888th from these photographs?</a:t>
            </a:r>
          </a:p>
          <a:p>
            <a:pPr marL="0" marR="0" lvl="0" indent="0" algn="l" defTabSz="816022"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ea typeface="+mn-ea"/>
                <a:cs typeface="+mn-cs"/>
              </a:rPr>
              <a:t>Answers may include:</a:t>
            </a:r>
          </a:p>
          <a:p>
            <a:pPr marL="0" marR="0" lvl="0" indent="0" algn="l" defTabSz="816022"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ea typeface="+mn-ea"/>
                <a:cs typeface="+mn-cs"/>
              </a:rPr>
              <a:t>• All women</a:t>
            </a:r>
          </a:p>
          <a:p>
            <a:pPr marL="0" marR="0" lvl="0" indent="0" algn="l" defTabSz="816022"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ea typeface="+mn-ea"/>
                <a:cs typeface="+mn-cs"/>
              </a:rPr>
              <a:t>• All African American</a:t>
            </a:r>
          </a:p>
          <a:p>
            <a:pPr marL="0" marR="0" lvl="0" indent="0" algn="l" defTabSz="816022"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ea typeface="+mn-ea"/>
                <a:cs typeface="+mn-cs"/>
              </a:rPr>
              <a:t>• Segregated working/living conditions (students might infer this based on previous knowledge)</a:t>
            </a:r>
          </a:p>
          <a:p>
            <a:pPr marL="0" marR="0" lvl="0" indent="0" algn="l" defTabSz="816022"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ea typeface="+mn-ea"/>
              <a:cs typeface="+mn-cs"/>
            </a:endParaRPr>
          </a:p>
          <a:p>
            <a:pPr marL="0" marR="0" lvl="0" indent="0" algn="l" defTabSz="816022"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ea typeface="+mn-ea"/>
                <a:cs typeface="+mn-cs"/>
              </a:rPr>
              <a:t>The 6888th Central Postal Directory Battalion, popularly known as the “six triple eight,” was an African American unit of the Women’s Army Corps (WAC). They were charged with sorting the massive backlog of undelivered mail in both England and France during World War II. The WACs were initially restricted to only white women, but in November 1944, African American women were permitted to join. The 6888th was the only non-medical African American women’s unit to serve overseas during WWII. The first contingent of women sailed for England February 3, 1945.</a:t>
            </a:r>
          </a:p>
          <a:p>
            <a:pPr marL="0" marR="0" lvl="0" indent="0" algn="l" defTabSz="816022"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ea typeface="+mn-ea"/>
              <a:cs typeface="+mn-cs"/>
            </a:endParaRPr>
          </a:p>
          <a:p>
            <a:pPr marL="0" marR="0" lvl="0" indent="0" algn="l" defTabSz="816022"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ea typeface="+mn-ea"/>
                <a:cs typeface="+mn-cs"/>
              </a:rPr>
              <a:t>Photo: </a:t>
            </a:r>
            <a:r>
              <a:rPr lang="en-US" sz="1100" b="0" i="1" kern="1200" dirty="0">
                <a:solidFill>
                  <a:schemeClr val="tx1"/>
                </a:solidFill>
                <a:effectLst/>
                <a:ea typeface="+mn-ea"/>
                <a:cs typeface="+mn-cs"/>
              </a:rPr>
              <a:t>"Members of the 6888th Central Postal Directory Battalion take part in a parade ceremony in honor of Joan </a:t>
            </a:r>
            <a:r>
              <a:rPr lang="en-US" sz="1100" b="0" i="1" kern="1200" dirty="0" err="1">
                <a:solidFill>
                  <a:schemeClr val="tx1"/>
                </a:solidFill>
                <a:effectLst/>
                <a:ea typeface="+mn-ea"/>
                <a:cs typeface="+mn-cs"/>
              </a:rPr>
              <a:t>d'Arc</a:t>
            </a:r>
            <a:r>
              <a:rPr lang="en-US" sz="1100" b="0" i="1" kern="1200" dirty="0">
                <a:solidFill>
                  <a:schemeClr val="tx1"/>
                </a:solidFill>
                <a:effectLst/>
                <a:ea typeface="+mn-ea"/>
                <a:cs typeface="+mn-cs"/>
              </a:rPr>
              <a:t> at the marketplace where she was burned at the stake.“ </a:t>
            </a:r>
            <a:r>
              <a:rPr lang="en-US" sz="1100" b="0" i="0" kern="1200" dirty="0">
                <a:solidFill>
                  <a:schemeClr val="tx1"/>
                </a:solidFill>
                <a:effectLst/>
                <a:ea typeface="+mn-ea"/>
                <a:cs typeface="+mn-cs"/>
              </a:rPr>
              <a:t>Photograph. May 27, 1945. National Archives. https://catalog.archives.gov/id/531431</a:t>
            </a:r>
            <a:endParaRPr lang="en-US" sz="1100" i="1" kern="1200" dirty="0">
              <a:solidFill>
                <a:schemeClr val="tx1"/>
              </a:solidFill>
              <a:effectLst/>
              <a:ea typeface="+mn-ea"/>
              <a:cs typeface="+mn-cs"/>
            </a:endParaRPr>
          </a:p>
          <a:p>
            <a:pPr marL="0" marR="0" lvl="0" indent="0" algn="l" defTabSz="816022"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ea typeface="+mn-ea"/>
              <a:cs typeface="+mn-cs"/>
            </a:endParaRPr>
          </a:p>
          <a:p>
            <a:pPr marL="0" marR="0" lvl="0" indent="0" algn="l" defTabSz="816022"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ea typeface="+mn-ea"/>
                <a:cs typeface="+mn-cs"/>
              </a:rPr>
              <a:t>Photo: </a:t>
            </a:r>
            <a:r>
              <a:rPr lang="en-US" sz="1100" i="1" kern="1200" dirty="0">
                <a:solidFill>
                  <a:schemeClr val="tx1"/>
                </a:solidFill>
                <a:effectLst/>
                <a:ea typeface="+mn-ea"/>
                <a:cs typeface="+mn-cs"/>
              </a:rPr>
              <a:t>Maj Adams. </a:t>
            </a:r>
            <a:r>
              <a:rPr lang="en-US" sz="1100" i="0" kern="1200" dirty="0">
                <a:solidFill>
                  <a:schemeClr val="tx1"/>
                </a:solidFill>
                <a:effectLst/>
                <a:ea typeface="+mn-ea"/>
                <a:cs typeface="+mn-cs"/>
              </a:rPr>
              <a:t>Photograph. </a:t>
            </a:r>
            <a:r>
              <a:rPr lang="en-US" i="0" dirty="0"/>
              <a:t>Buffalo Soldier Educational and Historical Committee. https://www.womenofthe6888th.org/photo-gallery?lightbox=dataItem-jfe4crj26</a:t>
            </a:r>
            <a:endParaRPr lang="en-US" sz="1100" kern="1200" dirty="0">
              <a:solidFill>
                <a:schemeClr val="tx1"/>
              </a:solidFill>
              <a:effectLst/>
              <a:ea typeface="+mn-ea"/>
              <a:cs typeface="+mn-cs"/>
            </a:endParaRPr>
          </a:p>
          <a:p>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3</a:t>
            </a:fld>
            <a:endParaRPr lang="en-US"/>
          </a:p>
        </p:txBody>
      </p:sp>
    </p:spTree>
    <p:extLst>
      <p:ext uri="{BB962C8B-B14F-4D97-AF65-F5344CB8AC3E}">
        <p14:creationId xmlns:p14="http://schemas.microsoft.com/office/powerpoint/2010/main" val="1587964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were the Six Triple Eights:</a:t>
            </a:r>
          </a:p>
          <a:p>
            <a:r>
              <a:rPr lang="en-US" dirty="0"/>
              <a:t>• Battalion describes a military unit typically consisting of 300-800 soldiers </a:t>
            </a:r>
          </a:p>
          <a:p>
            <a:r>
              <a:rPr lang="en-US" dirty="0"/>
              <a:t>• The 6888th was a unit of The Women’s Army Corps (WAC), which was created in 1943. WACs were the first non-medical female units to serve in the Army.</a:t>
            </a:r>
          </a:p>
          <a:p>
            <a:r>
              <a:rPr lang="en-US" dirty="0"/>
              <a:t>• The 6888th was an African American unit. They were the only African American woman’s unit to serve overseas during World War II.</a:t>
            </a:r>
          </a:p>
          <a:p>
            <a:endParaRPr lang="en-US" dirty="0"/>
          </a:p>
          <a:p>
            <a:r>
              <a:rPr lang="en-US" dirty="0"/>
              <a:t>When Congress signed the bill creating the WAC into law on July 3, 1943, the Women’s Army Auxiliary Corps (WAAC) was converted into the Women’s Army Corps. The key difference between the WAAC and the WAC is that WAC were officially part of the Army, and therefore eligible for Army benefits like protection if captured and veteran’s medical coverage, while WAAC were not—they were auxiliaries serving alongside the Army.</a:t>
            </a:r>
          </a:p>
          <a:p>
            <a:endParaRPr lang="en-US" dirty="0"/>
          </a:p>
          <a:p>
            <a:r>
              <a:rPr lang="en-US" dirty="0"/>
              <a:t>Photo: </a:t>
            </a:r>
            <a:r>
              <a:rPr lang="en-US" i="1" dirty="0"/>
              <a:t>"Somewhere in England, Maj. Charity E. Adams,...and Capt. Abbie N. Campbell,...inspect the first contingent of Negro members of the Women's Army Corps assigned to overseas service.“ </a:t>
            </a:r>
            <a:r>
              <a:rPr lang="en-US" i="0" dirty="0"/>
              <a:t>Photograph. February 15, 1945. National Archives. https://catalog.archives.gov/id/531249</a:t>
            </a:r>
            <a:endParaRPr lang="en-US" i="1" dirty="0"/>
          </a:p>
          <a:p>
            <a:endParaRPr lang="en-US" dirty="0"/>
          </a:p>
          <a:p>
            <a:r>
              <a:rPr lang="en-US" dirty="0"/>
              <a:t>Photo: </a:t>
            </a:r>
            <a:r>
              <a:rPr lang="en-US" i="1" dirty="0"/>
              <a:t>Women’s Army Auxiliary Corps (WAAC) Captain Charity Adams of Columbia, NC Drilling Her Company at the First WAAC Train</a:t>
            </a:r>
            <a:r>
              <a:rPr lang="en-US" dirty="0"/>
              <a:t>. Photograph. Buffalo Soldier Educational and Historical Committee. https://www.womenofthe6888th.org/photo-gallery?lightbox=dataItem-jfe4criz3</a:t>
            </a:r>
          </a:p>
          <a:p>
            <a:endParaRPr lang="en-US" dirty="0"/>
          </a:p>
          <a:p>
            <a:r>
              <a:rPr lang="en-US" dirty="0"/>
              <a:t>Photo: </a:t>
            </a:r>
            <a:r>
              <a:rPr lang="en-US" i="1" dirty="0"/>
              <a:t>Four Unit Members with Jeep from Defense. </a:t>
            </a:r>
            <a:r>
              <a:rPr lang="en-US" i="0" dirty="0"/>
              <a:t>Photograph. Buffalo Soldiers Educational and Historical Committee. https://www.womenofthe6888th.org/photo-gallery?lightbox=dataItem-jfe4criy5</a:t>
            </a:r>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4</a:t>
            </a:fld>
            <a:endParaRPr lang="en-US"/>
          </a:p>
        </p:txBody>
      </p:sp>
    </p:spTree>
    <p:extLst>
      <p:ext uri="{BB962C8B-B14F-4D97-AF65-F5344CB8AC3E}">
        <p14:creationId xmlns:p14="http://schemas.microsoft.com/office/powerpoint/2010/main" val="1743940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WACS had to work through warehouses stuffed to overflowing. In many cases, the 6888th worked in dimly lit and often cold buildings. Rats proved a constant problem, as the rodents sought out packages containing food stuffs. </a:t>
            </a:r>
          </a:p>
          <a:p>
            <a:endParaRPr lang="en-US" dirty="0"/>
          </a:p>
          <a:p>
            <a:r>
              <a:rPr lang="en-US" dirty="0"/>
              <a:t>The 6888th used around seven million information cards with names and serial numbers to distinguish individuals with the same name. “Undeliverable” mail was sent to the 6888th to determine the intended recipient. The unit was also responsible for returning mail addressed to servicemembers who had died while serving in the war.</a:t>
            </a:r>
          </a:p>
          <a:p>
            <a:endParaRPr lang="en-US" dirty="0"/>
          </a:p>
          <a:p>
            <a:r>
              <a:rPr lang="en-US" dirty="0"/>
              <a:t>The unit’s motto: “No mail, low morale”</a:t>
            </a:r>
          </a:p>
          <a:p>
            <a:endParaRPr lang="en-US" dirty="0"/>
          </a:p>
          <a:p>
            <a:r>
              <a:rPr lang="en-US" dirty="0"/>
              <a:t>Photo: </a:t>
            </a:r>
            <a:r>
              <a:rPr lang="en-US" i="1" dirty="0"/>
              <a:t>Speeding overseas Christmas parcels to American troops in the ETO, WACS at this large U.S. Army base post office in England trace correct units and postal addresses through locator cards, representing every American serviceman and woman in the theater. </a:t>
            </a:r>
            <a:r>
              <a:rPr lang="en-US" i="0" dirty="0"/>
              <a:t>Photograph. December 9, 1944. Buffalo Soldiers Educational and Historical Committee. https://www.womenofthe6888th.org/photo-gallery?lightbox=dataItem-jfe4crix1</a:t>
            </a:r>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5</a:t>
            </a:fld>
            <a:endParaRPr lang="en-US"/>
          </a:p>
        </p:txBody>
      </p:sp>
    </p:spTree>
    <p:extLst>
      <p:ext uri="{BB962C8B-B14F-4D97-AF65-F5344CB8AC3E}">
        <p14:creationId xmlns:p14="http://schemas.microsoft.com/office/powerpoint/2010/main" val="750899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May 1945, with the war in Europe officially over, the 6888th transferred to Rouen, France, to sort the two to three-year mail back-up in France. Once again, they completed a six-month job in three months. In October 1945, they transferred to Paris where they continued their work sorting and distributing mail until they finished in March 1946. While in France, French civilians (male and female) and German POWs assisted the 6888th sorting the mail.</a:t>
            </a:r>
          </a:p>
          <a:p>
            <a:endParaRPr lang="en-US" dirty="0"/>
          </a:p>
          <a:p>
            <a:r>
              <a:rPr lang="en-US" dirty="0"/>
              <a:t>The 6888th encountered mail theft while in France. France was devastated by the war and its populace suffered tremendously from shortages, death, and destruction. At times, the 6888th women were forced to search the French civilians they worked with to recover small packages or items from packages.</a:t>
            </a:r>
          </a:p>
          <a:p>
            <a:endParaRPr lang="en-US" dirty="0"/>
          </a:p>
          <a:p>
            <a:r>
              <a:rPr lang="en-US" dirty="0"/>
              <a:t>Photo: </a:t>
            </a:r>
            <a:r>
              <a:rPr lang="en-US" i="1" dirty="0"/>
              <a:t>Members of the 6888</a:t>
            </a:r>
            <a:r>
              <a:rPr lang="en-US" i="1" baseline="30000" dirty="0"/>
              <a:t>th</a:t>
            </a:r>
            <a:r>
              <a:rPr lang="en-US" i="1" dirty="0"/>
              <a:t> work with French civilians to sort the mail</a:t>
            </a:r>
            <a:r>
              <a:rPr lang="en-US" dirty="0"/>
              <a:t>. Photograph. U.S. Army Women’s Museum, VA. U.S. Army Center of Military History. https://history.army.mil/html/topics/afam/6888thPBn/index.html</a:t>
            </a:r>
          </a:p>
        </p:txBody>
      </p:sp>
      <p:sp>
        <p:nvSpPr>
          <p:cNvPr id="4" name="Slide Number Placeholder 3"/>
          <p:cNvSpPr>
            <a:spLocks noGrp="1"/>
          </p:cNvSpPr>
          <p:nvPr>
            <p:ph type="sldNum" sz="quarter" idx="5"/>
          </p:nvPr>
        </p:nvSpPr>
        <p:spPr/>
        <p:txBody>
          <a:bodyPr/>
          <a:lstStyle/>
          <a:p>
            <a:fld id="{F053B4BD-CDB2-474B-878E-09814A216951}" type="slidenum">
              <a:rPr lang="en-US" smtClean="0"/>
              <a:t>6</a:t>
            </a:fld>
            <a:endParaRPr lang="en-US"/>
          </a:p>
        </p:txBody>
      </p:sp>
    </p:spTree>
    <p:extLst>
      <p:ext uri="{BB962C8B-B14F-4D97-AF65-F5344CB8AC3E}">
        <p14:creationId xmlns:p14="http://schemas.microsoft.com/office/powerpoint/2010/main" val="2948952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16022"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ea typeface="+mn-ea"/>
                <a:cs typeface="+mn-cs"/>
              </a:rPr>
              <a:t>The 6888th experienced a great deal of racism while serving in Europe. While in England, all of their activities – social and professional – were segregated. The 6888th was further segregated because facilities were not only segregated by race, but also by gender.</a:t>
            </a:r>
          </a:p>
          <a:p>
            <a:pPr marL="0" marR="0" lvl="0" indent="0" algn="l" defTabSz="816022"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ea typeface="+mn-ea"/>
              <a:cs typeface="+mn-cs"/>
            </a:endParaRPr>
          </a:p>
          <a:p>
            <a:pPr marL="0" marR="0" lvl="0" indent="0" algn="l" defTabSz="816022"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ea typeface="+mn-ea"/>
                <a:cs typeface="+mn-cs"/>
              </a:rPr>
              <a:t>The 6888th often had a better relationship with locals in Birmingham, England, than with white American military units or American organizations. The American Red Cross ran clubs and hotels for American servicemembers during World War II. Both male African American and white servicemembers and personnel were permitted in these clubs and hotels, but African American WACs were not. The American Red Cross offered alternative, segregated facilities for the 6888th women, but Major Charity Adams led a boycott of those facilities to protest segregation. The 6888th ran their own mess hall, hair salon, refreshment bar, and other recreational facilities while stationed in England. The 6888th was entirely self-sufficient because they had to be, as no white personnel would perform service jobs for African American women.</a:t>
            </a:r>
          </a:p>
          <a:p>
            <a:pPr marL="0" marR="0" lvl="0" indent="0" algn="l" defTabSz="816022"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ea typeface="+mn-ea"/>
              <a:cs typeface="+mn-cs"/>
            </a:endParaRPr>
          </a:p>
          <a:p>
            <a:pPr marL="0" marR="0" lvl="0" indent="0" algn="l" defTabSz="816022"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ea typeface="+mn-ea"/>
                <a:cs typeface="+mn-cs"/>
              </a:rPr>
              <a:t>Despite U.S. Army segregation policies, duty in France proved enjoyable for the WACs. They were welcomed by the newly liberated French and cheered for during a victory parade in Rouen. They participated and won a number of sporting events, riding under special orders in a custom first-class train car after having been earlier denied access to segregated U.S. Army transportation trains. In Paris, they even had maid service and chef-cooked meals, a luxury they never had elsewhere because no white personnel would perform service jobs for African American women.</a:t>
            </a:r>
          </a:p>
          <a:p>
            <a:pPr marL="0" marR="0" lvl="0" indent="0" algn="l" defTabSz="816022"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ea typeface="+mn-ea"/>
              <a:cs typeface="+mn-cs"/>
            </a:endParaRPr>
          </a:p>
          <a:p>
            <a:pPr marL="0" marR="0" lvl="0" indent="0" algn="l" defTabSz="816022"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ea typeface="+mn-ea"/>
                <a:cs typeface="+mn-cs"/>
              </a:rPr>
              <a:t>Photo: </a:t>
            </a:r>
            <a:r>
              <a:rPr lang="en-US" sz="1100" i="1" kern="1200" dirty="0">
                <a:solidFill>
                  <a:schemeClr val="tx1"/>
                </a:solidFill>
                <a:effectLst/>
                <a:ea typeface="+mn-ea"/>
                <a:cs typeface="+mn-cs"/>
              </a:rPr>
              <a:t>Major Charity Adams at Opening of WAC snack bar. </a:t>
            </a:r>
            <a:r>
              <a:rPr lang="en-US" sz="1100" i="0" kern="1200" dirty="0">
                <a:solidFill>
                  <a:schemeClr val="tx1"/>
                </a:solidFill>
                <a:effectLst/>
                <a:ea typeface="+mn-ea"/>
                <a:cs typeface="+mn-cs"/>
              </a:rPr>
              <a:t>Photograph. Buffalo Soldiers Educational and Historical Committee. </a:t>
            </a:r>
            <a:r>
              <a:rPr lang="en-US" sz="1100" kern="1200" dirty="0">
                <a:solidFill>
                  <a:schemeClr val="tx1"/>
                </a:solidFill>
                <a:effectLst/>
                <a:ea typeface="+mn-ea"/>
                <a:cs typeface="+mn-cs"/>
              </a:rPr>
              <a:t>https://www.womenofthe6888th.org/photo-gallery?lightbox=dataItem-jfe4criz2</a:t>
            </a:r>
          </a:p>
        </p:txBody>
      </p:sp>
      <p:sp>
        <p:nvSpPr>
          <p:cNvPr id="4" name="Slide Number Placeholder 3"/>
          <p:cNvSpPr>
            <a:spLocks noGrp="1"/>
          </p:cNvSpPr>
          <p:nvPr>
            <p:ph type="sldNum" sz="quarter" idx="5"/>
          </p:nvPr>
        </p:nvSpPr>
        <p:spPr/>
        <p:txBody>
          <a:bodyPr/>
          <a:lstStyle/>
          <a:p>
            <a:fld id="{F053B4BD-CDB2-474B-878E-09814A216951}" type="slidenum">
              <a:rPr lang="en-US" smtClean="0"/>
              <a:t>7</a:t>
            </a:fld>
            <a:endParaRPr lang="en-US"/>
          </a:p>
        </p:txBody>
      </p:sp>
    </p:spTree>
    <p:extLst>
      <p:ext uri="{BB962C8B-B14F-4D97-AF65-F5344CB8AC3E}">
        <p14:creationId xmlns:p14="http://schemas.microsoft.com/office/powerpoint/2010/main" val="2134653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16022" rtl="0" eaLnBrk="1" fontAlgn="auto" latinLnBrk="0" hangingPunct="1">
              <a:lnSpc>
                <a:spcPct val="100000"/>
              </a:lnSpc>
              <a:spcBef>
                <a:spcPts val="0"/>
              </a:spcBef>
              <a:spcAft>
                <a:spcPts val="0"/>
              </a:spcAft>
              <a:buClrTx/>
              <a:buSzTx/>
              <a:buFontTx/>
              <a:buNone/>
              <a:tabLst/>
              <a:defRPr/>
            </a:pPr>
            <a:r>
              <a:rPr lang="en-US" sz="1100" dirty="0">
                <a:solidFill>
                  <a:srgbClr val="353C62"/>
                </a:solidFill>
                <a:ea typeface="Lato" panose="020F0502020204030203" pitchFamily="34" charset="0"/>
                <a:cs typeface="Arial" panose="020B0604020202020204" pitchFamily="34" charset="0"/>
              </a:rPr>
              <a:t>After the 6888th completed their work in Paris, the unit was disbanded. When they returned home to the United States, they received little acclaim or recognition for their service. Following the disbandment of the unit, most members of the 6888th left the military. </a:t>
            </a:r>
          </a:p>
          <a:p>
            <a:pPr marL="0" marR="0" lvl="0" indent="0" algn="l" defTabSz="816022" rtl="0" eaLnBrk="1" fontAlgn="auto" latinLnBrk="0" hangingPunct="1">
              <a:lnSpc>
                <a:spcPct val="100000"/>
              </a:lnSpc>
              <a:spcBef>
                <a:spcPts val="0"/>
              </a:spcBef>
              <a:spcAft>
                <a:spcPts val="0"/>
              </a:spcAft>
              <a:buClrTx/>
              <a:buSzTx/>
              <a:buFontTx/>
              <a:buNone/>
              <a:tabLst/>
              <a:defRPr/>
            </a:pPr>
            <a:endParaRPr lang="en-US" sz="1100" dirty="0">
              <a:solidFill>
                <a:srgbClr val="353C62"/>
              </a:solidFill>
              <a:ea typeface="Lato" panose="020F0502020204030203" pitchFamily="34" charset="0"/>
              <a:cs typeface="Arial" panose="020B0604020202020204" pitchFamily="34" charset="0"/>
            </a:endParaRPr>
          </a:p>
          <a:p>
            <a:pPr marL="0" marR="0" lvl="0" indent="0" algn="l" defTabSz="816022" rtl="0" eaLnBrk="1" fontAlgn="auto" latinLnBrk="0" hangingPunct="1">
              <a:lnSpc>
                <a:spcPct val="100000"/>
              </a:lnSpc>
              <a:spcBef>
                <a:spcPts val="0"/>
              </a:spcBef>
              <a:spcAft>
                <a:spcPts val="0"/>
              </a:spcAft>
              <a:buClrTx/>
              <a:buSzTx/>
              <a:buFontTx/>
              <a:buNone/>
              <a:tabLst/>
              <a:defRPr/>
            </a:pPr>
            <a:r>
              <a:rPr lang="en-US" sz="1100" dirty="0">
                <a:solidFill>
                  <a:srgbClr val="353C62"/>
                </a:solidFill>
                <a:ea typeface="Lato" panose="020F0502020204030203" pitchFamily="34" charset="0"/>
                <a:cs typeface="Arial" panose="020B0604020202020204" pitchFamily="34" charset="0"/>
              </a:rPr>
              <a:t>The Six Triple Eights’ service forced the U.S. Army to recognize that African American women were capable of serving in the military. A government report on the Women’s Army Corps issued in December 1945 concluded that “the national security program is the joint responsibility of all Americans irrespective of color or sex…the continued use of colored, along with white, female military personnel is required in such strength as is proportionately appropriate to the relative population distribution between colored and white races.”</a:t>
            </a:r>
          </a:p>
          <a:p>
            <a:pPr marL="0" marR="0" lvl="0" indent="0" algn="l" defTabSz="816022" rtl="0" eaLnBrk="1" fontAlgn="auto" latinLnBrk="0" hangingPunct="1">
              <a:lnSpc>
                <a:spcPct val="100000"/>
              </a:lnSpc>
              <a:spcBef>
                <a:spcPts val="0"/>
              </a:spcBef>
              <a:spcAft>
                <a:spcPts val="0"/>
              </a:spcAft>
              <a:buClrTx/>
              <a:buSzTx/>
              <a:buFontTx/>
              <a:buNone/>
              <a:tabLst/>
              <a:defRPr/>
            </a:pPr>
            <a:endParaRPr lang="en-US" sz="1100" dirty="0">
              <a:solidFill>
                <a:srgbClr val="353C62"/>
              </a:solidFill>
              <a:ea typeface="Lato" panose="020F0502020204030203" pitchFamily="34" charset="0"/>
              <a:cs typeface="Arial" panose="020B0604020202020204" pitchFamily="34" charset="0"/>
            </a:endParaRPr>
          </a:p>
          <a:p>
            <a:pPr marL="0" marR="0" lvl="0" indent="0" algn="l" defTabSz="816022" rtl="0" eaLnBrk="1" fontAlgn="auto" latinLnBrk="0" hangingPunct="1">
              <a:lnSpc>
                <a:spcPct val="100000"/>
              </a:lnSpc>
              <a:spcBef>
                <a:spcPts val="0"/>
              </a:spcBef>
              <a:spcAft>
                <a:spcPts val="0"/>
              </a:spcAft>
              <a:buClrTx/>
              <a:buSzTx/>
              <a:buFontTx/>
              <a:buNone/>
              <a:tabLst/>
              <a:defRPr/>
            </a:pPr>
            <a:r>
              <a:rPr lang="en-US" sz="1100" dirty="0">
                <a:solidFill>
                  <a:srgbClr val="353C62"/>
                </a:solidFill>
                <a:ea typeface="Lato" panose="020F0502020204030203" pitchFamily="34" charset="0"/>
                <a:cs typeface="Arial" panose="020B0604020202020204" pitchFamily="34" charset="0"/>
              </a:rPr>
              <a:t>In recent years, the service of the 6888th has received more recognition. On February 25, 2009, the U.S. Army Freedom Team Salute held a commendation ceremony for the unit at the Women in Military Service for America Memorial at Arlington National Cemetery. In November 2018, a monument featuring the names of the battalion members and a bust of its leader Lieutenant Colonel Charity Adams </a:t>
            </a:r>
            <a:r>
              <a:rPr lang="en-US" sz="1100" dirty="0" err="1">
                <a:solidFill>
                  <a:srgbClr val="353C62"/>
                </a:solidFill>
                <a:ea typeface="Lato" panose="020F0502020204030203" pitchFamily="34" charset="0"/>
                <a:cs typeface="Arial" panose="020B0604020202020204" pitchFamily="34" charset="0"/>
              </a:rPr>
              <a:t>Earley</a:t>
            </a:r>
            <a:r>
              <a:rPr lang="en-US" sz="1100" dirty="0">
                <a:solidFill>
                  <a:srgbClr val="353C62"/>
                </a:solidFill>
                <a:ea typeface="Lato" panose="020F0502020204030203" pitchFamily="34" charset="0"/>
                <a:cs typeface="Arial" panose="020B0604020202020204" pitchFamily="34" charset="0"/>
              </a:rPr>
              <a:t> was unveiled at Fort Leavenworth, Kansas. Living members of the 6888th were able to attend both of those events.</a:t>
            </a:r>
          </a:p>
          <a:p>
            <a:endParaRPr lang="en-US" dirty="0"/>
          </a:p>
          <a:p>
            <a:r>
              <a:rPr lang="en-US" dirty="0"/>
              <a:t>Photo: </a:t>
            </a:r>
            <a:r>
              <a:rPr lang="en-US" i="1" dirty="0"/>
              <a:t>Women’s army corps military women</a:t>
            </a:r>
            <a:r>
              <a:rPr lang="en-US" dirty="0"/>
              <a:t>. Photograph. Buffalo Soldiers Education and Historical Committee. https://www.womenofthe6888th.org/photo-gallery?lightbox=dataItem-jfe4crj04</a:t>
            </a:r>
          </a:p>
        </p:txBody>
      </p:sp>
      <p:sp>
        <p:nvSpPr>
          <p:cNvPr id="4" name="Slide Number Placeholder 3"/>
          <p:cNvSpPr>
            <a:spLocks noGrp="1"/>
          </p:cNvSpPr>
          <p:nvPr>
            <p:ph type="sldNum" sz="quarter" idx="5"/>
          </p:nvPr>
        </p:nvSpPr>
        <p:spPr/>
        <p:txBody>
          <a:bodyPr/>
          <a:lstStyle/>
          <a:p>
            <a:fld id="{F053B4BD-CDB2-474B-878E-09814A216951}" type="slidenum">
              <a:rPr lang="en-US" smtClean="0"/>
              <a:t>8</a:t>
            </a:fld>
            <a:endParaRPr lang="en-US"/>
          </a:p>
        </p:txBody>
      </p:sp>
    </p:spTree>
    <p:extLst>
      <p:ext uri="{BB962C8B-B14F-4D97-AF65-F5344CB8AC3E}">
        <p14:creationId xmlns:p14="http://schemas.microsoft.com/office/powerpoint/2010/main" val="588035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Charity Adams was the commanding officer of the 6888th Central Postal Directory Battalion.</a:t>
            </a:r>
          </a:p>
          <a:p>
            <a:endParaRPr lang="en-US" dirty="0"/>
          </a:p>
          <a:p>
            <a:r>
              <a:rPr lang="en-US" dirty="0"/>
              <a:t>Born December 5, 1918, to parents who always emphasized the importance of education, Adams graduated as her high school’s valedictorian and graduated from Wilberforce University in Ohio in 1938 with a degree in math and physics. When the U.S. Army’s Women’s Army Auxiliary Corps created in 1942, Adams applied and she quickly became one of the first African American officers in the WAAC, and later the WAC.</a:t>
            </a:r>
          </a:p>
          <a:p>
            <a:endParaRPr lang="en-US" dirty="0"/>
          </a:p>
          <a:p>
            <a:r>
              <a:rPr lang="en-US" dirty="0"/>
              <a:t>In December 1944, Adams was chosen as the commanding officer of the six triple eights. In this position, Adams not only led the 6888th as they sorted and delivered mail to over seven million soldiers in half the time the unit was given to complete the task, but she also fought for racial and gender equality. She consistently protested against any form segregation and she worked to create camaraderie between white and Black enlisted personnel and officers. On December 26, 1945, Adams was promoted to lieutenant colonel for her work in the WAC and commanding the 6888th.</a:t>
            </a:r>
          </a:p>
          <a:p>
            <a:endParaRPr lang="en-US" dirty="0"/>
          </a:p>
          <a:p>
            <a:r>
              <a:rPr lang="en-US" dirty="0"/>
              <a:t>Photo: </a:t>
            </a:r>
            <a:r>
              <a:rPr lang="en-US" i="1" dirty="0"/>
              <a:t>Charity </a:t>
            </a:r>
            <a:r>
              <a:rPr lang="en-US" i="1" dirty="0" err="1"/>
              <a:t>Earley</a:t>
            </a:r>
            <a:r>
              <a:rPr lang="en-US" i="1" dirty="0"/>
              <a:t>. LTC Charity Adams </a:t>
            </a:r>
            <a:r>
              <a:rPr lang="en-US" i="1" dirty="0" err="1"/>
              <a:t>Earley</a:t>
            </a:r>
            <a:r>
              <a:rPr lang="en-US" dirty="0"/>
              <a:t>. Photograph. Buffalo Soldiers Educational and Historical Committee. https://www.womenofthe6888th.org/photo-gallery?lightbox=dataItem-jfe4criy7</a:t>
            </a:r>
          </a:p>
          <a:p>
            <a:endParaRPr lang="en-US" dirty="0"/>
          </a:p>
          <a:p>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9</a:t>
            </a:fld>
            <a:endParaRPr lang="en-US"/>
          </a:p>
        </p:txBody>
      </p:sp>
    </p:spTree>
    <p:extLst>
      <p:ext uri="{BB962C8B-B14F-4D97-AF65-F5344CB8AC3E}">
        <p14:creationId xmlns:p14="http://schemas.microsoft.com/office/powerpoint/2010/main" val="1931596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27652-F190-421F-A197-8E41E5076373}"/>
              </a:ext>
            </a:extLst>
          </p:cNvPr>
          <p:cNvSpPr>
            <a:spLocks noGrp="1"/>
          </p:cNvSpPr>
          <p:nvPr>
            <p:ph type="ctrTitle"/>
          </p:nvPr>
        </p:nvSpPr>
        <p:spPr>
          <a:xfrm>
            <a:off x="1143000" y="840994"/>
            <a:ext cx="6858000" cy="1789042"/>
          </a:xfrm>
        </p:spPr>
        <p:txBody>
          <a:bodyPr anchor="b"/>
          <a:lstStyle>
            <a:lvl1pPr algn="ctr">
              <a:defRPr sz="5300"/>
            </a:lvl1pPr>
          </a:lstStyle>
          <a:p>
            <a:r>
              <a:rPr lang="en-US"/>
              <a:t>Click to edit Master title style</a:t>
            </a:r>
          </a:p>
        </p:txBody>
      </p:sp>
      <p:sp>
        <p:nvSpPr>
          <p:cNvPr id="3" name="Subtitle 2">
            <a:extLst>
              <a:ext uri="{FF2B5EF4-FFF2-40B4-BE49-F238E27FC236}">
                <a16:creationId xmlns:a16="http://schemas.microsoft.com/office/drawing/2014/main" id="{53D3834D-B790-42B2-9BE7-19CBD2B0957F}"/>
              </a:ext>
            </a:extLst>
          </p:cNvPr>
          <p:cNvSpPr>
            <a:spLocks noGrp="1"/>
          </p:cNvSpPr>
          <p:nvPr>
            <p:ph type="subTitle" idx="1"/>
          </p:nvPr>
        </p:nvSpPr>
        <p:spPr>
          <a:xfrm>
            <a:off x="1143000" y="2699027"/>
            <a:ext cx="6858000" cy="1240672"/>
          </a:xfrm>
        </p:spPr>
        <p:txBody>
          <a:bodyPr/>
          <a:lstStyle>
            <a:lvl1pPr marL="0" indent="0" algn="ctr">
              <a:buNone/>
              <a:defRPr sz="2100"/>
            </a:lvl1pPr>
            <a:lvl2pPr marL="408011" indent="0" algn="ctr">
              <a:buNone/>
              <a:defRPr sz="1800"/>
            </a:lvl2pPr>
            <a:lvl3pPr marL="816022" indent="0" algn="ctr">
              <a:buNone/>
              <a:defRPr sz="1600"/>
            </a:lvl3pPr>
            <a:lvl4pPr marL="1224034" indent="0" algn="ctr">
              <a:buNone/>
              <a:defRPr sz="1400"/>
            </a:lvl4pPr>
            <a:lvl5pPr marL="1632044" indent="0" algn="ctr">
              <a:buNone/>
              <a:defRPr sz="1400"/>
            </a:lvl5pPr>
            <a:lvl6pPr marL="2040055" indent="0" algn="ctr">
              <a:buNone/>
              <a:defRPr sz="1400"/>
            </a:lvl6pPr>
            <a:lvl7pPr marL="2448066" indent="0" algn="ctr">
              <a:buNone/>
              <a:defRPr sz="1400"/>
            </a:lvl7pPr>
            <a:lvl8pPr marL="2856077" indent="0" algn="ctr">
              <a:buNone/>
              <a:defRPr sz="1400"/>
            </a:lvl8pPr>
            <a:lvl9pPr marL="3264088" indent="0" algn="ctr">
              <a:buNone/>
              <a:defRPr sz="1400"/>
            </a:lvl9pPr>
          </a:lstStyle>
          <a:p>
            <a:r>
              <a:rPr lang="en-US"/>
              <a:t>Click to edit Master subtitle style</a:t>
            </a:r>
          </a:p>
        </p:txBody>
      </p:sp>
      <p:sp>
        <p:nvSpPr>
          <p:cNvPr id="4" name="Date Placeholder 3">
            <a:extLst>
              <a:ext uri="{FF2B5EF4-FFF2-40B4-BE49-F238E27FC236}">
                <a16:creationId xmlns:a16="http://schemas.microsoft.com/office/drawing/2014/main" id="{B9EA410B-4FF6-480D-9312-024DBB7A58AD}"/>
              </a:ext>
            </a:extLst>
          </p:cNvPr>
          <p:cNvSpPr>
            <a:spLocks noGrp="1"/>
          </p:cNvSpPr>
          <p:nvPr>
            <p:ph type="dt" sz="half" idx="10"/>
          </p:nvPr>
        </p:nvSpPr>
        <p:spPr/>
        <p:txBody>
          <a:bodyPr/>
          <a:lstStyle/>
          <a:p>
            <a:fld id="{B8D1720D-2188-46C8-AC29-212D77BD5894}" type="datetimeFigureOut">
              <a:rPr lang="en-US" smtClean="0"/>
              <a:t>7/2/2020</a:t>
            </a:fld>
            <a:endParaRPr lang="en-US"/>
          </a:p>
        </p:txBody>
      </p:sp>
      <p:sp>
        <p:nvSpPr>
          <p:cNvPr id="5" name="Footer Placeholder 4">
            <a:extLst>
              <a:ext uri="{FF2B5EF4-FFF2-40B4-BE49-F238E27FC236}">
                <a16:creationId xmlns:a16="http://schemas.microsoft.com/office/drawing/2014/main" id="{9E0C125B-A5D0-4D33-A597-9E3E83478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C41B69-1EB0-4A02-ABFF-6E862387BB19}"/>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2652992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F1552-4639-418B-B2C9-619E338AAD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1FFFA1-1F2F-4485-A9B0-8C11B3346EE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6DBF0C-0C4A-4F4D-81D8-1DF648BCA97D}"/>
              </a:ext>
            </a:extLst>
          </p:cNvPr>
          <p:cNvSpPr>
            <a:spLocks noGrp="1"/>
          </p:cNvSpPr>
          <p:nvPr>
            <p:ph type="dt" sz="half" idx="10"/>
          </p:nvPr>
        </p:nvSpPr>
        <p:spPr/>
        <p:txBody>
          <a:bodyPr/>
          <a:lstStyle/>
          <a:p>
            <a:fld id="{B8D1720D-2188-46C8-AC29-212D77BD5894}" type="datetimeFigureOut">
              <a:rPr lang="en-US" smtClean="0"/>
              <a:t>7/2/2020</a:t>
            </a:fld>
            <a:endParaRPr lang="en-US"/>
          </a:p>
        </p:txBody>
      </p:sp>
      <p:sp>
        <p:nvSpPr>
          <p:cNvPr id="5" name="Footer Placeholder 4">
            <a:extLst>
              <a:ext uri="{FF2B5EF4-FFF2-40B4-BE49-F238E27FC236}">
                <a16:creationId xmlns:a16="http://schemas.microsoft.com/office/drawing/2014/main" id="{9B9E2474-BD86-4601-BB00-81F0FCEA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C4A380-B331-4503-8612-E29028AC2B60}"/>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140369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9574F3-65FA-4125-9EB7-569F30FB2B2A}"/>
              </a:ext>
            </a:extLst>
          </p:cNvPr>
          <p:cNvSpPr>
            <a:spLocks noGrp="1"/>
          </p:cNvSpPr>
          <p:nvPr>
            <p:ph type="title" orient="vert"/>
          </p:nvPr>
        </p:nvSpPr>
        <p:spPr>
          <a:xfrm>
            <a:off x="6543677" y="273591"/>
            <a:ext cx="1971675" cy="435484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E97C48-0139-4967-B146-89F47ED1D20C}"/>
              </a:ext>
            </a:extLst>
          </p:cNvPr>
          <p:cNvSpPr>
            <a:spLocks noGrp="1"/>
          </p:cNvSpPr>
          <p:nvPr>
            <p:ph type="body" orient="vert" idx="1"/>
          </p:nvPr>
        </p:nvSpPr>
        <p:spPr>
          <a:xfrm>
            <a:off x="628652" y="273591"/>
            <a:ext cx="5800725" cy="435484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0CFE1A-B609-4DED-B0F3-10BD051A8AEB}"/>
              </a:ext>
            </a:extLst>
          </p:cNvPr>
          <p:cNvSpPr>
            <a:spLocks noGrp="1"/>
          </p:cNvSpPr>
          <p:nvPr>
            <p:ph type="dt" sz="half" idx="10"/>
          </p:nvPr>
        </p:nvSpPr>
        <p:spPr/>
        <p:txBody>
          <a:bodyPr/>
          <a:lstStyle/>
          <a:p>
            <a:fld id="{B8D1720D-2188-46C8-AC29-212D77BD5894}" type="datetimeFigureOut">
              <a:rPr lang="en-US" smtClean="0"/>
              <a:t>7/2/2020</a:t>
            </a:fld>
            <a:endParaRPr lang="en-US"/>
          </a:p>
        </p:txBody>
      </p:sp>
      <p:sp>
        <p:nvSpPr>
          <p:cNvPr id="5" name="Footer Placeholder 4">
            <a:extLst>
              <a:ext uri="{FF2B5EF4-FFF2-40B4-BE49-F238E27FC236}">
                <a16:creationId xmlns:a16="http://schemas.microsoft.com/office/drawing/2014/main" id="{9C2EA306-1540-47D2-93DA-9588A69D99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58508B-C36C-4CEC-BFD2-96342AB999BE}"/>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91252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2F648-E2EF-43F0-8573-8FCB2EC1F1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606769-1615-4A63-BDBB-59DA1278FB9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546E1F-F9AC-48A4-8C7D-A5FAE7A7229B}"/>
              </a:ext>
            </a:extLst>
          </p:cNvPr>
          <p:cNvSpPr>
            <a:spLocks noGrp="1"/>
          </p:cNvSpPr>
          <p:nvPr>
            <p:ph type="dt" sz="half" idx="10"/>
          </p:nvPr>
        </p:nvSpPr>
        <p:spPr/>
        <p:txBody>
          <a:bodyPr/>
          <a:lstStyle/>
          <a:p>
            <a:fld id="{B8D1720D-2188-46C8-AC29-212D77BD5894}" type="datetimeFigureOut">
              <a:rPr lang="en-US" smtClean="0"/>
              <a:t>7/2/2020</a:t>
            </a:fld>
            <a:endParaRPr lang="en-US"/>
          </a:p>
        </p:txBody>
      </p:sp>
      <p:sp>
        <p:nvSpPr>
          <p:cNvPr id="5" name="Footer Placeholder 4">
            <a:extLst>
              <a:ext uri="{FF2B5EF4-FFF2-40B4-BE49-F238E27FC236}">
                <a16:creationId xmlns:a16="http://schemas.microsoft.com/office/drawing/2014/main" id="{D62C5738-402E-4371-883A-BA6F18E047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4F3F4B-A9F4-4E1D-81B5-259B347B0B0E}"/>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690831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820FC-8BE2-4590-A132-36B353160291}"/>
              </a:ext>
            </a:extLst>
          </p:cNvPr>
          <p:cNvSpPr>
            <a:spLocks noGrp="1"/>
          </p:cNvSpPr>
          <p:nvPr>
            <p:ph type="title"/>
          </p:nvPr>
        </p:nvSpPr>
        <p:spPr>
          <a:xfrm>
            <a:off x="623888" y="1281118"/>
            <a:ext cx="7886700" cy="2137572"/>
          </a:xfrm>
        </p:spPr>
        <p:txBody>
          <a:bodyPr anchor="b"/>
          <a:lstStyle>
            <a:lvl1pPr>
              <a:defRPr sz="5300"/>
            </a:lvl1pPr>
          </a:lstStyle>
          <a:p>
            <a:r>
              <a:rPr lang="en-US"/>
              <a:t>Click to edit Master title style</a:t>
            </a:r>
          </a:p>
        </p:txBody>
      </p:sp>
      <p:sp>
        <p:nvSpPr>
          <p:cNvPr id="3" name="Text Placeholder 2">
            <a:extLst>
              <a:ext uri="{FF2B5EF4-FFF2-40B4-BE49-F238E27FC236}">
                <a16:creationId xmlns:a16="http://schemas.microsoft.com/office/drawing/2014/main" id="{000E78CD-05A7-494B-A186-FF88F8AF84EF}"/>
              </a:ext>
            </a:extLst>
          </p:cNvPr>
          <p:cNvSpPr>
            <a:spLocks noGrp="1"/>
          </p:cNvSpPr>
          <p:nvPr>
            <p:ph type="body" idx="1"/>
          </p:nvPr>
        </p:nvSpPr>
        <p:spPr>
          <a:xfrm>
            <a:off x="623888" y="3438913"/>
            <a:ext cx="7886700" cy="1124099"/>
          </a:xfrm>
        </p:spPr>
        <p:txBody>
          <a:bodyPr/>
          <a:lstStyle>
            <a:lvl1pPr marL="0" indent="0">
              <a:buNone/>
              <a:defRPr sz="2100">
                <a:solidFill>
                  <a:schemeClr val="tx1">
                    <a:tint val="75000"/>
                  </a:schemeClr>
                </a:solidFill>
              </a:defRPr>
            </a:lvl1pPr>
            <a:lvl2pPr marL="408011" indent="0">
              <a:buNone/>
              <a:defRPr sz="1800">
                <a:solidFill>
                  <a:schemeClr val="tx1">
                    <a:tint val="75000"/>
                  </a:schemeClr>
                </a:solidFill>
              </a:defRPr>
            </a:lvl2pPr>
            <a:lvl3pPr marL="816022" indent="0">
              <a:buNone/>
              <a:defRPr sz="1600">
                <a:solidFill>
                  <a:schemeClr val="tx1">
                    <a:tint val="75000"/>
                  </a:schemeClr>
                </a:solidFill>
              </a:defRPr>
            </a:lvl3pPr>
            <a:lvl4pPr marL="1224034" indent="0">
              <a:buNone/>
              <a:defRPr sz="1400">
                <a:solidFill>
                  <a:schemeClr val="tx1">
                    <a:tint val="75000"/>
                  </a:schemeClr>
                </a:solidFill>
              </a:defRPr>
            </a:lvl4pPr>
            <a:lvl5pPr marL="1632044" indent="0">
              <a:buNone/>
              <a:defRPr sz="1400">
                <a:solidFill>
                  <a:schemeClr val="tx1">
                    <a:tint val="75000"/>
                  </a:schemeClr>
                </a:solidFill>
              </a:defRPr>
            </a:lvl5pPr>
            <a:lvl6pPr marL="2040055" indent="0">
              <a:buNone/>
              <a:defRPr sz="1400">
                <a:solidFill>
                  <a:schemeClr val="tx1">
                    <a:tint val="75000"/>
                  </a:schemeClr>
                </a:solidFill>
              </a:defRPr>
            </a:lvl6pPr>
            <a:lvl7pPr marL="2448066" indent="0">
              <a:buNone/>
              <a:defRPr sz="1400">
                <a:solidFill>
                  <a:schemeClr val="tx1">
                    <a:tint val="75000"/>
                  </a:schemeClr>
                </a:solidFill>
              </a:defRPr>
            </a:lvl7pPr>
            <a:lvl8pPr marL="2856077" indent="0">
              <a:buNone/>
              <a:defRPr sz="1400">
                <a:solidFill>
                  <a:schemeClr val="tx1">
                    <a:tint val="75000"/>
                  </a:schemeClr>
                </a:solidFill>
              </a:defRPr>
            </a:lvl8pPr>
            <a:lvl9pPr marL="3264088"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AECBBCC-324B-427E-96B1-D54F0F037F3E}"/>
              </a:ext>
            </a:extLst>
          </p:cNvPr>
          <p:cNvSpPr>
            <a:spLocks noGrp="1"/>
          </p:cNvSpPr>
          <p:nvPr>
            <p:ph type="dt" sz="half" idx="10"/>
          </p:nvPr>
        </p:nvSpPr>
        <p:spPr/>
        <p:txBody>
          <a:bodyPr/>
          <a:lstStyle/>
          <a:p>
            <a:fld id="{B8D1720D-2188-46C8-AC29-212D77BD5894}" type="datetimeFigureOut">
              <a:rPr lang="en-US" smtClean="0"/>
              <a:t>7/2/2020</a:t>
            </a:fld>
            <a:endParaRPr lang="en-US"/>
          </a:p>
        </p:txBody>
      </p:sp>
      <p:sp>
        <p:nvSpPr>
          <p:cNvPr id="5" name="Footer Placeholder 4">
            <a:extLst>
              <a:ext uri="{FF2B5EF4-FFF2-40B4-BE49-F238E27FC236}">
                <a16:creationId xmlns:a16="http://schemas.microsoft.com/office/drawing/2014/main" id="{BD057882-F621-4D26-B96E-2B61481269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95C09F-C659-44D2-BDEC-CE415366FA97}"/>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1345090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1AF31-A561-49C1-8838-D47A5E43EB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104786-26D9-4919-B5C9-1FB3CF0BB245}"/>
              </a:ext>
            </a:extLst>
          </p:cNvPr>
          <p:cNvSpPr>
            <a:spLocks noGrp="1"/>
          </p:cNvSpPr>
          <p:nvPr>
            <p:ph sz="half" idx="1"/>
          </p:nvPr>
        </p:nvSpPr>
        <p:spPr>
          <a:xfrm>
            <a:off x="628651" y="1367952"/>
            <a:ext cx="3886200" cy="32604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2F5117-F2A6-448B-8E4F-7151E0E8518B}"/>
              </a:ext>
            </a:extLst>
          </p:cNvPr>
          <p:cNvSpPr>
            <a:spLocks noGrp="1"/>
          </p:cNvSpPr>
          <p:nvPr>
            <p:ph sz="half" idx="2"/>
          </p:nvPr>
        </p:nvSpPr>
        <p:spPr>
          <a:xfrm>
            <a:off x="4629151" y="1367952"/>
            <a:ext cx="3886200" cy="32604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5FB002-5C33-4650-A3DB-3985F6E21BB4}"/>
              </a:ext>
            </a:extLst>
          </p:cNvPr>
          <p:cNvSpPr>
            <a:spLocks noGrp="1"/>
          </p:cNvSpPr>
          <p:nvPr>
            <p:ph type="dt" sz="half" idx="10"/>
          </p:nvPr>
        </p:nvSpPr>
        <p:spPr/>
        <p:txBody>
          <a:bodyPr/>
          <a:lstStyle/>
          <a:p>
            <a:fld id="{B8D1720D-2188-46C8-AC29-212D77BD5894}" type="datetimeFigureOut">
              <a:rPr lang="en-US" smtClean="0"/>
              <a:t>7/2/2020</a:t>
            </a:fld>
            <a:endParaRPr lang="en-US"/>
          </a:p>
        </p:txBody>
      </p:sp>
      <p:sp>
        <p:nvSpPr>
          <p:cNvPr id="6" name="Footer Placeholder 5">
            <a:extLst>
              <a:ext uri="{FF2B5EF4-FFF2-40B4-BE49-F238E27FC236}">
                <a16:creationId xmlns:a16="http://schemas.microsoft.com/office/drawing/2014/main" id="{D8844C05-FC31-4303-8D2E-C28CC52A98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5D0673-B577-4246-BAB0-9C6129A134B4}"/>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3614885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A49E2-36D2-40A7-8684-99F58F6DFFBC}"/>
              </a:ext>
            </a:extLst>
          </p:cNvPr>
          <p:cNvSpPr>
            <a:spLocks noGrp="1"/>
          </p:cNvSpPr>
          <p:nvPr>
            <p:ph type="title"/>
          </p:nvPr>
        </p:nvSpPr>
        <p:spPr>
          <a:xfrm>
            <a:off x="629841" y="273591"/>
            <a:ext cx="7886700" cy="9932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A96B27-6CE2-45B5-957D-6DE077220C8D}"/>
              </a:ext>
            </a:extLst>
          </p:cNvPr>
          <p:cNvSpPr>
            <a:spLocks noGrp="1"/>
          </p:cNvSpPr>
          <p:nvPr>
            <p:ph type="body" idx="1"/>
          </p:nvPr>
        </p:nvSpPr>
        <p:spPr>
          <a:xfrm>
            <a:off x="629843" y="1259706"/>
            <a:ext cx="3868340" cy="617362"/>
          </a:xfrm>
        </p:spPr>
        <p:txBody>
          <a:bodyPr anchor="b"/>
          <a:lstStyle>
            <a:lvl1pPr marL="0" indent="0">
              <a:buNone/>
              <a:defRPr sz="2100" b="1"/>
            </a:lvl1pPr>
            <a:lvl2pPr marL="408011" indent="0">
              <a:buNone/>
              <a:defRPr sz="1800" b="1"/>
            </a:lvl2pPr>
            <a:lvl3pPr marL="816022" indent="0">
              <a:buNone/>
              <a:defRPr sz="1600" b="1"/>
            </a:lvl3pPr>
            <a:lvl4pPr marL="1224034" indent="0">
              <a:buNone/>
              <a:defRPr sz="1400" b="1"/>
            </a:lvl4pPr>
            <a:lvl5pPr marL="1632044" indent="0">
              <a:buNone/>
              <a:defRPr sz="1400" b="1"/>
            </a:lvl5pPr>
            <a:lvl6pPr marL="2040055" indent="0">
              <a:buNone/>
              <a:defRPr sz="1400" b="1"/>
            </a:lvl6pPr>
            <a:lvl7pPr marL="2448066" indent="0">
              <a:buNone/>
              <a:defRPr sz="1400" b="1"/>
            </a:lvl7pPr>
            <a:lvl8pPr marL="2856077" indent="0">
              <a:buNone/>
              <a:defRPr sz="1400" b="1"/>
            </a:lvl8pPr>
            <a:lvl9pPr marL="3264088" indent="0">
              <a:buNone/>
              <a:defRPr sz="1400" b="1"/>
            </a:lvl9pPr>
          </a:lstStyle>
          <a:p>
            <a:pPr lvl="0"/>
            <a:r>
              <a:rPr lang="en-US"/>
              <a:t>Edit Master text styles</a:t>
            </a:r>
          </a:p>
        </p:txBody>
      </p:sp>
      <p:sp>
        <p:nvSpPr>
          <p:cNvPr id="4" name="Content Placeholder 3">
            <a:extLst>
              <a:ext uri="{FF2B5EF4-FFF2-40B4-BE49-F238E27FC236}">
                <a16:creationId xmlns:a16="http://schemas.microsoft.com/office/drawing/2014/main" id="{9774BE1E-2219-4939-8521-1E49A572836A}"/>
              </a:ext>
            </a:extLst>
          </p:cNvPr>
          <p:cNvSpPr>
            <a:spLocks noGrp="1"/>
          </p:cNvSpPr>
          <p:nvPr>
            <p:ph sz="half" idx="2"/>
          </p:nvPr>
        </p:nvSpPr>
        <p:spPr>
          <a:xfrm>
            <a:off x="629843" y="1877068"/>
            <a:ext cx="3868340" cy="27608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5C215A-34C0-4449-A7DA-1BC4FEFACDB0}"/>
              </a:ext>
            </a:extLst>
          </p:cNvPr>
          <p:cNvSpPr>
            <a:spLocks noGrp="1"/>
          </p:cNvSpPr>
          <p:nvPr>
            <p:ph type="body" sz="quarter" idx="3"/>
          </p:nvPr>
        </p:nvSpPr>
        <p:spPr>
          <a:xfrm>
            <a:off x="4629151" y="1259706"/>
            <a:ext cx="3887392" cy="617362"/>
          </a:xfrm>
        </p:spPr>
        <p:txBody>
          <a:bodyPr anchor="b"/>
          <a:lstStyle>
            <a:lvl1pPr marL="0" indent="0">
              <a:buNone/>
              <a:defRPr sz="2100" b="1"/>
            </a:lvl1pPr>
            <a:lvl2pPr marL="408011" indent="0">
              <a:buNone/>
              <a:defRPr sz="1800" b="1"/>
            </a:lvl2pPr>
            <a:lvl3pPr marL="816022" indent="0">
              <a:buNone/>
              <a:defRPr sz="1600" b="1"/>
            </a:lvl3pPr>
            <a:lvl4pPr marL="1224034" indent="0">
              <a:buNone/>
              <a:defRPr sz="1400" b="1"/>
            </a:lvl4pPr>
            <a:lvl5pPr marL="1632044" indent="0">
              <a:buNone/>
              <a:defRPr sz="1400" b="1"/>
            </a:lvl5pPr>
            <a:lvl6pPr marL="2040055" indent="0">
              <a:buNone/>
              <a:defRPr sz="1400" b="1"/>
            </a:lvl6pPr>
            <a:lvl7pPr marL="2448066" indent="0">
              <a:buNone/>
              <a:defRPr sz="1400" b="1"/>
            </a:lvl7pPr>
            <a:lvl8pPr marL="2856077" indent="0">
              <a:buNone/>
              <a:defRPr sz="1400" b="1"/>
            </a:lvl8pPr>
            <a:lvl9pPr marL="3264088" indent="0">
              <a:buNone/>
              <a:defRPr sz="1400" b="1"/>
            </a:lvl9pPr>
          </a:lstStyle>
          <a:p>
            <a:pPr lvl="0"/>
            <a:r>
              <a:rPr lang="en-US"/>
              <a:t>Edit Master text styles</a:t>
            </a:r>
          </a:p>
        </p:txBody>
      </p:sp>
      <p:sp>
        <p:nvSpPr>
          <p:cNvPr id="6" name="Content Placeholder 5">
            <a:extLst>
              <a:ext uri="{FF2B5EF4-FFF2-40B4-BE49-F238E27FC236}">
                <a16:creationId xmlns:a16="http://schemas.microsoft.com/office/drawing/2014/main" id="{86C67F36-7057-442C-A2B5-AE604952B259}"/>
              </a:ext>
            </a:extLst>
          </p:cNvPr>
          <p:cNvSpPr>
            <a:spLocks noGrp="1"/>
          </p:cNvSpPr>
          <p:nvPr>
            <p:ph sz="quarter" idx="4"/>
          </p:nvPr>
        </p:nvSpPr>
        <p:spPr>
          <a:xfrm>
            <a:off x="4629151" y="1877068"/>
            <a:ext cx="3887392" cy="27608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B86499-0A06-45A1-8DC6-003D18D8F109}"/>
              </a:ext>
            </a:extLst>
          </p:cNvPr>
          <p:cNvSpPr>
            <a:spLocks noGrp="1"/>
          </p:cNvSpPr>
          <p:nvPr>
            <p:ph type="dt" sz="half" idx="10"/>
          </p:nvPr>
        </p:nvSpPr>
        <p:spPr/>
        <p:txBody>
          <a:bodyPr/>
          <a:lstStyle/>
          <a:p>
            <a:fld id="{B8D1720D-2188-46C8-AC29-212D77BD5894}" type="datetimeFigureOut">
              <a:rPr lang="en-US" smtClean="0"/>
              <a:t>7/2/2020</a:t>
            </a:fld>
            <a:endParaRPr lang="en-US"/>
          </a:p>
        </p:txBody>
      </p:sp>
      <p:sp>
        <p:nvSpPr>
          <p:cNvPr id="8" name="Footer Placeholder 7">
            <a:extLst>
              <a:ext uri="{FF2B5EF4-FFF2-40B4-BE49-F238E27FC236}">
                <a16:creationId xmlns:a16="http://schemas.microsoft.com/office/drawing/2014/main" id="{3DA8CFD8-1C62-47EE-8D78-BD8E98008C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4BA813-5EA2-4C83-813A-9589999365BE}"/>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2304402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AE218-31BE-4F90-AD5D-EBE0C8C0CA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BCC848-1A7B-4B9B-9103-DB9984557497}"/>
              </a:ext>
            </a:extLst>
          </p:cNvPr>
          <p:cNvSpPr>
            <a:spLocks noGrp="1"/>
          </p:cNvSpPr>
          <p:nvPr>
            <p:ph type="dt" sz="half" idx="10"/>
          </p:nvPr>
        </p:nvSpPr>
        <p:spPr/>
        <p:txBody>
          <a:bodyPr/>
          <a:lstStyle/>
          <a:p>
            <a:fld id="{B8D1720D-2188-46C8-AC29-212D77BD5894}" type="datetimeFigureOut">
              <a:rPr lang="en-US" smtClean="0"/>
              <a:t>7/2/2020</a:t>
            </a:fld>
            <a:endParaRPr lang="en-US"/>
          </a:p>
        </p:txBody>
      </p:sp>
      <p:sp>
        <p:nvSpPr>
          <p:cNvPr id="4" name="Footer Placeholder 3">
            <a:extLst>
              <a:ext uri="{FF2B5EF4-FFF2-40B4-BE49-F238E27FC236}">
                <a16:creationId xmlns:a16="http://schemas.microsoft.com/office/drawing/2014/main" id="{F2282245-BD87-477E-9635-1FCED1F1F1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860FB9-C7B9-473A-A3AA-1E5ADCC5E80B}"/>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1503065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C35F68-2529-492B-80FD-1E7D9D1DAD8C}"/>
              </a:ext>
            </a:extLst>
          </p:cNvPr>
          <p:cNvSpPr>
            <a:spLocks noGrp="1"/>
          </p:cNvSpPr>
          <p:nvPr>
            <p:ph type="dt" sz="half" idx="10"/>
          </p:nvPr>
        </p:nvSpPr>
        <p:spPr/>
        <p:txBody>
          <a:bodyPr/>
          <a:lstStyle/>
          <a:p>
            <a:fld id="{B8D1720D-2188-46C8-AC29-212D77BD5894}" type="datetimeFigureOut">
              <a:rPr lang="en-US" smtClean="0"/>
              <a:t>7/2/2020</a:t>
            </a:fld>
            <a:endParaRPr lang="en-US"/>
          </a:p>
        </p:txBody>
      </p:sp>
      <p:sp>
        <p:nvSpPr>
          <p:cNvPr id="3" name="Footer Placeholder 2">
            <a:extLst>
              <a:ext uri="{FF2B5EF4-FFF2-40B4-BE49-F238E27FC236}">
                <a16:creationId xmlns:a16="http://schemas.microsoft.com/office/drawing/2014/main" id="{5115D771-6F1F-47F8-8461-B090129BB7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D7D261-C0CA-4E10-A18E-AAEF441CA4C0}"/>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807675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D746E-D648-473E-A63A-22CC83412C81}"/>
              </a:ext>
            </a:extLst>
          </p:cNvPr>
          <p:cNvSpPr>
            <a:spLocks noGrp="1"/>
          </p:cNvSpPr>
          <p:nvPr>
            <p:ph type="title"/>
          </p:nvPr>
        </p:nvSpPr>
        <p:spPr>
          <a:xfrm>
            <a:off x="629843" y="342582"/>
            <a:ext cx="2949178" cy="1199039"/>
          </a:xfrm>
        </p:spPr>
        <p:txBody>
          <a:bodyPr anchor="b"/>
          <a:lstStyle>
            <a:lvl1pPr>
              <a:defRPr sz="2900"/>
            </a:lvl1pPr>
          </a:lstStyle>
          <a:p>
            <a:r>
              <a:rPr lang="en-US"/>
              <a:t>Click to edit Master title style</a:t>
            </a:r>
          </a:p>
        </p:txBody>
      </p:sp>
      <p:sp>
        <p:nvSpPr>
          <p:cNvPr id="3" name="Content Placeholder 2">
            <a:extLst>
              <a:ext uri="{FF2B5EF4-FFF2-40B4-BE49-F238E27FC236}">
                <a16:creationId xmlns:a16="http://schemas.microsoft.com/office/drawing/2014/main" id="{CAF7E829-5514-436B-ACFC-E9FA0669B5F8}"/>
              </a:ext>
            </a:extLst>
          </p:cNvPr>
          <p:cNvSpPr>
            <a:spLocks noGrp="1"/>
          </p:cNvSpPr>
          <p:nvPr>
            <p:ph idx="1"/>
          </p:nvPr>
        </p:nvSpPr>
        <p:spPr>
          <a:xfrm>
            <a:off x="3887391" y="739885"/>
            <a:ext cx="4629151" cy="3651835"/>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CCF36D-E283-44B2-B52B-4862C2F58C73}"/>
              </a:ext>
            </a:extLst>
          </p:cNvPr>
          <p:cNvSpPr>
            <a:spLocks noGrp="1"/>
          </p:cNvSpPr>
          <p:nvPr>
            <p:ph type="body" sz="half" idx="2"/>
          </p:nvPr>
        </p:nvSpPr>
        <p:spPr>
          <a:xfrm>
            <a:off x="629843" y="1541622"/>
            <a:ext cx="2949178" cy="2856044"/>
          </a:xfrm>
        </p:spPr>
        <p:txBody>
          <a:bodyPr/>
          <a:lstStyle>
            <a:lvl1pPr marL="0" indent="0">
              <a:buNone/>
              <a:defRPr sz="1400"/>
            </a:lvl1pPr>
            <a:lvl2pPr marL="408011" indent="0">
              <a:buNone/>
              <a:defRPr sz="1200"/>
            </a:lvl2pPr>
            <a:lvl3pPr marL="816022" indent="0">
              <a:buNone/>
              <a:defRPr sz="1100"/>
            </a:lvl3pPr>
            <a:lvl4pPr marL="1224034" indent="0">
              <a:buNone/>
              <a:defRPr sz="900"/>
            </a:lvl4pPr>
            <a:lvl5pPr marL="1632044" indent="0">
              <a:buNone/>
              <a:defRPr sz="900"/>
            </a:lvl5pPr>
            <a:lvl6pPr marL="2040055" indent="0">
              <a:buNone/>
              <a:defRPr sz="900"/>
            </a:lvl6pPr>
            <a:lvl7pPr marL="2448066" indent="0">
              <a:buNone/>
              <a:defRPr sz="900"/>
            </a:lvl7pPr>
            <a:lvl8pPr marL="2856077" indent="0">
              <a:buNone/>
              <a:defRPr sz="900"/>
            </a:lvl8pPr>
            <a:lvl9pPr marL="3264088"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6A68634A-9284-45D3-B51B-FF8A114EF85D}"/>
              </a:ext>
            </a:extLst>
          </p:cNvPr>
          <p:cNvSpPr>
            <a:spLocks noGrp="1"/>
          </p:cNvSpPr>
          <p:nvPr>
            <p:ph type="dt" sz="half" idx="10"/>
          </p:nvPr>
        </p:nvSpPr>
        <p:spPr/>
        <p:txBody>
          <a:bodyPr/>
          <a:lstStyle/>
          <a:p>
            <a:fld id="{B8D1720D-2188-46C8-AC29-212D77BD5894}" type="datetimeFigureOut">
              <a:rPr lang="en-US" smtClean="0"/>
              <a:t>7/2/2020</a:t>
            </a:fld>
            <a:endParaRPr lang="en-US"/>
          </a:p>
        </p:txBody>
      </p:sp>
      <p:sp>
        <p:nvSpPr>
          <p:cNvPr id="6" name="Footer Placeholder 5">
            <a:extLst>
              <a:ext uri="{FF2B5EF4-FFF2-40B4-BE49-F238E27FC236}">
                <a16:creationId xmlns:a16="http://schemas.microsoft.com/office/drawing/2014/main" id="{E7AF2344-BEA6-4163-AAFC-A90BF92F4F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882405-5B47-4036-997B-5C3603A59BE6}"/>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2034677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CEA60-1A9A-4502-AFEB-AA64ED6AFCDE}"/>
              </a:ext>
            </a:extLst>
          </p:cNvPr>
          <p:cNvSpPr>
            <a:spLocks noGrp="1"/>
          </p:cNvSpPr>
          <p:nvPr>
            <p:ph type="title"/>
          </p:nvPr>
        </p:nvSpPr>
        <p:spPr>
          <a:xfrm>
            <a:off x="629843" y="342582"/>
            <a:ext cx="2949178" cy="1199039"/>
          </a:xfrm>
        </p:spPr>
        <p:txBody>
          <a:bodyPr anchor="b"/>
          <a:lstStyle>
            <a:lvl1pPr>
              <a:defRPr sz="2900"/>
            </a:lvl1pPr>
          </a:lstStyle>
          <a:p>
            <a:r>
              <a:rPr lang="en-US"/>
              <a:t>Click to edit Master title style</a:t>
            </a:r>
          </a:p>
        </p:txBody>
      </p:sp>
      <p:sp>
        <p:nvSpPr>
          <p:cNvPr id="3" name="Picture Placeholder 2">
            <a:extLst>
              <a:ext uri="{FF2B5EF4-FFF2-40B4-BE49-F238E27FC236}">
                <a16:creationId xmlns:a16="http://schemas.microsoft.com/office/drawing/2014/main" id="{3BB8E3B2-667D-445D-A67E-BCD672DBAABA}"/>
              </a:ext>
            </a:extLst>
          </p:cNvPr>
          <p:cNvSpPr>
            <a:spLocks noGrp="1"/>
          </p:cNvSpPr>
          <p:nvPr>
            <p:ph type="pic" idx="1"/>
          </p:nvPr>
        </p:nvSpPr>
        <p:spPr>
          <a:xfrm>
            <a:off x="3887391" y="739885"/>
            <a:ext cx="4629151" cy="3651835"/>
          </a:xfrm>
        </p:spPr>
        <p:txBody>
          <a:bodyPr/>
          <a:lstStyle>
            <a:lvl1pPr marL="0" indent="0">
              <a:buNone/>
              <a:defRPr sz="2900"/>
            </a:lvl1pPr>
            <a:lvl2pPr marL="408011" indent="0">
              <a:buNone/>
              <a:defRPr sz="2500"/>
            </a:lvl2pPr>
            <a:lvl3pPr marL="816022" indent="0">
              <a:buNone/>
              <a:defRPr sz="2100"/>
            </a:lvl3pPr>
            <a:lvl4pPr marL="1224034" indent="0">
              <a:buNone/>
              <a:defRPr sz="1800"/>
            </a:lvl4pPr>
            <a:lvl5pPr marL="1632044" indent="0">
              <a:buNone/>
              <a:defRPr sz="1800"/>
            </a:lvl5pPr>
            <a:lvl6pPr marL="2040055" indent="0">
              <a:buNone/>
              <a:defRPr sz="1800"/>
            </a:lvl6pPr>
            <a:lvl7pPr marL="2448066" indent="0">
              <a:buNone/>
              <a:defRPr sz="1800"/>
            </a:lvl7pPr>
            <a:lvl8pPr marL="2856077" indent="0">
              <a:buNone/>
              <a:defRPr sz="1800"/>
            </a:lvl8pPr>
            <a:lvl9pPr marL="3264088" indent="0">
              <a:buNone/>
              <a:defRPr sz="1800"/>
            </a:lvl9pPr>
          </a:lstStyle>
          <a:p>
            <a:endParaRPr lang="en-US"/>
          </a:p>
        </p:txBody>
      </p:sp>
      <p:sp>
        <p:nvSpPr>
          <p:cNvPr id="4" name="Text Placeholder 3">
            <a:extLst>
              <a:ext uri="{FF2B5EF4-FFF2-40B4-BE49-F238E27FC236}">
                <a16:creationId xmlns:a16="http://schemas.microsoft.com/office/drawing/2014/main" id="{77206E49-F866-45CE-8C8F-F3AA9F4D82C2}"/>
              </a:ext>
            </a:extLst>
          </p:cNvPr>
          <p:cNvSpPr>
            <a:spLocks noGrp="1"/>
          </p:cNvSpPr>
          <p:nvPr>
            <p:ph type="body" sz="half" idx="2"/>
          </p:nvPr>
        </p:nvSpPr>
        <p:spPr>
          <a:xfrm>
            <a:off x="629843" y="1541622"/>
            <a:ext cx="2949178" cy="2856044"/>
          </a:xfrm>
        </p:spPr>
        <p:txBody>
          <a:bodyPr/>
          <a:lstStyle>
            <a:lvl1pPr marL="0" indent="0">
              <a:buNone/>
              <a:defRPr sz="1400"/>
            </a:lvl1pPr>
            <a:lvl2pPr marL="408011" indent="0">
              <a:buNone/>
              <a:defRPr sz="1200"/>
            </a:lvl2pPr>
            <a:lvl3pPr marL="816022" indent="0">
              <a:buNone/>
              <a:defRPr sz="1100"/>
            </a:lvl3pPr>
            <a:lvl4pPr marL="1224034" indent="0">
              <a:buNone/>
              <a:defRPr sz="900"/>
            </a:lvl4pPr>
            <a:lvl5pPr marL="1632044" indent="0">
              <a:buNone/>
              <a:defRPr sz="900"/>
            </a:lvl5pPr>
            <a:lvl6pPr marL="2040055" indent="0">
              <a:buNone/>
              <a:defRPr sz="900"/>
            </a:lvl6pPr>
            <a:lvl7pPr marL="2448066" indent="0">
              <a:buNone/>
              <a:defRPr sz="900"/>
            </a:lvl7pPr>
            <a:lvl8pPr marL="2856077" indent="0">
              <a:buNone/>
              <a:defRPr sz="900"/>
            </a:lvl8pPr>
            <a:lvl9pPr marL="3264088"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E817789A-78BD-440A-BAEF-37F4AE31B8A8}"/>
              </a:ext>
            </a:extLst>
          </p:cNvPr>
          <p:cNvSpPr>
            <a:spLocks noGrp="1"/>
          </p:cNvSpPr>
          <p:nvPr>
            <p:ph type="dt" sz="half" idx="10"/>
          </p:nvPr>
        </p:nvSpPr>
        <p:spPr/>
        <p:txBody>
          <a:bodyPr/>
          <a:lstStyle/>
          <a:p>
            <a:fld id="{B8D1720D-2188-46C8-AC29-212D77BD5894}" type="datetimeFigureOut">
              <a:rPr lang="en-US" smtClean="0"/>
              <a:t>7/2/2020</a:t>
            </a:fld>
            <a:endParaRPr lang="en-US"/>
          </a:p>
        </p:txBody>
      </p:sp>
      <p:sp>
        <p:nvSpPr>
          <p:cNvPr id="6" name="Footer Placeholder 5">
            <a:extLst>
              <a:ext uri="{FF2B5EF4-FFF2-40B4-BE49-F238E27FC236}">
                <a16:creationId xmlns:a16="http://schemas.microsoft.com/office/drawing/2014/main" id="{2727525B-F948-4BF5-9DA6-4ABB04E03B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3F0CA6-17B0-414B-9814-50651925A8C6}"/>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3892371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42F786-93A8-4969-ADC4-B14EA11835F8}"/>
              </a:ext>
            </a:extLst>
          </p:cNvPr>
          <p:cNvSpPr>
            <a:spLocks noGrp="1"/>
          </p:cNvSpPr>
          <p:nvPr>
            <p:ph type="title"/>
          </p:nvPr>
        </p:nvSpPr>
        <p:spPr>
          <a:xfrm>
            <a:off x="628652" y="273591"/>
            <a:ext cx="7886700" cy="993252"/>
          </a:xfrm>
          <a:prstGeom prst="rect">
            <a:avLst/>
          </a:prstGeom>
        </p:spPr>
        <p:txBody>
          <a:bodyPr vert="horz" lIns="81602" tIns="40801" rIns="81602" bIns="40801"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91A0E30-DF00-4961-8F72-9FF89274B618}"/>
              </a:ext>
            </a:extLst>
          </p:cNvPr>
          <p:cNvSpPr>
            <a:spLocks noGrp="1"/>
          </p:cNvSpPr>
          <p:nvPr>
            <p:ph type="body" idx="1"/>
          </p:nvPr>
        </p:nvSpPr>
        <p:spPr>
          <a:xfrm>
            <a:off x="628652" y="1367952"/>
            <a:ext cx="7886700" cy="3260482"/>
          </a:xfrm>
          <a:prstGeom prst="rect">
            <a:avLst/>
          </a:prstGeom>
        </p:spPr>
        <p:txBody>
          <a:bodyPr vert="horz" lIns="81602" tIns="40801" rIns="81602" bIns="40801"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180C7A6-9CAC-430F-9BF6-05D7ADFA4578}"/>
              </a:ext>
            </a:extLst>
          </p:cNvPr>
          <p:cNvSpPr>
            <a:spLocks noGrp="1"/>
          </p:cNvSpPr>
          <p:nvPr>
            <p:ph type="dt" sz="half" idx="2"/>
          </p:nvPr>
        </p:nvSpPr>
        <p:spPr>
          <a:xfrm>
            <a:off x="628651" y="4762851"/>
            <a:ext cx="2057400" cy="273590"/>
          </a:xfrm>
          <a:prstGeom prst="rect">
            <a:avLst/>
          </a:prstGeom>
        </p:spPr>
        <p:txBody>
          <a:bodyPr vert="horz" lIns="81602" tIns="40801" rIns="81602" bIns="40801" rtlCol="0" anchor="ctr"/>
          <a:lstStyle>
            <a:lvl1pPr algn="l">
              <a:defRPr sz="1100">
                <a:solidFill>
                  <a:schemeClr val="tx1">
                    <a:tint val="75000"/>
                  </a:schemeClr>
                </a:solidFill>
                <a:latin typeface="Arial" panose="020B0604020202020204" pitchFamily="34" charset="0"/>
              </a:defRPr>
            </a:lvl1pPr>
          </a:lstStyle>
          <a:p>
            <a:fld id="{B8D1720D-2188-46C8-AC29-212D77BD5894}" type="datetimeFigureOut">
              <a:rPr lang="en-US" smtClean="0"/>
              <a:pPr/>
              <a:t>7/2/2020</a:t>
            </a:fld>
            <a:endParaRPr lang="en-US" dirty="0"/>
          </a:p>
        </p:txBody>
      </p:sp>
      <p:sp>
        <p:nvSpPr>
          <p:cNvPr id="5" name="Footer Placeholder 4">
            <a:extLst>
              <a:ext uri="{FF2B5EF4-FFF2-40B4-BE49-F238E27FC236}">
                <a16:creationId xmlns:a16="http://schemas.microsoft.com/office/drawing/2014/main" id="{855F0086-8EF3-48B2-ABF2-099D71DAB00C}"/>
              </a:ext>
            </a:extLst>
          </p:cNvPr>
          <p:cNvSpPr>
            <a:spLocks noGrp="1"/>
          </p:cNvSpPr>
          <p:nvPr>
            <p:ph type="ftr" sz="quarter" idx="3"/>
          </p:nvPr>
        </p:nvSpPr>
        <p:spPr>
          <a:xfrm>
            <a:off x="3028952" y="4762851"/>
            <a:ext cx="3086100" cy="273590"/>
          </a:xfrm>
          <a:prstGeom prst="rect">
            <a:avLst/>
          </a:prstGeom>
        </p:spPr>
        <p:txBody>
          <a:bodyPr vert="horz" lIns="81602" tIns="40801" rIns="81602" bIns="40801" rtlCol="0" anchor="ctr"/>
          <a:lstStyle>
            <a:lvl1pPr algn="ctr">
              <a:defRPr sz="1100">
                <a:solidFill>
                  <a:schemeClr val="tx1">
                    <a:tint val="75000"/>
                  </a:schemeClr>
                </a:solidFill>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40EF5ECA-C6EE-4016-A6F4-20319C8FF88F}"/>
              </a:ext>
            </a:extLst>
          </p:cNvPr>
          <p:cNvSpPr>
            <a:spLocks noGrp="1"/>
          </p:cNvSpPr>
          <p:nvPr>
            <p:ph type="sldNum" sz="quarter" idx="4"/>
          </p:nvPr>
        </p:nvSpPr>
        <p:spPr>
          <a:xfrm>
            <a:off x="6457951" y="4762851"/>
            <a:ext cx="2057400" cy="273590"/>
          </a:xfrm>
          <a:prstGeom prst="rect">
            <a:avLst/>
          </a:prstGeom>
        </p:spPr>
        <p:txBody>
          <a:bodyPr vert="horz" lIns="81602" tIns="40801" rIns="81602" bIns="40801" rtlCol="0" anchor="ctr"/>
          <a:lstStyle>
            <a:lvl1pPr algn="r">
              <a:defRPr sz="1100">
                <a:solidFill>
                  <a:schemeClr val="tx1">
                    <a:tint val="75000"/>
                  </a:schemeClr>
                </a:solidFill>
                <a:latin typeface="Arial" panose="020B0604020202020204" pitchFamily="34" charset="0"/>
              </a:defRPr>
            </a:lvl1pPr>
          </a:lstStyle>
          <a:p>
            <a:fld id="{AA29CF9D-5D84-4C0E-B2A4-2DEB9C394089}" type="slidenum">
              <a:rPr lang="en-US" smtClean="0"/>
              <a:pPr/>
              <a:t>‹#›</a:t>
            </a:fld>
            <a:endParaRPr lang="en-US" dirty="0"/>
          </a:p>
        </p:txBody>
      </p:sp>
    </p:spTree>
    <p:extLst>
      <p:ext uri="{BB962C8B-B14F-4D97-AF65-F5344CB8AC3E}">
        <p14:creationId xmlns:p14="http://schemas.microsoft.com/office/powerpoint/2010/main" val="1886849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816022" rtl="0" eaLnBrk="1" latinLnBrk="0" hangingPunct="1">
        <a:lnSpc>
          <a:spcPct val="90000"/>
        </a:lnSpc>
        <a:spcBef>
          <a:spcPct val="0"/>
        </a:spcBef>
        <a:buNone/>
        <a:defRPr sz="3900" kern="1200">
          <a:solidFill>
            <a:schemeClr val="tx1"/>
          </a:solidFill>
          <a:latin typeface="Arial" panose="020B0604020202020204" pitchFamily="34" charset="0"/>
          <a:ea typeface="+mj-ea"/>
          <a:cs typeface="+mj-cs"/>
        </a:defRPr>
      </a:lvl1pPr>
    </p:titleStyle>
    <p:bodyStyle>
      <a:lvl1pPr marL="204006" indent="-204006" algn="l" defTabSz="816022" rtl="0" eaLnBrk="1" latinLnBrk="0" hangingPunct="1">
        <a:lnSpc>
          <a:spcPct val="90000"/>
        </a:lnSpc>
        <a:spcBef>
          <a:spcPts val="893"/>
        </a:spcBef>
        <a:buFont typeface="Arial" panose="020B0604020202020204" pitchFamily="34" charset="0"/>
        <a:buChar char="•"/>
        <a:defRPr sz="2500" kern="1200">
          <a:solidFill>
            <a:schemeClr val="tx1"/>
          </a:solidFill>
          <a:latin typeface="Arial" panose="020B0604020202020204" pitchFamily="34" charset="0"/>
          <a:ea typeface="+mn-ea"/>
          <a:cs typeface="+mn-cs"/>
        </a:defRPr>
      </a:lvl1pPr>
      <a:lvl2pPr marL="612016" indent="-204006" algn="l" defTabSz="816022" rtl="0" eaLnBrk="1" latinLnBrk="0" hangingPunct="1">
        <a:lnSpc>
          <a:spcPct val="90000"/>
        </a:lnSpc>
        <a:spcBef>
          <a:spcPts val="446"/>
        </a:spcBef>
        <a:buFont typeface="Arial" panose="020B0604020202020204" pitchFamily="34" charset="0"/>
        <a:buChar char="•"/>
        <a:defRPr sz="2100" kern="1200">
          <a:solidFill>
            <a:schemeClr val="tx1"/>
          </a:solidFill>
          <a:latin typeface="Arial" panose="020B0604020202020204" pitchFamily="34" charset="0"/>
          <a:ea typeface="+mn-ea"/>
          <a:cs typeface="+mn-cs"/>
        </a:defRPr>
      </a:lvl2pPr>
      <a:lvl3pPr marL="1020028" indent="-204006" algn="l" defTabSz="816022" rtl="0" eaLnBrk="1" latinLnBrk="0" hangingPunct="1">
        <a:lnSpc>
          <a:spcPct val="90000"/>
        </a:lnSpc>
        <a:spcBef>
          <a:spcPts val="446"/>
        </a:spcBef>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428038" indent="-204006" algn="l" defTabSz="816022" rtl="0" eaLnBrk="1" latinLnBrk="0" hangingPunct="1">
        <a:lnSpc>
          <a:spcPct val="90000"/>
        </a:lnSpc>
        <a:spcBef>
          <a:spcPts val="446"/>
        </a:spcBef>
        <a:buFont typeface="Arial" panose="020B0604020202020204" pitchFamily="34" charset="0"/>
        <a:buChar char="•"/>
        <a:defRPr sz="1600" kern="1200">
          <a:solidFill>
            <a:schemeClr val="tx1"/>
          </a:solidFill>
          <a:latin typeface="Arial" panose="020B0604020202020204" pitchFamily="34" charset="0"/>
          <a:ea typeface="+mn-ea"/>
          <a:cs typeface="+mn-cs"/>
        </a:defRPr>
      </a:lvl4pPr>
      <a:lvl5pPr marL="1836050" indent="-204006" algn="l" defTabSz="816022" rtl="0" eaLnBrk="1" latinLnBrk="0" hangingPunct="1">
        <a:lnSpc>
          <a:spcPct val="90000"/>
        </a:lnSpc>
        <a:spcBef>
          <a:spcPts val="446"/>
        </a:spcBef>
        <a:buFont typeface="Arial" panose="020B0604020202020204" pitchFamily="34" charset="0"/>
        <a:buChar char="•"/>
        <a:defRPr sz="1600" kern="1200">
          <a:solidFill>
            <a:schemeClr val="tx1"/>
          </a:solidFill>
          <a:latin typeface="Arial" panose="020B0604020202020204" pitchFamily="34" charset="0"/>
          <a:ea typeface="+mn-ea"/>
          <a:cs typeface="+mn-cs"/>
        </a:defRPr>
      </a:lvl5pPr>
      <a:lvl6pPr marL="2244061" indent="-204006" algn="l" defTabSz="816022"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6pPr>
      <a:lvl7pPr marL="2652071" indent="-204006" algn="l" defTabSz="816022"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7pPr>
      <a:lvl8pPr marL="3060083" indent="-204006" algn="l" defTabSz="816022"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8pPr>
      <a:lvl9pPr marL="3468094" indent="-204006" algn="l" defTabSz="816022"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16022" rtl="0" eaLnBrk="1" latinLnBrk="0" hangingPunct="1">
        <a:defRPr sz="1600" kern="1200">
          <a:solidFill>
            <a:schemeClr val="tx1"/>
          </a:solidFill>
          <a:latin typeface="+mn-lt"/>
          <a:ea typeface="+mn-ea"/>
          <a:cs typeface="+mn-cs"/>
        </a:defRPr>
      </a:lvl1pPr>
      <a:lvl2pPr marL="408011" algn="l" defTabSz="816022" rtl="0" eaLnBrk="1" latinLnBrk="0" hangingPunct="1">
        <a:defRPr sz="1600" kern="1200">
          <a:solidFill>
            <a:schemeClr val="tx1"/>
          </a:solidFill>
          <a:latin typeface="+mn-lt"/>
          <a:ea typeface="+mn-ea"/>
          <a:cs typeface="+mn-cs"/>
        </a:defRPr>
      </a:lvl2pPr>
      <a:lvl3pPr marL="816022" algn="l" defTabSz="816022" rtl="0" eaLnBrk="1" latinLnBrk="0" hangingPunct="1">
        <a:defRPr sz="1600" kern="1200">
          <a:solidFill>
            <a:schemeClr val="tx1"/>
          </a:solidFill>
          <a:latin typeface="+mn-lt"/>
          <a:ea typeface="+mn-ea"/>
          <a:cs typeface="+mn-cs"/>
        </a:defRPr>
      </a:lvl3pPr>
      <a:lvl4pPr marL="1224034" algn="l" defTabSz="816022" rtl="0" eaLnBrk="1" latinLnBrk="0" hangingPunct="1">
        <a:defRPr sz="1600" kern="1200">
          <a:solidFill>
            <a:schemeClr val="tx1"/>
          </a:solidFill>
          <a:latin typeface="+mn-lt"/>
          <a:ea typeface="+mn-ea"/>
          <a:cs typeface="+mn-cs"/>
        </a:defRPr>
      </a:lvl4pPr>
      <a:lvl5pPr marL="1632044" algn="l" defTabSz="816022" rtl="0" eaLnBrk="1" latinLnBrk="0" hangingPunct="1">
        <a:defRPr sz="1600" kern="1200">
          <a:solidFill>
            <a:schemeClr val="tx1"/>
          </a:solidFill>
          <a:latin typeface="+mn-lt"/>
          <a:ea typeface="+mn-ea"/>
          <a:cs typeface="+mn-cs"/>
        </a:defRPr>
      </a:lvl5pPr>
      <a:lvl6pPr marL="2040055" algn="l" defTabSz="816022" rtl="0" eaLnBrk="1" latinLnBrk="0" hangingPunct="1">
        <a:defRPr sz="1600" kern="1200">
          <a:solidFill>
            <a:schemeClr val="tx1"/>
          </a:solidFill>
          <a:latin typeface="+mn-lt"/>
          <a:ea typeface="+mn-ea"/>
          <a:cs typeface="+mn-cs"/>
        </a:defRPr>
      </a:lvl6pPr>
      <a:lvl7pPr marL="2448066" algn="l" defTabSz="816022" rtl="0" eaLnBrk="1" latinLnBrk="0" hangingPunct="1">
        <a:defRPr sz="1600" kern="1200">
          <a:solidFill>
            <a:schemeClr val="tx1"/>
          </a:solidFill>
          <a:latin typeface="+mn-lt"/>
          <a:ea typeface="+mn-ea"/>
          <a:cs typeface="+mn-cs"/>
        </a:defRPr>
      </a:lvl7pPr>
      <a:lvl8pPr marL="2856077" algn="l" defTabSz="816022" rtl="0" eaLnBrk="1" latinLnBrk="0" hangingPunct="1">
        <a:defRPr sz="1600" kern="1200">
          <a:solidFill>
            <a:schemeClr val="tx1"/>
          </a:solidFill>
          <a:latin typeface="+mn-lt"/>
          <a:ea typeface="+mn-ea"/>
          <a:cs typeface="+mn-cs"/>
        </a:defRPr>
      </a:lvl8pPr>
      <a:lvl9pPr marL="3264088" algn="l" defTabSz="81602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emf"/><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0.xml"/><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2.emf"/><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3.xml"/><Relationship Id="rId7"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2.emf"/><Relationship Id="rId5" Type="http://schemas.openxmlformats.org/officeDocument/2006/relationships/image" Target="../media/image4.emf"/><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4.xml"/><Relationship Id="rId7" Type="http://schemas.openxmlformats.org/officeDocument/2006/relationships/image" Target="../media/image4.emf"/><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3.emf"/><Relationship Id="rId5" Type="http://schemas.openxmlformats.org/officeDocument/2006/relationships/image" Target="../media/image2.emf"/><Relationship Id="rId10" Type="http://schemas.openxmlformats.org/officeDocument/2006/relationships/image" Target="../media/image12.jpeg"/><Relationship Id="rId4" Type="http://schemas.openxmlformats.org/officeDocument/2006/relationships/image" Target="../media/image1.pn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3.png"/><Relationship Id="rId5" Type="http://schemas.openxmlformats.org/officeDocument/2006/relationships/image" Target="../media/image5.emf"/><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4.jpg"/><Relationship Id="rId5" Type="http://schemas.openxmlformats.org/officeDocument/2006/relationships/image" Target="../media/image5.emf"/><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15.png"/><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6.png"/><Relationship Id="rId5" Type="http://schemas.openxmlformats.org/officeDocument/2006/relationships/image" Target="../media/image5.emf"/><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notesSlide" Target="../notesSlides/notesSlide9.xml"/><Relationship Id="rId7" Type="http://schemas.openxmlformats.org/officeDocument/2006/relationships/image" Target="../media/image4.emf"/><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2D36A5-B528-0C48-BF6C-121C913CBEF2}"/>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0" y="0"/>
            <a:ext cx="9144000" cy="5138738"/>
          </a:xfrm>
          <a:prstGeom prst="rect">
            <a:avLst/>
          </a:prstGeom>
        </p:spPr>
      </p:pic>
      <p:sp>
        <p:nvSpPr>
          <p:cNvPr id="8" name="Rectangle 7">
            <a:extLst>
              <a:ext uri="{FF2B5EF4-FFF2-40B4-BE49-F238E27FC236}">
                <a16:creationId xmlns:a16="http://schemas.microsoft.com/office/drawing/2014/main" id="{001A0673-F3B4-1846-BA48-374D1DC1DECE}"/>
              </a:ext>
              <a:ext uri="{C183D7F6-B498-43B3-948B-1728B52AA6E4}">
                <adec:decorative xmlns:adec="http://schemas.microsoft.com/office/drawing/2017/decorative" xmlns="" val="1"/>
              </a:ext>
            </a:extLst>
          </p:cNvPr>
          <p:cNvSpPr/>
          <p:nvPr/>
        </p:nvSpPr>
        <p:spPr>
          <a:xfrm>
            <a:off x="0" y="-1"/>
            <a:ext cx="9144000" cy="5138739"/>
          </a:xfrm>
          <a:prstGeom prst="rect">
            <a:avLst/>
          </a:prstGeom>
          <a:solidFill>
            <a:srgbClr val="353C62">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TextBox 8">
            <a:extLst>
              <a:ext uri="{FF2B5EF4-FFF2-40B4-BE49-F238E27FC236}">
                <a16:creationId xmlns:a16="http://schemas.microsoft.com/office/drawing/2014/main" id="{731AF07F-223B-C346-A62B-D8540C4F5B67}"/>
              </a:ext>
              <a:ext uri="{C183D7F6-B498-43B3-948B-1728B52AA6E4}">
                <adec:decorative xmlns:adec="http://schemas.microsoft.com/office/drawing/2017/decorative" xmlns="" val="1"/>
              </a:ext>
            </a:extLst>
          </p:cNvPr>
          <p:cNvSpPr txBox="1"/>
          <p:nvPr/>
        </p:nvSpPr>
        <p:spPr>
          <a:xfrm>
            <a:off x="1733005" y="4750490"/>
            <a:ext cx="5677988" cy="184666"/>
          </a:xfrm>
          <a:prstGeom prst="rect">
            <a:avLst/>
          </a:prstGeom>
          <a:noFill/>
        </p:spPr>
        <p:txBody>
          <a:bodyPr wrap="square" rtlCol="0">
            <a:spAutoFit/>
          </a:bodyPr>
          <a:lstStyle/>
          <a:p>
            <a:pPr algn="ctr"/>
            <a:r>
              <a:rPr lang="en-US" sz="600" b="1" spc="300" dirty="0">
                <a:solidFill>
                  <a:schemeClr val="bg1"/>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solidFill>
                <a:latin typeface="Arial" panose="020B0604020202020204" pitchFamily="34" charset="0"/>
                <a:ea typeface="Lato" panose="020F0502020204030203" pitchFamily="34" charset="0"/>
                <a:cs typeface="Arial" panose="020B0604020202020204" pitchFamily="34" charset="0"/>
              </a:rPr>
              <a:t>HISTORY EDUCATION SERIES</a:t>
            </a:r>
          </a:p>
        </p:txBody>
      </p:sp>
      <p:pic>
        <p:nvPicPr>
          <p:cNvPr id="13" name="Picture 12">
            <a:extLst>
              <a:ext uri="{FF2B5EF4-FFF2-40B4-BE49-F238E27FC236}">
                <a16:creationId xmlns:a16="http://schemas.microsoft.com/office/drawing/2014/main" id="{E1D6911D-B64F-1E4C-932F-C5D1CF3707AA}"/>
              </a:ex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39733" y="4735471"/>
            <a:ext cx="220826" cy="260226"/>
          </a:xfrm>
          <a:prstGeom prst="rect">
            <a:avLst/>
          </a:prstGeom>
        </p:spPr>
      </p:pic>
      <p:pic>
        <p:nvPicPr>
          <p:cNvPr id="14" name="Picture 13">
            <a:extLst>
              <a:ext uri="{FF2B5EF4-FFF2-40B4-BE49-F238E27FC236}">
                <a16:creationId xmlns:a16="http://schemas.microsoft.com/office/drawing/2014/main" id="{C8D753C2-A975-7B40-9D23-C2CCF56A44AA}"/>
              </a:ext>
              <a:ext uri="{C183D7F6-B498-43B3-948B-1728B52AA6E4}">
                <adec:decorative xmlns:adec="http://schemas.microsoft.com/office/drawing/2017/decorative" xmlns="" val="1"/>
              </a:ext>
            </a:extLst>
          </p:cNvPr>
          <p:cNvPicPr>
            <a:picLocks noChangeAspect="1"/>
          </p:cNvPicPr>
          <p:nvPr/>
        </p:nvPicPr>
        <p:blipFill>
          <a:blip r:embed="rId6"/>
          <a:stretch>
            <a:fillRect/>
          </a:stretch>
        </p:blipFill>
        <p:spPr>
          <a:xfrm>
            <a:off x="8600761" y="2047158"/>
            <a:ext cx="254000" cy="228600"/>
          </a:xfrm>
          <a:prstGeom prst="rect">
            <a:avLst/>
          </a:prstGeom>
        </p:spPr>
      </p:pic>
      <p:pic>
        <p:nvPicPr>
          <p:cNvPr id="15" name="Picture 14">
            <a:extLst>
              <a:ext uri="{FF2B5EF4-FFF2-40B4-BE49-F238E27FC236}">
                <a16:creationId xmlns:a16="http://schemas.microsoft.com/office/drawing/2014/main" id="{E088168A-4DEB-DF4F-8A1B-B76A5AFDB613}"/>
              </a:ext>
              <a:ext uri="{C183D7F6-B498-43B3-948B-1728B52AA6E4}">
                <adec:decorative xmlns:adec="http://schemas.microsoft.com/office/drawing/2017/decorative" xmlns="" val="1"/>
              </a:ext>
            </a:extLst>
          </p:cNvPr>
          <p:cNvPicPr>
            <a:picLocks noChangeAspect="1"/>
          </p:cNvPicPr>
          <p:nvPr/>
        </p:nvPicPr>
        <p:blipFill>
          <a:blip r:embed="rId7"/>
          <a:stretch>
            <a:fillRect/>
          </a:stretch>
        </p:blipFill>
        <p:spPr>
          <a:xfrm>
            <a:off x="324475" y="2046356"/>
            <a:ext cx="254000" cy="228600"/>
          </a:xfrm>
          <a:prstGeom prst="rect">
            <a:avLst/>
          </a:prstGeom>
        </p:spPr>
      </p:pic>
      <p:sp>
        <p:nvSpPr>
          <p:cNvPr id="16" name="Title 15">
            <a:extLst>
              <a:ext uri="{FF2B5EF4-FFF2-40B4-BE49-F238E27FC236}">
                <a16:creationId xmlns:a16="http://schemas.microsoft.com/office/drawing/2014/main" id="{5A890F08-9132-6345-A498-DEC57185DA05}"/>
              </a:ext>
            </a:extLst>
          </p:cNvPr>
          <p:cNvSpPr txBox="1">
            <a:spLocks noGrp="1"/>
          </p:cNvSpPr>
          <p:nvPr>
            <p:ph type="title" idx="4294967295"/>
          </p:nvPr>
        </p:nvSpPr>
        <p:spPr>
          <a:xfrm>
            <a:off x="586234" y="1821526"/>
            <a:ext cx="7987048"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816022"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6888</a:t>
            </a:r>
            <a:r>
              <a:rPr kumimoji="0" lang="en-US" sz="2200" b="1" i="0" u="none" strike="noStrike" kern="1200" cap="none" spc="600" normalizeH="0" baseline="3000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TH</a:t>
            </a:r>
            <a:r>
              <a:rPr kumimoji="0" lang="en-US" sz="22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 Central Postal Directory Battalion</a:t>
            </a:r>
          </a:p>
        </p:txBody>
      </p:sp>
      <p:sp>
        <p:nvSpPr>
          <p:cNvPr id="12" name="TextBox 11">
            <a:extLst>
              <a:ext uri="{FF2B5EF4-FFF2-40B4-BE49-F238E27FC236}">
                <a16:creationId xmlns:a16="http://schemas.microsoft.com/office/drawing/2014/main" id="{26491F6D-E467-594D-BFBF-D7D85AF16064}"/>
              </a:ext>
            </a:extLst>
          </p:cNvPr>
          <p:cNvSpPr txBox="1"/>
          <p:nvPr/>
        </p:nvSpPr>
        <p:spPr>
          <a:xfrm>
            <a:off x="1768849" y="2648095"/>
            <a:ext cx="5614220" cy="318036"/>
          </a:xfrm>
          <a:prstGeom prst="rect">
            <a:avLst/>
          </a:prstGeom>
          <a:noFill/>
        </p:spPr>
        <p:txBody>
          <a:bodyPr wrap="square" rtlCol="0" anchor="ctr">
            <a:spAutoFit/>
          </a:bodyPr>
          <a:lstStyle/>
          <a:p>
            <a:pPr algn="ctr"/>
            <a:r>
              <a:rPr lang="en-US" sz="2200" spc="600" baseline="30000" dirty="0">
                <a:solidFill>
                  <a:schemeClr val="bg1"/>
                </a:solidFill>
                <a:latin typeface="Arial" panose="020B0604020202020204" pitchFamily="34" charset="0"/>
                <a:cs typeface="Arial" panose="020B0604020202020204" pitchFamily="34" charset="0"/>
              </a:rPr>
              <a:t>THE “SIX TRIPLE EIGHT”</a:t>
            </a:r>
          </a:p>
        </p:txBody>
      </p:sp>
    </p:spTree>
    <p:custDataLst>
      <p:tags r:id="rId1"/>
    </p:custDataLst>
    <p:extLst>
      <p:ext uri="{BB962C8B-B14F-4D97-AF65-F5344CB8AC3E}">
        <p14:creationId xmlns:p14="http://schemas.microsoft.com/office/powerpoint/2010/main" val="1548321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BA28AF-CC66-2445-836F-A0D22A96145B}"/>
              </a:ext>
              <a:ext uri="{C183D7F6-B498-43B3-948B-1728B52AA6E4}">
                <adec:decorative xmlns:adec="http://schemas.microsoft.com/office/drawing/2017/decorative" xmlns="" val="1"/>
              </a:ext>
            </a:extLst>
          </p:cNvPr>
          <p:cNvSpPr/>
          <p:nvPr/>
        </p:nvSpPr>
        <p:spPr>
          <a:xfrm>
            <a:off x="-15604" y="3955718"/>
            <a:ext cx="9144000" cy="1183020"/>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7" name="Picture 16">
            <a:extLst>
              <a:ext uri="{FF2B5EF4-FFF2-40B4-BE49-F238E27FC236}">
                <a16:creationId xmlns:a16="http://schemas.microsoft.com/office/drawing/2014/main" id="{C65CC521-793A-5642-A278-C090E232E881}"/>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7735379" y="355555"/>
            <a:ext cx="254000" cy="228600"/>
          </a:xfrm>
          <a:prstGeom prst="rect">
            <a:avLst/>
          </a:prstGeom>
        </p:spPr>
      </p:pic>
      <p:pic>
        <p:nvPicPr>
          <p:cNvPr id="18" name="Picture 17">
            <a:extLst>
              <a:ext uri="{FF2B5EF4-FFF2-40B4-BE49-F238E27FC236}">
                <a16:creationId xmlns:a16="http://schemas.microsoft.com/office/drawing/2014/main" id="{18E01ABB-4362-B34C-AE83-3C4E17FE37FB}"/>
              </a:ext>
              <a:ext uri="{C183D7F6-B498-43B3-948B-1728B52AA6E4}">
                <adec:decorative xmlns:adec="http://schemas.microsoft.com/office/drawing/2017/decorative" xmlns="" val="1"/>
              </a:ext>
            </a:extLst>
          </p:cNvPr>
          <p:cNvPicPr>
            <a:picLocks noChangeAspect="1"/>
          </p:cNvPicPr>
          <p:nvPr/>
        </p:nvPicPr>
        <p:blipFill>
          <a:blip r:embed="rId5"/>
          <a:stretch>
            <a:fillRect/>
          </a:stretch>
        </p:blipFill>
        <p:spPr>
          <a:xfrm>
            <a:off x="802430" y="355555"/>
            <a:ext cx="254000" cy="228600"/>
          </a:xfrm>
          <a:prstGeom prst="rect">
            <a:avLst/>
          </a:prstGeom>
        </p:spPr>
      </p:pic>
      <p:sp>
        <p:nvSpPr>
          <p:cNvPr id="20" name="TextBox 19">
            <a:extLst>
              <a:ext uri="{FF2B5EF4-FFF2-40B4-BE49-F238E27FC236}">
                <a16:creationId xmlns:a16="http://schemas.microsoft.com/office/drawing/2014/main" id="{F543027C-656D-7041-970C-B80CAF338A10}"/>
              </a:ext>
              <a:ext uri="{C183D7F6-B498-43B3-948B-1728B52AA6E4}">
                <adec:decorative xmlns:adec="http://schemas.microsoft.com/office/drawing/2017/decorative" xmlns="" val="1"/>
              </a:ext>
            </a:extLst>
          </p:cNvPr>
          <p:cNvSpPr txBox="1"/>
          <p:nvPr/>
        </p:nvSpPr>
        <p:spPr>
          <a:xfrm>
            <a:off x="1733005" y="4735470"/>
            <a:ext cx="5677988" cy="184666"/>
          </a:xfrm>
          <a:prstGeom prst="rect">
            <a:avLst/>
          </a:prstGeom>
          <a:noFill/>
        </p:spPr>
        <p:txBody>
          <a:bodyPr wrap="square" rtlCol="0">
            <a:spAutoFit/>
          </a:bodyPr>
          <a:lstStyle/>
          <a:p>
            <a:pPr algn="ctr"/>
            <a:r>
              <a:rPr lang="en-US" sz="600" b="1" spc="300" dirty="0">
                <a:solidFill>
                  <a:schemeClr val="bg1"/>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solidFill>
                <a:latin typeface="Arial" panose="020B0604020202020204" pitchFamily="34" charset="0"/>
                <a:ea typeface="Lato" panose="020F0502020204030203" pitchFamily="34" charset="0"/>
                <a:cs typeface="Arial" panose="020B0604020202020204" pitchFamily="34" charset="0"/>
              </a:rPr>
              <a:t>HISTORY EDUCATION SERIES</a:t>
            </a:r>
          </a:p>
        </p:txBody>
      </p:sp>
      <p:pic>
        <p:nvPicPr>
          <p:cNvPr id="21" name="Picture 20">
            <a:extLst>
              <a:ext uri="{FF2B5EF4-FFF2-40B4-BE49-F238E27FC236}">
                <a16:creationId xmlns:a16="http://schemas.microsoft.com/office/drawing/2014/main" id="{26D7F145-920B-5F4A-B66D-159EC5059F96}"/>
              </a:ext>
              <a:ext uri="{C183D7F6-B498-43B3-948B-1728B52AA6E4}">
                <adec:decorative xmlns:adec="http://schemas.microsoft.com/office/drawing/2017/decorative" xmlns=""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39733" y="4735471"/>
            <a:ext cx="220826" cy="260226"/>
          </a:xfrm>
          <a:prstGeom prst="rect">
            <a:avLst/>
          </a:prstGeom>
        </p:spPr>
      </p:pic>
      <p:sp>
        <p:nvSpPr>
          <p:cNvPr id="19" name="Title 18">
            <a:extLst>
              <a:ext uri="{FF2B5EF4-FFF2-40B4-BE49-F238E27FC236}">
                <a16:creationId xmlns:a16="http://schemas.microsoft.com/office/drawing/2014/main" id="{6FFB416A-284B-8743-BC5D-D7D2A5EFB358}"/>
              </a:ext>
            </a:extLst>
          </p:cNvPr>
          <p:cNvSpPr txBox="1">
            <a:spLocks noGrp="1"/>
          </p:cNvSpPr>
          <p:nvPr>
            <p:ph type="title" idx="4294967295"/>
          </p:nvPr>
        </p:nvSpPr>
        <p:spPr>
          <a:xfrm>
            <a:off x="510260" y="243779"/>
            <a:ext cx="783131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rgbClr val="353C62"/>
                </a:solidFill>
                <a:effectLst/>
                <a:uLnTx/>
                <a:uFillTx/>
                <a:latin typeface="Arial" panose="020B0604020202020204" pitchFamily="34" charset="0"/>
                <a:ea typeface="Lato" panose="020F0502020204030203" pitchFamily="34" charset="0"/>
                <a:cs typeface="Arial" panose="020B0604020202020204" pitchFamily="34" charset="0"/>
              </a:rPr>
              <a:t>CONNECTIONS</a:t>
            </a:r>
          </a:p>
        </p:txBody>
      </p:sp>
      <p:sp>
        <p:nvSpPr>
          <p:cNvPr id="24" name="TextBox 23">
            <a:extLst>
              <a:ext uri="{FF2B5EF4-FFF2-40B4-BE49-F238E27FC236}">
                <a16:creationId xmlns:a16="http://schemas.microsoft.com/office/drawing/2014/main" id="{474B4CCB-2C26-F74D-AAC9-E1177CA2B543}"/>
              </a:ext>
            </a:extLst>
          </p:cNvPr>
          <p:cNvSpPr txBox="1"/>
          <p:nvPr/>
        </p:nvSpPr>
        <p:spPr>
          <a:xfrm>
            <a:off x="184088" y="707306"/>
            <a:ext cx="8784548" cy="1000274"/>
          </a:xfrm>
          <a:prstGeom prst="rect">
            <a:avLst/>
          </a:prstGeom>
          <a:noFill/>
        </p:spPr>
        <p:txBody>
          <a:bodyPr wrap="square" rtlCol="0">
            <a:spAutoFit/>
          </a:bodyPr>
          <a:lstStyle/>
          <a:p>
            <a:pPr algn="ctr">
              <a:spcBef>
                <a:spcPts val="600"/>
              </a:spcBef>
            </a:pPr>
            <a:r>
              <a:rPr lang="en-US" sz="1800" dirty="0">
                <a:solidFill>
                  <a:srgbClr val="353C62"/>
                </a:solidFill>
                <a:latin typeface="Arial" panose="020B0604020202020204" pitchFamily="34" charset="0"/>
                <a:cs typeface="Arial" panose="020B0604020202020204" pitchFamily="34" charset="0"/>
              </a:rPr>
              <a:t>Does the story of the 6888th Central Postal Directory Battalion remind you of anything else you have learned? </a:t>
            </a:r>
          </a:p>
          <a:p>
            <a:pPr algn="ctr">
              <a:spcBef>
                <a:spcPts val="600"/>
              </a:spcBef>
            </a:pPr>
            <a:r>
              <a:rPr lang="en-US" sz="1800" dirty="0">
                <a:solidFill>
                  <a:srgbClr val="353C62"/>
                </a:solidFill>
                <a:latin typeface="Arial" panose="020B0604020202020204" pitchFamily="34" charset="0"/>
                <a:cs typeface="Arial" panose="020B0604020202020204" pitchFamily="34" charset="0"/>
              </a:rPr>
              <a:t>What connections can you make to your prior knowledge?</a:t>
            </a:r>
          </a:p>
        </p:txBody>
      </p:sp>
      <p:pic>
        <p:nvPicPr>
          <p:cNvPr id="13" name="Picture 12" descr="A bin of mail is in the foreground while one solider is standing behind a table holding a package of mail. Two other soldiers are sitting opposite each other at the table while they also organize mail. Black and white photograph.">
            <a:extLst>
              <a:ext uri="{FF2B5EF4-FFF2-40B4-BE49-F238E27FC236}">
                <a16:creationId xmlns:a16="http://schemas.microsoft.com/office/drawing/2014/main" id="{2C14CC36-24F9-432F-B745-A11FF70209F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09600" y="1876053"/>
            <a:ext cx="3657600" cy="2647773"/>
          </a:xfrm>
          <a:prstGeom prst="rect">
            <a:avLst/>
          </a:prstGeom>
        </p:spPr>
      </p:pic>
      <p:sp>
        <p:nvSpPr>
          <p:cNvPr id="11" name="TextBox 10">
            <a:extLst>
              <a:ext uri="{FF2B5EF4-FFF2-40B4-BE49-F238E27FC236}">
                <a16:creationId xmlns:a16="http://schemas.microsoft.com/office/drawing/2014/main" id="{CCC7EA3A-CE9C-416B-9E4D-9A671053D046}"/>
              </a:ext>
            </a:extLst>
          </p:cNvPr>
          <p:cNvSpPr txBox="1"/>
          <p:nvPr/>
        </p:nvSpPr>
        <p:spPr>
          <a:xfrm>
            <a:off x="609599" y="4169270"/>
            <a:ext cx="3657601" cy="347472"/>
          </a:xfrm>
          <a:prstGeom prst="rect">
            <a:avLst/>
          </a:prstGeom>
          <a:solidFill>
            <a:schemeClr val="bg1">
              <a:lumMod val="85000"/>
              <a:alpha val="75000"/>
            </a:schemeClr>
          </a:solidFill>
        </p:spPr>
        <p:txBody>
          <a:bodyPr wrap="square" rtlCol="0">
            <a:spAutoFit/>
          </a:bodyPr>
          <a:lstStyle/>
          <a:p>
            <a:r>
              <a:rPr lang="en-US" sz="900" i="1" dirty="0">
                <a:latin typeface="Arial" panose="020B0604020202020204" pitchFamily="34" charset="0"/>
                <a:cs typeface="Arial" panose="020B0604020202020204" pitchFamily="34" charset="0"/>
              </a:rPr>
              <a:t>Women of the 6888</a:t>
            </a:r>
            <a:r>
              <a:rPr lang="en-US" sz="900" i="1" baseline="30000" dirty="0">
                <a:latin typeface="Arial" panose="020B0604020202020204" pitchFamily="34" charset="0"/>
                <a:cs typeface="Arial" panose="020B0604020202020204" pitchFamily="34" charset="0"/>
              </a:rPr>
              <a:t>th</a:t>
            </a:r>
            <a:r>
              <a:rPr lang="en-US" sz="900" i="1" dirty="0">
                <a:latin typeface="Arial" panose="020B0604020202020204" pitchFamily="34" charset="0"/>
                <a:cs typeface="Arial" panose="020B0604020202020204" pitchFamily="34" charset="0"/>
              </a:rPr>
              <a:t> Central Postal Directory Battalion sorting mail.(NARA)</a:t>
            </a:r>
          </a:p>
        </p:txBody>
      </p:sp>
      <p:pic>
        <p:nvPicPr>
          <p:cNvPr id="8" name="Picture 7" descr="Black and white photograph of a large group of women in military uniforms marching. Tightly packed onlookers can be seen in the background.">
            <a:extLst>
              <a:ext uri="{FF2B5EF4-FFF2-40B4-BE49-F238E27FC236}">
                <a16:creationId xmlns:a16="http://schemas.microsoft.com/office/drawing/2014/main" id="{525F0263-FB1A-4989-863E-408F046BB958}"/>
              </a:ext>
            </a:extLst>
          </p:cNvPr>
          <p:cNvPicPr>
            <a:picLocks/>
          </p:cNvPicPr>
          <p:nvPr/>
        </p:nvPicPr>
        <p:blipFill rotWithShape="1">
          <a:blip r:embed="rId8" cstate="screen">
            <a:extLst>
              <a:ext uri="{28A0092B-C50C-407E-A947-70E740481C1C}">
                <a14:useLocalDpi xmlns:a14="http://schemas.microsoft.com/office/drawing/2010/main"/>
              </a:ext>
            </a:extLst>
          </a:blip>
          <a:srcRect l="27506" r="40880"/>
          <a:stretch/>
        </p:blipFill>
        <p:spPr>
          <a:xfrm>
            <a:off x="4882874" y="1865108"/>
            <a:ext cx="3657600" cy="2651760"/>
          </a:xfrm>
          <a:prstGeom prst="rect">
            <a:avLst/>
          </a:prstGeom>
        </p:spPr>
      </p:pic>
      <p:sp>
        <p:nvSpPr>
          <p:cNvPr id="14" name="TextBox 13">
            <a:extLst>
              <a:ext uri="{FF2B5EF4-FFF2-40B4-BE49-F238E27FC236}">
                <a16:creationId xmlns:a16="http://schemas.microsoft.com/office/drawing/2014/main" id="{D4A88EAF-755E-4F2C-993D-F3506C24E060}"/>
              </a:ext>
            </a:extLst>
          </p:cNvPr>
          <p:cNvSpPr txBox="1"/>
          <p:nvPr/>
        </p:nvSpPr>
        <p:spPr>
          <a:xfrm>
            <a:off x="4884150" y="4169270"/>
            <a:ext cx="3657601" cy="347472"/>
          </a:xfrm>
          <a:prstGeom prst="rect">
            <a:avLst/>
          </a:prstGeom>
          <a:solidFill>
            <a:schemeClr val="bg1">
              <a:lumMod val="85000"/>
              <a:alpha val="75000"/>
            </a:schemeClr>
          </a:solidFill>
        </p:spPr>
        <p:txBody>
          <a:bodyPr wrap="square" rtlCol="0">
            <a:spAutoFit/>
          </a:bodyPr>
          <a:lstStyle/>
          <a:p>
            <a:r>
              <a:rPr lang="en-US" sz="900" i="1" dirty="0">
                <a:latin typeface="Arial" panose="020B0604020202020204" pitchFamily="34" charset="0"/>
                <a:cs typeface="Arial" panose="020B0604020202020204" pitchFamily="34" charset="0"/>
              </a:rPr>
              <a:t>The 6888</a:t>
            </a:r>
            <a:r>
              <a:rPr lang="en-US" sz="900" i="1" baseline="30000" dirty="0">
                <a:latin typeface="Arial" panose="020B0604020202020204" pitchFamily="34" charset="0"/>
                <a:cs typeface="Arial" panose="020B0604020202020204" pitchFamily="34" charset="0"/>
              </a:rPr>
              <a:t>th</a:t>
            </a:r>
            <a:r>
              <a:rPr lang="en-US" sz="900" i="1" dirty="0">
                <a:latin typeface="Arial" panose="020B0604020202020204" pitchFamily="34" charset="0"/>
                <a:cs typeface="Arial" panose="020B0604020202020204" pitchFamily="34" charset="0"/>
              </a:rPr>
              <a:t> Central Postal Directory Battalion marching in a parade in England. (Buffalo Soldiers Educational and Historical Committee)</a:t>
            </a:r>
          </a:p>
        </p:txBody>
      </p:sp>
    </p:spTree>
    <p:custDataLst>
      <p:tags r:id="rId1"/>
    </p:custDataLst>
    <p:extLst>
      <p:ext uri="{BB962C8B-B14F-4D97-AF65-F5344CB8AC3E}">
        <p14:creationId xmlns:p14="http://schemas.microsoft.com/office/powerpoint/2010/main" val="418864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8E689A1A-E497-0B43-B932-B24E6177CC0F}"/>
              </a:ext>
              <a:ext uri="{C183D7F6-B498-43B3-948B-1728B52AA6E4}">
                <adec:decorative xmlns:adec="http://schemas.microsoft.com/office/drawing/2017/decorative" xmlns="" val="1"/>
              </a:ext>
            </a:extLst>
          </p:cNvPr>
          <p:cNvSpPr txBox="1"/>
          <p:nvPr/>
        </p:nvSpPr>
        <p:spPr>
          <a:xfrm>
            <a:off x="3105190" y="4834073"/>
            <a:ext cx="5677988" cy="184666"/>
          </a:xfrm>
          <a:prstGeom prst="rect">
            <a:avLst/>
          </a:prstGeom>
          <a:noFill/>
        </p:spPr>
        <p:txBody>
          <a:bodyPr wrap="square" rtlCol="0">
            <a:spAutoFit/>
          </a:bodyPr>
          <a:lstStyle/>
          <a:p>
            <a:pPr algn="r"/>
            <a:r>
              <a:rPr lang="en-US" sz="600" b="1" spc="300" dirty="0">
                <a:solidFill>
                  <a:schemeClr val="bg1">
                    <a:lumMod val="65000"/>
                  </a:schemeClr>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lumMod val="65000"/>
                  </a:schemeClr>
                </a:solidFill>
                <a:latin typeface="Arial" panose="020B0604020202020204" pitchFamily="34" charset="0"/>
                <a:ea typeface="Lato" panose="020F0502020204030203" pitchFamily="34" charset="0"/>
                <a:cs typeface="Arial" panose="020B0604020202020204" pitchFamily="34" charset="0"/>
              </a:rPr>
              <a:t>HISTORY EDUCATION SERIES</a:t>
            </a:r>
          </a:p>
        </p:txBody>
      </p:sp>
      <p:sp>
        <p:nvSpPr>
          <p:cNvPr id="24" name="Rectangle 23">
            <a:extLst>
              <a:ext uri="{FF2B5EF4-FFF2-40B4-BE49-F238E27FC236}">
                <a16:creationId xmlns:a16="http://schemas.microsoft.com/office/drawing/2014/main" id="{A314CC35-053E-1645-83B8-E9EC80A53308}"/>
              </a:ext>
              <a:ext uri="{C183D7F6-B498-43B3-948B-1728B52AA6E4}">
                <adec:decorative xmlns:adec="http://schemas.microsoft.com/office/drawing/2017/decorative" xmlns="" val="1"/>
              </a:ext>
            </a:extLst>
          </p:cNvPr>
          <p:cNvSpPr/>
          <p:nvPr/>
        </p:nvSpPr>
        <p:spPr>
          <a:xfrm>
            <a:off x="0" y="0"/>
            <a:ext cx="9144000" cy="93011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2" name="Picture 1">
            <a:extLst>
              <a:ext uri="{FF2B5EF4-FFF2-40B4-BE49-F238E27FC236}">
                <a16:creationId xmlns:a16="http://schemas.microsoft.com/office/drawing/2014/main" id="{1FB13368-3CCD-F248-896A-C029F704DDEC}"/>
              </a:ext>
              <a:ext uri="{C183D7F6-B498-43B3-948B-1728B52AA6E4}">
                <adec:decorative xmlns:adec="http://schemas.microsoft.com/office/drawing/2017/decorative" xmlns=""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83178" y="4791357"/>
            <a:ext cx="220826" cy="257631"/>
          </a:xfrm>
          <a:prstGeom prst="rect">
            <a:avLst/>
          </a:prstGeom>
        </p:spPr>
      </p:pic>
      <p:pic>
        <p:nvPicPr>
          <p:cNvPr id="3" name="Picture 2">
            <a:extLst>
              <a:ext uri="{FF2B5EF4-FFF2-40B4-BE49-F238E27FC236}">
                <a16:creationId xmlns:a16="http://schemas.microsoft.com/office/drawing/2014/main" id="{D5AB018F-C42F-1346-9C35-BE654BA09836}"/>
              </a:ex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99462" y="378912"/>
            <a:ext cx="246353" cy="230956"/>
          </a:xfrm>
          <a:prstGeom prst="rect">
            <a:avLst/>
          </a:prstGeom>
        </p:spPr>
      </p:pic>
      <p:sp>
        <p:nvSpPr>
          <p:cNvPr id="25" name="Title 24">
            <a:extLst>
              <a:ext uri="{FF2B5EF4-FFF2-40B4-BE49-F238E27FC236}">
                <a16:creationId xmlns:a16="http://schemas.microsoft.com/office/drawing/2014/main" id="{D0F42696-46C9-6047-A1E0-C00013FE3272}"/>
              </a:ext>
            </a:extLst>
          </p:cNvPr>
          <p:cNvSpPr txBox="1">
            <a:spLocks noGrp="1"/>
          </p:cNvSpPr>
          <p:nvPr>
            <p:ph type="title" idx="4294967295"/>
          </p:nvPr>
        </p:nvSpPr>
        <p:spPr>
          <a:xfrm>
            <a:off x="334076" y="263558"/>
            <a:ext cx="783131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THE PROBLEM</a:t>
            </a:r>
          </a:p>
        </p:txBody>
      </p:sp>
      <p:sp>
        <p:nvSpPr>
          <p:cNvPr id="6" name="TextBox 5">
            <a:extLst>
              <a:ext uri="{FF2B5EF4-FFF2-40B4-BE49-F238E27FC236}">
                <a16:creationId xmlns:a16="http://schemas.microsoft.com/office/drawing/2014/main" id="{7E14B725-D092-824E-9B89-7CE26B19EB0E}"/>
              </a:ext>
            </a:extLst>
          </p:cNvPr>
          <p:cNvSpPr txBox="1"/>
          <p:nvPr/>
        </p:nvSpPr>
        <p:spPr>
          <a:xfrm>
            <a:off x="180940" y="1465683"/>
            <a:ext cx="4116694" cy="2385268"/>
          </a:xfrm>
          <a:prstGeom prst="rect">
            <a:avLst/>
          </a:prstGeom>
          <a:noFill/>
        </p:spPr>
        <p:txBody>
          <a:bodyPr wrap="square" rtlCol="0">
            <a:spAutoFit/>
          </a:bodyPr>
          <a:lstStyle>
            <a:defPPr>
              <a:defRPr lang="en-US"/>
            </a:defPPr>
            <a:lvl1pPr marL="171450" indent="-171450">
              <a:spcBef>
                <a:spcPts val="600"/>
              </a:spcBef>
              <a:buFont typeface="Arial" panose="020B0604020202020204" pitchFamily="34" charset="0"/>
              <a:buChar char="•"/>
              <a:defRPr sz="1800">
                <a:solidFill>
                  <a:srgbClr val="353C62"/>
                </a:solidFill>
                <a:latin typeface="Lato" panose="020F0502020204030203" pitchFamily="34" charset="0"/>
                <a:ea typeface="Lato" panose="020F0502020204030203" pitchFamily="34" charset="0"/>
                <a:cs typeface="Lato" panose="020F0502020204030203" pitchFamily="34" charset="0"/>
              </a:defRPr>
            </a:lvl1pPr>
          </a:lstStyle>
          <a:p>
            <a:r>
              <a:rPr lang="en-US" dirty="0">
                <a:latin typeface="Arial" panose="020B0604020202020204" pitchFamily="34" charset="0"/>
                <a:cs typeface="Arial" panose="020B0604020202020204" pitchFamily="34" charset="0"/>
              </a:rPr>
              <a:t>February 1945 – warehouses in Birmingham, England were filled with millions of pieces of undelivered mail, some of which had been there 2+ years</a:t>
            </a:r>
          </a:p>
          <a:p>
            <a:r>
              <a:rPr lang="en-US" dirty="0">
                <a:latin typeface="Arial" panose="020B0604020202020204" pitchFamily="34" charset="0"/>
                <a:cs typeface="Arial" panose="020B0604020202020204" pitchFamily="34" charset="0"/>
              </a:rPr>
              <a:t>Servicemembers noticed they weren’t getting mail, which hurt morale</a:t>
            </a:r>
          </a:p>
        </p:txBody>
      </p:sp>
      <p:pic>
        <p:nvPicPr>
          <p:cNvPr id="13" name="Picture 12" descr="Piles of hundreds of sacks filled with mail sitting atop each other in a large warehouse. Black and white photograph.">
            <a:extLst>
              <a:ext uri="{FF2B5EF4-FFF2-40B4-BE49-F238E27FC236}">
                <a16:creationId xmlns:a16="http://schemas.microsoft.com/office/drawing/2014/main" id="{C4CCF1B7-D479-8C4C-AA9C-48AB51359836}"/>
              </a:ext>
              <a:ext uri="{C183D7F6-B498-43B3-948B-1728B52AA6E4}">
                <adec:decorative xmlns:adec="http://schemas.microsoft.com/office/drawing/2017/decorative" xmlns="" val="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20183" y="1124802"/>
            <a:ext cx="4373408" cy="3471872"/>
          </a:xfrm>
          <a:prstGeom prst="rect">
            <a:avLst/>
          </a:prstGeom>
        </p:spPr>
      </p:pic>
      <p:sp>
        <p:nvSpPr>
          <p:cNvPr id="9" name="TextBox 8">
            <a:extLst>
              <a:ext uri="{FF2B5EF4-FFF2-40B4-BE49-F238E27FC236}">
                <a16:creationId xmlns:a16="http://schemas.microsoft.com/office/drawing/2014/main" id="{C726DA00-A484-420A-82AB-8A47BBB3341F}"/>
              </a:ext>
            </a:extLst>
          </p:cNvPr>
          <p:cNvSpPr txBox="1"/>
          <p:nvPr/>
        </p:nvSpPr>
        <p:spPr>
          <a:xfrm>
            <a:off x="4520183" y="4244931"/>
            <a:ext cx="4373408" cy="347472"/>
          </a:xfrm>
          <a:prstGeom prst="rect">
            <a:avLst/>
          </a:prstGeom>
          <a:solidFill>
            <a:schemeClr val="bg1">
              <a:lumMod val="85000"/>
              <a:alpha val="75000"/>
            </a:schemeClr>
          </a:solidFill>
        </p:spPr>
        <p:txBody>
          <a:bodyPr wrap="square" rtlCol="0">
            <a:spAutoFit/>
          </a:bodyPr>
          <a:lstStyle/>
          <a:p>
            <a:r>
              <a:rPr lang="en-US" sz="900" i="1" dirty="0">
                <a:latin typeface="Arial" panose="020B0604020202020204" pitchFamily="34" charset="0"/>
                <a:cs typeface="Arial" panose="020B0604020202020204" pitchFamily="34" charset="0"/>
              </a:rPr>
              <a:t>1944 photo of the large amount of Christmas mail </a:t>
            </a:r>
            <a:r>
              <a:rPr lang="en-US" sz="900" i="1" dirty="0" err="1">
                <a:latin typeface="Arial" panose="020B0604020202020204" pitchFamily="34" charset="0"/>
                <a:cs typeface="Arial" panose="020B0604020202020204" pitchFamily="34" charset="0"/>
              </a:rPr>
              <a:t>en</a:t>
            </a:r>
            <a:r>
              <a:rPr lang="en-US" sz="900" i="1" dirty="0">
                <a:latin typeface="Arial" panose="020B0604020202020204" pitchFamily="34" charset="0"/>
                <a:cs typeface="Arial" panose="020B0604020202020204" pitchFamily="34" charset="0"/>
              </a:rPr>
              <a:t> route to U.S. troops. (Buffalo Educational and Historical Committee)</a:t>
            </a:r>
          </a:p>
        </p:txBody>
      </p:sp>
    </p:spTree>
    <p:custDataLst>
      <p:tags r:id="rId1"/>
    </p:custDataLst>
    <p:extLst>
      <p:ext uri="{BB962C8B-B14F-4D97-AF65-F5344CB8AC3E}">
        <p14:creationId xmlns:p14="http://schemas.microsoft.com/office/powerpoint/2010/main" val="38102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BA28AF-CC66-2445-836F-A0D22A96145B}"/>
              </a:ext>
              <a:ext uri="{C183D7F6-B498-43B3-948B-1728B52AA6E4}">
                <adec:decorative xmlns:adec="http://schemas.microsoft.com/office/drawing/2017/decorative" xmlns="" val="1"/>
              </a:ext>
            </a:extLst>
          </p:cNvPr>
          <p:cNvSpPr/>
          <p:nvPr/>
        </p:nvSpPr>
        <p:spPr>
          <a:xfrm>
            <a:off x="-15604" y="3955718"/>
            <a:ext cx="9144000" cy="1183020"/>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7" name="Picture 16">
            <a:extLst>
              <a:ext uri="{FF2B5EF4-FFF2-40B4-BE49-F238E27FC236}">
                <a16:creationId xmlns:a16="http://schemas.microsoft.com/office/drawing/2014/main" id="{C65CC521-793A-5642-A278-C090E232E881}"/>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7735379" y="355555"/>
            <a:ext cx="254000" cy="228600"/>
          </a:xfrm>
          <a:prstGeom prst="rect">
            <a:avLst/>
          </a:prstGeom>
        </p:spPr>
      </p:pic>
      <p:pic>
        <p:nvPicPr>
          <p:cNvPr id="18" name="Picture 17">
            <a:extLst>
              <a:ext uri="{FF2B5EF4-FFF2-40B4-BE49-F238E27FC236}">
                <a16:creationId xmlns:a16="http://schemas.microsoft.com/office/drawing/2014/main" id="{18E01ABB-4362-B34C-AE83-3C4E17FE37FB}"/>
              </a:ext>
              <a:ext uri="{C183D7F6-B498-43B3-948B-1728B52AA6E4}">
                <adec:decorative xmlns:adec="http://schemas.microsoft.com/office/drawing/2017/decorative" xmlns="" val="1"/>
              </a:ext>
            </a:extLst>
          </p:cNvPr>
          <p:cNvPicPr>
            <a:picLocks noChangeAspect="1"/>
          </p:cNvPicPr>
          <p:nvPr/>
        </p:nvPicPr>
        <p:blipFill>
          <a:blip r:embed="rId5"/>
          <a:stretch>
            <a:fillRect/>
          </a:stretch>
        </p:blipFill>
        <p:spPr>
          <a:xfrm>
            <a:off x="802430" y="355555"/>
            <a:ext cx="254000" cy="228600"/>
          </a:xfrm>
          <a:prstGeom prst="rect">
            <a:avLst/>
          </a:prstGeom>
        </p:spPr>
      </p:pic>
      <p:sp>
        <p:nvSpPr>
          <p:cNvPr id="20" name="TextBox 19">
            <a:extLst>
              <a:ext uri="{FF2B5EF4-FFF2-40B4-BE49-F238E27FC236}">
                <a16:creationId xmlns:a16="http://schemas.microsoft.com/office/drawing/2014/main" id="{F543027C-656D-7041-970C-B80CAF338A10}"/>
              </a:ext>
              <a:ext uri="{C183D7F6-B498-43B3-948B-1728B52AA6E4}">
                <adec:decorative xmlns:adec="http://schemas.microsoft.com/office/drawing/2017/decorative" xmlns="" val="1"/>
              </a:ext>
            </a:extLst>
          </p:cNvPr>
          <p:cNvSpPr txBox="1"/>
          <p:nvPr/>
        </p:nvSpPr>
        <p:spPr>
          <a:xfrm>
            <a:off x="1733005" y="4735470"/>
            <a:ext cx="5677988" cy="184666"/>
          </a:xfrm>
          <a:prstGeom prst="rect">
            <a:avLst/>
          </a:prstGeom>
          <a:noFill/>
        </p:spPr>
        <p:txBody>
          <a:bodyPr wrap="square" rtlCol="0">
            <a:spAutoFit/>
          </a:bodyPr>
          <a:lstStyle/>
          <a:p>
            <a:pPr algn="ctr"/>
            <a:r>
              <a:rPr lang="en-US" sz="600" b="1" spc="300" dirty="0">
                <a:solidFill>
                  <a:schemeClr val="bg1"/>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solidFill>
                <a:latin typeface="Arial" panose="020B0604020202020204" pitchFamily="34" charset="0"/>
                <a:ea typeface="Lato" panose="020F0502020204030203" pitchFamily="34" charset="0"/>
                <a:cs typeface="Arial" panose="020B0604020202020204" pitchFamily="34" charset="0"/>
              </a:rPr>
              <a:t>HISTORY EDUCATION SERIES</a:t>
            </a:r>
          </a:p>
        </p:txBody>
      </p:sp>
      <p:pic>
        <p:nvPicPr>
          <p:cNvPr id="21" name="Picture 20">
            <a:extLst>
              <a:ext uri="{FF2B5EF4-FFF2-40B4-BE49-F238E27FC236}">
                <a16:creationId xmlns:a16="http://schemas.microsoft.com/office/drawing/2014/main" id="{26D7F145-920B-5F4A-B66D-159EC5059F96}"/>
              </a:ext>
              <a:ext uri="{C183D7F6-B498-43B3-948B-1728B52AA6E4}">
                <adec:decorative xmlns:adec="http://schemas.microsoft.com/office/drawing/2017/decorative" xmlns=""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39733" y="4735471"/>
            <a:ext cx="220826" cy="260226"/>
          </a:xfrm>
          <a:prstGeom prst="rect">
            <a:avLst/>
          </a:prstGeom>
        </p:spPr>
      </p:pic>
      <p:sp>
        <p:nvSpPr>
          <p:cNvPr id="19" name="Title 18">
            <a:extLst>
              <a:ext uri="{FF2B5EF4-FFF2-40B4-BE49-F238E27FC236}">
                <a16:creationId xmlns:a16="http://schemas.microsoft.com/office/drawing/2014/main" id="{6FFB416A-284B-8743-BC5D-D7D2A5EFB358}"/>
              </a:ext>
            </a:extLst>
          </p:cNvPr>
          <p:cNvSpPr txBox="1">
            <a:spLocks noGrp="1"/>
          </p:cNvSpPr>
          <p:nvPr>
            <p:ph type="title" idx="4294967295"/>
          </p:nvPr>
        </p:nvSpPr>
        <p:spPr>
          <a:xfrm>
            <a:off x="510260" y="243779"/>
            <a:ext cx="783131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rgbClr val="353C62"/>
                </a:solidFill>
                <a:effectLst/>
                <a:uLnTx/>
                <a:uFillTx/>
                <a:latin typeface="Arial" panose="020B0604020202020204" pitchFamily="34" charset="0"/>
                <a:ea typeface="Lato" panose="020F0502020204030203" pitchFamily="34" charset="0"/>
                <a:cs typeface="Arial" panose="020B0604020202020204" pitchFamily="34" charset="0"/>
              </a:rPr>
              <a:t>THE SIX TRIPLE EIGHTS</a:t>
            </a:r>
          </a:p>
        </p:txBody>
      </p:sp>
      <p:sp>
        <p:nvSpPr>
          <p:cNvPr id="24" name="TextBox 23">
            <a:extLst>
              <a:ext uri="{FF2B5EF4-FFF2-40B4-BE49-F238E27FC236}">
                <a16:creationId xmlns:a16="http://schemas.microsoft.com/office/drawing/2014/main" id="{474B4CCB-2C26-F74D-AAC9-E1177CA2B543}"/>
              </a:ext>
            </a:extLst>
          </p:cNvPr>
          <p:cNvSpPr txBox="1"/>
          <p:nvPr/>
        </p:nvSpPr>
        <p:spPr>
          <a:xfrm>
            <a:off x="184088" y="755074"/>
            <a:ext cx="8784548" cy="646331"/>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cs typeface="Arial" panose="020B0604020202020204" pitchFamily="34" charset="0"/>
              </a:rPr>
              <a:t>What can you tell about the 6888th Central Postal Directory Battalion from these photographs?</a:t>
            </a:r>
          </a:p>
        </p:txBody>
      </p:sp>
      <p:pic>
        <p:nvPicPr>
          <p:cNvPr id="12" name="Picture 11" descr="In rows of three members of the battalion march in unison down a cobblestone street in France. They are wearing long coats and white gloves. Observers look on from a distance. Black and white photograph.">
            <a:extLst>
              <a:ext uri="{FF2B5EF4-FFF2-40B4-BE49-F238E27FC236}">
                <a16:creationId xmlns:a16="http://schemas.microsoft.com/office/drawing/2014/main" id="{F59B554E-F35C-F14B-A902-D2D835689B6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3070" y="1535402"/>
            <a:ext cx="3842095" cy="2981466"/>
          </a:xfrm>
          <a:prstGeom prst="rect">
            <a:avLst/>
          </a:prstGeom>
        </p:spPr>
      </p:pic>
      <p:sp>
        <p:nvSpPr>
          <p:cNvPr id="11" name="TextBox 10">
            <a:extLst>
              <a:ext uri="{FF2B5EF4-FFF2-40B4-BE49-F238E27FC236}">
                <a16:creationId xmlns:a16="http://schemas.microsoft.com/office/drawing/2014/main" id="{D6C2EFD2-F035-4F1E-84E0-F26959D98908}"/>
              </a:ext>
            </a:extLst>
          </p:cNvPr>
          <p:cNvSpPr txBox="1"/>
          <p:nvPr/>
        </p:nvSpPr>
        <p:spPr>
          <a:xfrm>
            <a:off x="243070" y="4172941"/>
            <a:ext cx="3842095" cy="347472"/>
          </a:xfrm>
          <a:prstGeom prst="rect">
            <a:avLst/>
          </a:prstGeom>
          <a:solidFill>
            <a:schemeClr val="bg1">
              <a:lumMod val="85000"/>
              <a:alpha val="75000"/>
            </a:schemeClr>
          </a:solidFill>
        </p:spPr>
        <p:txBody>
          <a:bodyPr wrap="square" rtlCol="0">
            <a:spAutoFit/>
          </a:bodyPr>
          <a:lstStyle/>
          <a:p>
            <a:r>
              <a:rPr lang="en-US" sz="900" i="1" dirty="0">
                <a:latin typeface="Arial" panose="020B0604020202020204" pitchFamily="34" charset="0"/>
                <a:cs typeface="Arial" panose="020B0604020202020204" pitchFamily="34" charset="0"/>
              </a:rPr>
              <a:t>1945 photo of the 6888</a:t>
            </a:r>
            <a:r>
              <a:rPr lang="en-US" sz="900" i="1" baseline="30000" dirty="0">
                <a:latin typeface="Arial" panose="020B0604020202020204" pitchFamily="34" charset="0"/>
                <a:cs typeface="Arial" panose="020B0604020202020204" pitchFamily="34" charset="0"/>
              </a:rPr>
              <a:t>th</a:t>
            </a:r>
            <a:r>
              <a:rPr lang="en-US" sz="900" i="1" dirty="0">
                <a:latin typeface="Arial" panose="020B0604020202020204" pitchFamily="34" charset="0"/>
                <a:cs typeface="Arial" panose="020B0604020202020204" pitchFamily="34" charset="0"/>
              </a:rPr>
              <a:t> Battalion in the parade honoring </a:t>
            </a:r>
            <a:br>
              <a:rPr lang="en-US" sz="900" i="1" dirty="0">
                <a:latin typeface="Arial" panose="020B0604020202020204" pitchFamily="34" charset="0"/>
                <a:cs typeface="Arial" panose="020B0604020202020204" pitchFamily="34" charset="0"/>
              </a:rPr>
            </a:br>
            <a:r>
              <a:rPr lang="en-US" sz="900" i="1" dirty="0">
                <a:latin typeface="Arial" panose="020B0604020202020204" pitchFamily="34" charset="0"/>
                <a:cs typeface="Arial" panose="020B0604020202020204" pitchFamily="34" charset="0"/>
              </a:rPr>
              <a:t>Joan </a:t>
            </a:r>
            <a:r>
              <a:rPr lang="en-US" sz="900" i="1" dirty="0" err="1">
                <a:latin typeface="Arial" panose="020B0604020202020204" pitchFamily="34" charset="0"/>
                <a:cs typeface="Arial" panose="020B0604020202020204" pitchFamily="34" charset="0"/>
              </a:rPr>
              <a:t>d’Arc</a:t>
            </a:r>
            <a:r>
              <a:rPr lang="en-US" sz="900" i="1" dirty="0">
                <a:latin typeface="Arial" panose="020B0604020202020204" pitchFamily="34" charset="0"/>
                <a:cs typeface="Arial" panose="020B0604020202020204" pitchFamily="34" charset="0"/>
              </a:rPr>
              <a:t>. (NARA)</a:t>
            </a:r>
          </a:p>
        </p:txBody>
      </p:sp>
      <p:pic>
        <p:nvPicPr>
          <p:cNvPr id="4" name="Picture 3" descr="Maj. Charity Adams is sitting at a desk with a pen in her right hand smiling. Six other members of the battalion are standing behind her. Black and white photograph.">
            <a:extLst>
              <a:ext uri="{FF2B5EF4-FFF2-40B4-BE49-F238E27FC236}">
                <a16:creationId xmlns:a16="http://schemas.microsoft.com/office/drawing/2014/main" id="{8B6EFE68-C71A-FE4A-82E1-3B1CA082402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13147" y="1513738"/>
            <a:ext cx="4487783" cy="2981466"/>
          </a:xfrm>
          <a:prstGeom prst="rect">
            <a:avLst/>
          </a:prstGeom>
        </p:spPr>
      </p:pic>
      <p:sp>
        <p:nvSpPr>
          <p:cNvPr id="13" name="TextBox 12">
            <a:extLst>
              <a:ext uri="{FF2B5EF4-FFF2-40B4-BE49-F238E27FC236}">
                <a16:creationId xmlns:a16="http://schemas.microsoft.com/office/drawing/2014/main" id="{1591D904-04DE-4C8B-9235-7B05966B7967}"/>
              </a:ext>
            </a:extLst>
          </p:cNvPr>
          <p:cNvSpPr txBox="1"/>
          <p:nvPr/>
        </p:nvSpPr>
        <p:spPr>
          <a:xfrm>
            <a:off x="4413147" y="4141984"/>
            <a:ext cx="4487783" cy="347472"/>
          </a:xfrm>
          <a:prstGeom prst="rect">
            <a:avLst/>
          </a:prstGeom>
          <a:solidFill>
            <a:schemeClr val="bg1">
              <a:lumMod val="85000"/>
              <a:alpha val="75000"/>
            </a:schemeClr>
          </a:solidFill>
        </p:spPr>
        <p:txBody>
          <a:bodyPr wrap="square" rtlCol="0">
            <a:spAutoFit/>
          </a:bodyPr>
          <a:lstStyle/>
          <a:p>
            <a:r>
              <a:rPr lang="en-US" sz="900" i="1" dirty="0">
                <a:latin typeface="Arial" panose="020B0604020202020204" pitchFamily="34" charset="0"/>
                <a:cs typeface="Arial" panose="020B0604020202020204" pitchFamily="34" charset="0"/>
              </a:rPr>
              <a:t>Women of the 688</a:t>
            </a:r>
            <a:r>
              <a:rPr lang="en-US" sz="900" i="1" baseline="30000" dirty="0">
                <a:latin typeface="Arial" panose="020B0604020202020204" pitchFamily="34" charset="0"/>
                <a:cs typeface="Arial" panose="020B0604020202020204" pitchFamily="34" charset="0"/>
              </a:rPr>
              <a:t>th</a:t>
            </a:r>
            <a:r>
              <a:rPr lang="en-US" sz="900" i="1" dirty="0">
                <a:latin typeface="Arial" panose="020B0604020202020204" pitchFamily="34" charset="0"/>
                <a:cs typeface="Arial" panose="020B0604020202020204" pitchFamily="34" charset="0"/>
              </a:rPr>
              <a:t> Battalion with Maj. Charity Adams. (Buffalo Soldier Educational and Historical Committee)</a:t>
            </a:r>
          </a:p>
        </p:txBody>
      </p:sp>
    </p:spTree>
    <p:custDataLst>
      <p:tags r:id="rId1"/>
    </p:custDataLst>
    <p:extLst>
      <p:ext uri="{BB962C8B-B14F-4D97-AF65-F5344CB8AC3E}">
        <p14:creationId xmlns:p14="http://schemas.microsoft.com/office/powerpoint/2010/main" val="3900483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AE015DD-6D8C-134C-A17B-B46565368445}"/>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0" y="0"/>
            <a:ext cx="9144000" cy="5138738"/>
          </a:xfrm>
          <a:prstGeom prst="rect">
            <a:avLst/>
          </a:prstGeom>
        </p:spPr>
      </p:pic>
      <p:sp>
        <p:nvSpPr>
          <p:cNvPr id="16" name="Rectangle 15">
            <a:extLst>
              <a:ext uri="{FF2B5EF4-FFF2-40B4-BE49-F238E27FC236}">
                <a16:creationId xmlns:a16="http://schemas.microsoft.com/office/drawing/2014/main" id="{553B4D57-0B28-0A49-8484-7521EA23F32F}"/>
              </a:ext>
              <a:ext uri="{C183D7F6-B498-43B3-948B-1728B52AA6E4}">
                <adec:decorative xmlns:adec="http://schemas.microsoft.com/office/drawing/2017/decorative" xmlns="" val="1"/>
              </a:ext>
            </a:extLst>
          </p:cNvPr>
          <p:cNvSpPr/>
          <p:nvPr/>
        </p:nvSpPr>
        <p:spPr>
          <a:xfrm>
            <a:off x="0" y="616"/>
            <a:ext cx="9144000" cy="5138739"/>
          </a:xfrm>
          <a:prstGeom prst="rect">
            <a:avLst/>
          </a:prstGeom>
          <a:solidFill>
            <a:srgbClr val="353C62">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8" name="TextBox 17">
            <a:extLst>
              <a:ext uri="{FF2B5EF4-FFF2-40B4-BE49-F238E27FC236}">
                <a16:creationId xmlns:a16="http://schemas.microsoft.com/office/drawing/2014/main" id="{509EE226-94FA-744E-8325-F9EB1116006D}"/>
              </a:ext>
              <a:ext uri="{C183D7F6-B498-43B3-948B-1728B52AA6E4}">
                <adec:decorative xmlns:adec="http://schemas.microsoft.com/office/drawing/2017/decorative" xmlns="" val="1"/>
              </a:ext>
            </a:extLst>
          </p:cNvPr>
          <p:cNvSpPr txBox="1"/>
          <p:nvPr/>
        </p:nvSpPr>
        <p:spPr>
          <a:xfrm>
            <a:off x="1733005" y="4735470"/>
            <a:ext cx="5677988" cy="184666"/>
          </a:xfrm>
          <a:prstGeom prst="rect">
            <a:avLst/>
          </a:prstGeom>
          <a:noFill/>
        </p:spPr>
        <p:txBody>
          <a:bodyPr wrap="square" rtlCol="0">
            <a:spAutoFit/>
          </a:bodyPr>
          <a:lstStyle/>
          <a:p>
            <a:pPr algn="ctr"/>
            <a:r>
              <a:rPr lang="en-US" sz="600" b="1" spc="300" dirty="0">
                <a:solidFill>
                  <a:schemeClr val="bg1"/>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solidFill>
                <a:latin typeface="Arial" panose="020B0604020202020204" pitchFamily="34" charset="0"/>
                <a:ea typeface="Lato" panose="020F0502020204030203" pitchFamily="34" charset="0"/>
                <a:cs typeface="Arial" panose="020B0604020202020204" pitchFamily="34" charset="0"/>
              </a:rPr>
              <a:t>HISTORY EDUCATION SERIES</a:t>
            </a:r>
          </a:p>
        </p:txBody>
      </p:sp>
      <p:pic>
        <p:nvPicPr>
          <p:cNvPr id="22" name="Picture 21">
            <a:extLst>
              <a:ext uri="{FF2B5EF4-FFF2-40B4-BE49-F238E27FC236}">
                <a16:creationId xmlns:a16="http://schemas.microsoft.com/office/drawing/2014/main" id="{66F38DDF-1D3E-7144-813A-998C5F74E26F}"/>
              </a:ex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39733" y="4735471"/>
            <a:ext cx="220826" cy="260226"/>
          </a:xfrm>
          <a:prstGeom prst="rect">
            <a:avLst/>
          </a:prstGeom>
        </p:spPr>
      </p:pic>
      <p:pic>
        <p:nvPicPr>
          <p:cNvPr id="24" name="Picture 23">
            <a:extLst>
              <a:ext uri="{FF2B5EF4-FFF2-40B4-BE49-F238E27FC236}">
                <a16:creationId xmlns:a16="http://schemas.microsoft.com/office/drawing/2014/main" id="{ACDB37CB-8E28-6B40-8CE7-247A2B3EE76F}"/>
              </a:ext>
              <a:ext uri="{C183D7F6-B498-43B3-948B-1728B52AA6E4}">
                <adec:decorative xmlns:adec="http://schemas.microsoft.com/office/drawing/2017/decorative" xmlns="" val="1"/>
              </a:ext>
            </a:extLst>
          </p:cNvPr>
          <p:cNvPicPr>
            <a:picLocks noChangeAspect="1"/>
          </p:cNvPicPr>
          <p:nvPr/>
        </p:nvPicPr>
        <p:blipFill>
          <a:blip r:embed="rId6"/>
          <a:stretch>
            <a:fillRect/>
          </a:stretch>
        </p:blipFill>
        <p:spPr>
          <a:xfrm>
            <a:off x="8113749" y="355555"/>
            <a:ext cx="254000" cy="228600"/>
          </a:xfrm>
          <a:prstGeom prst="rect">
            <a:avLst/>
          </a:prstGeom>
        </p:spPr>
      </p:pic>
      <p:pic>
        <p:nvPicPr>
          <p:cNvPr id="26" name="Picture 25">
            <a:extLst>
              <a:ext uri="{FF2B5EF4-FFF2-40B4-BE49-F238E27FC236}">
                <a16:creationId xmlns:a16="http://schemas.microsoft.com/office/drawing/2014/main" id="{5AD0E547-BA58-B742-8B47-5647379B9225}"/>
              </a:ext>
              <a:ext uri="{C183D7F6-B498-43B3-948B-1728B52AA6E4}">
                <adec:decorative xmlns:adec="http://schemas.microsoft.com/office/drawing/2017/decorative" xmlns="" val="1"/>
              </a:ext>
            </a:extLst>
          </p:cNvPr>
          <p:cNvPicPr>
            <a:picLocks noChangeAspect="1"/>
          </p:cNvPicPr>
          <p:nvPr/>
        </p:nvPicPr>
        <p:blipFill>
          <a:blip r:embed="rId7"/>
          <a:stretch>
            <a:fillRect/>
          </a:stretch>
        </p:blipFill>
        <p:spPr>
          <a:xfrm>
            <a:off x="676308" y="355555"/>
            <a:ext cx="254000" cy="228600"/>
          </a:xfrm>
          <a:prstGeom prst="rect">
            <a:avLst/>
          </a:prstGeom>
        </p:spPr>
      </p:pic>
      <p:sp>
        <p:nvSpPr>
          <p:cNvPr id="27" name="Title 26">
            <a:extLst>
              <a:ext uri="{FF2B5EF4-FFF2-40B4-BE49-F238E27FC236}">
                <a16:creationId xmlns:a16="http://schemas.microsoft.com/office/drawing/2014/main" id="{FB4DA3BF-A041-D343-8747-FDDF47D2FF10}"/>
              </a:ext>
            </a:extLst>
          </p:cNvPr>
          <p:cNvSpPr txBox="1">
            <a:spLocks noGrp="1"/>
          </p:cNvSpPr>
          <p:nvPr>
            <p:ph type="title" idx="4294967295"/>
          </p:nvPr>
        </p:nvSpPr>
        <p:spPr>
          <a:xfrm>
            <a:off x="1015248" y="235018"/>
            <a:ext cx="7113501"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WHO WERE THE SIX TRIPLE EIGHTS?</a:t>
            </a:r>
          </a:p>
        </p:txBody>
      </p:sp>
      <p:sp>
        <p:nvSpPr>
          <p:cNvPr id="20" name="TextBox 19">
            <a:extLst>
              <a:ext uri="{FF2B5EF4-FFF2-40B4-BE49-F238E27FC236}">
                <a16:creationId xmlns:a16="http://schemas.microsoft.com/office/drawing/2014/main" id="{AEA35035-DC34-3142-99E4-BBDC7E0DFC32}"/>
              </a:ext>
            </a:extLst>
          </p:cNvPr>
          <p:cNvSpPr txBox="1"/>
          <p:nvPr/>
        </p:nvSpPr>
        <p:spPr>
          <a:xfrm>
            <a:off x="86937" y="3385148"/>
            <a:ext cx="2926080" cy="1323439"/>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Battalion:</a:t>
            </a:r>
            <a:r>
              <a:rPr lang="en-US" dirty="0">
                <a:solidFill>
                  <a:schemeClr val="bg1"/>
                </a:solidFill>
                <a:latin typeface="Arial" panose="020B0604020202020204" pitchFamily="34" charset="0"/>
                <a:cs typeface="Arial" panose="020B0604020202020204" pitchFamily="34" charset="0"/>
              </a:rPr>
              <a:t> a military unit typically consisting of 300 to 800 soldiers (6888</a:t>
            </a:r>
            <a:r>
              <a:rPr lang="en-US" baseline="30000" dirty="0">
                <a:solidFill>
                  <a:schemeClr val="bg1"/>
                </a:solidFill>
                <a:latin typeface="Arial" panose="020B0604020202020204" pitchFamily="34" charset="0"/>
                <a:cs typeface="Arial" panose="020B0604020202020204" pitchFamily="34" charset="0"/>
              </a:rPr>
              <a:t>th</a:t>
            </a:r>
            <a:r>
              <a:rPr lang="en-US" dirty="0">
                <a:solidFill>
                  <a:schemeClr val="bg1"/>
                </a:solidFill>
                <a:latin typeface="Arial" panose="020B0604020202020204" pitchFamily="34" charset="0"/>
                <a:cs typeface="Arial" panose="020B0604020202020204" pitchFamily="34" charset="0"/>
              </a:rPr>
              <a:t> had 824 enlisted personnel and 31 officers)</a:t>
            </a:r>
          </a:p>
        </p:txBody>
      </p:sp>
      <p:pic>
        <p:nvPicPr>
          <p:cNvPr id="21" name="Picture 20" descr="Facing forward away from the camera are three rows of soldiers dressed in blazers, skirts, and side caps are inspected by two officers. Black and white photograph.">
            <a:extLst>
              <a:ext uri="{FF2B5EF4-FFF2-40B4-BE49-F238E27FC236}">
                <a16:creationId xmlns:a16="http://schemas.microsoft.com/office/drawing/2014/main" id="{D01EE99D-88B3-9A48-891A-417BEAABEFB5}"/>
              </a:ext>
            </a:extLst>
          </p:cNvPr>
          <p:cNvPicPr>
            <a:picLocks/>
          </p:cNvPicPr>
          <p:nvPr/>
        </p:nvPicPr>
        <p:blipFill rotWithShape="1">
          <a:blip r:embed="rId8" cstate="screen">
            <a:extLst>
              <a:ext uri="{28A0092B-C50C-407E-A947-70E740481C1C}">
                <a14:useLocalDpi xmlns:a14="http://schemas.microsoft.com/office/drawing/2010/main"/>
              </a:ext>
            </a:extLst>
          </a:blip>
          <a:srcRect/>
          <a:stretch/>
        </p:blipFill>
        <p:spPr>
          <a:xfrm>
            <a:off x="404410" y="1099148"/>
            <a:ext cx="2286000" cy="2286000"/>
          </a:xfrm>
          <a:prstGeom prst="rect">
            <a:avLst/>
          </a:prstGeom>
        </p:spPr>
      </p:pic>
      <p:sp>
        <p:nvSpPr>
          <p:cNvPr id="17" name="TextBox 16">
            <a:extLst>
              <a:ext uri="{FF2B5EF4-FFF2-40B4-BE49-F238E27FC236}">
                <a16:creationId xmlns:a16="http://schemas.microsoft.com/office/drawing/2014/main" id="{E81D0B90-D001-4FCD-852A-1798179129FE}"/>
              </a:ext>
            </a:extLst>
          </p:cNvPr>
          <p:cNvSpPr txBox="1"/>
          <p:nvPr/>
        </p:nvSpPr>
        <p:spPr>
          <a:xfrm>
            <a:off x="402197" y="3015817"/>
            <a:ext cx="2286000" cy="369332"/>
          </a:xfrm>
          <a:prstGeom prst="rect">
            <a:avLst/>
          </a:prstGeom>
          <a:solidFill>
            <a:schemeClr val="bg1">
              <a:lumMod val="85000"/>
              <a:alpha val="75000"/>
            </a:schemeClr>
          </a:solidFill>
        </p:spPr>
        <p:txBody>
          <a:bodyPr wrap="square" rtlCol="0">
            <a:spAutoFit/>
          </a:bodyPr>
          <a:lstStyle/>
          <a:p>
            <a:r>
              <a:rPr lang="en-US" sz="900" i="1" dirty="0">
                <a:latin typeface="Arial" panose="020B0604020202020204" pitchFamily="34" charset="0"/>
                <a:cs typeface="Arial" panose="020B0604020202020204" pitchFamily="34" charset="0"/>
              </a:rPr>
              <a:t>1945 photo of an inspection of the first African American WAC. (NARA)</a:t>
            </a:r>
          </a:p>
        </p:txBody>
      </p:sp>
      <p:sp>
        <p:nvSpPr>
          <p:cNvPr id="30" name="TextBox 29">
            <a:extLst>
              <a:ext uri="{FF2B5EF4-FFF2-40B4-BE49-F238E27FC236}">
                <a16:creationId xmlns:a16="http://schemas.microsoft.com/office/drawing/2014/main" id="{655A1876-A5F1-CE4C-9FF4-B5FA33BC9307}"/>
              </a:ext>
            </a:extLst>
          </p:cNvPr>
          <p:cNvSpPr txBox="1"/>
          <p:nvPr/>
        </p:nvSpPr>
        <p:spPr>
          <a:xfrm>
            <a:off x="3102451" y="3375233"/>
            <a:ext cx="2926080" cy="1323439"/>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WACs:</a:t>
            </a:r>
            <a:r>
              <a:rPr lang="en-US" dirty="0">
                <a:solidFill>
                  <a:schemeClr val="bg1"/>
                </a:solidFill>
                <a:latin typeface="Arial" panose="020B0604020202020204" pitchFamily="34" charset="0"/>
                <a:cs typeface="Arial" panose="020B0604020202020204" pitchFamily="34" charset="0"/>
              </a:rPr>
              <a:t> The Women’s Army Corps (WAC) was created in 1943. Other than nurses, the WAC were the first women to serve in the U.S. Army.</a:t>
            </a:r>
          </a:p>
        </p:txBody>
      </p:sp>
      <p:pic>
        <p:nvPicPr>
          <p:cNvPr id="4" name="Picture 3" descr="Facing towards the camera are rows of soldiers marching in unison. They are all dressed in blazers, skirts, and kepis. Leading them is Captain Adams and another officer carrying a flag. Black and white photograph.">
            <a:extLst>
              <a:ext uri="{FF2B5EF4-FFF2-40B4-BE49-F238E27FC236}">
                <a16:creationId xmlns:a16="http://schemas.microsoft.com/office/drawing/2014/main" id="{15EA1CE8-CDF9-CC4A-9AEE-CE77DE3247F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430109" y="1092898"/>
            <a:ext cx="2286000" cy="2286000"/>
          </a:xfrm>
          <a:prstGeom prst="rect">
            <a:avLst/>
          </a:prstGeom>
        </p:spPr>
      </p:pic>
      <p:sp>
        <p:nvSpPr>
          <p:cNvPr id="19" name="TextBox 18">
            <a:extLst>
              <a:ext uri="{FF2B5EF4-FFF2-40B4-BE49-F238E27FC236}">
                <a16:creationId xmlns:a16="http://schemas.microsoft.com/office/drawing/2014/main" id="{764C6DB7-E0CD-434F-BE5D-DA683AAA59B3}"/>
              </a:ext>
            </a:extLst>
          </p:cNvPr>
          <p:cNvSpPr txBox="1"/>
          <p:nvPr/>
        </p:nvSpPr>
        <p:spPr>
          <a:xfrm>
            <a:off x="3422489" y="2882309"/>
            <a:ext cx="2286000" cy="496589"/>
          </a:xfrm>
          <a:prstGeom prst="rect">
            <a:avLst/>
          </a:prstGeom>
          <a:solidFill>
            <a:schemeClr val="bg1">
              <a:lumMod val="85000"/>
              <a:alpha val="75000"/>
            </a:schemeClr>
          </a:solidFill>
        </p:spPr>
        <p:txBody>
          <a:bodyPr wrap="square" rtlCol="0">
            <a:noAutofit/>
          </a:bodyPr>
          <a:lstStyle/>
          <a:p>
            <a:r>
              <a:rPr lang="en-US" sz="900" i="1" dirty="0">
                <a:latin typeface="Arial" panose="020B0604020202020204" pitchFamily="34" charset="0"/>
                <a:cs typeface="Arial" panose="020B0604020202020204" pitchFamily="34" charset="0"/>
              </a:rPr>
              <a:t>Maj. Adams drilling her company. (Buffalo Soldier Educational and Historical Committee)</a:t>
            </a:r>
          </a:p>
        </p:txBody>
      </p:sp>
      <p:sp>
        <p:nvSpPr>
          <p:cNvPr id="31" name="TextBox 30">
            <a:extLst>
              <a:ext uri="{FF2B5EF4-FFF2-40B4-BE49-F238E27FC236}">
                <a16:creationId xmlns:a16="http://schemas.microsoft.com/office/drawing/2014/main" id="{A9465E18-33DA-1548-9E79-CBA38911F268}"/>
              </a:ext>
            </a:extLst>
          </p:cNvPr>
          <p:cNvSpPr txBox="1"/>
          <p:nvPr/>
        </p:nvSpPr>
        <p:spPr>
          <a:xfrm>
            <a:off x="6069049" y="3374906"/>
            <a:ext cx="2926080" cy="1077218"/>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African American women:</a:t>
            </a:r>
            <a:r>
              <a:rPr lang="en-US" dirty="0">
                <a:solidFill>
                  <a:schemeClr val="bg1"/>
                </a:solidFill>
                <a:latin typeface="Arial" panose="020B0604020202020204" pitchFamily="34" charset="0"/>
                <a:cs typeface="Arial" panose="020B0604020202020204" pitchFamily="34" charset="0"/>
              </a:rPr>
              <a:t> The 6888th was the only all-African American, all-female unit that served overseas during WWII.</a:t>
            </a:r>
          </a:p>
        </p:txBody>
      </p:sp>
      <p:pic>
        <p:nvPicPr>
          <p:cNvPr id="6" name="Picture 5" descr="Two members of the battalion are sitting inside a military vehicle. One soldier is leaning against the back of the vehicle while another leans against the front. Black and white photograph.">
            <a:extLst>
              <a:ext uri="{FF2B5EF4-FFF2-40B4-BE49-F238E27FC236}">
                <a16:creationId xmlns:a16="http://schemas.microsoft.com/office/drawing/2014/main" id="{6689F80C-1D46-7748-A1E0-A3271C9F1C0E}"/>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395752" y="1082041"/>
            <a:ext cx="2286000" cy="2286000"/>
          </a:xfrm>
          <a:prstGeom prst="rect">
            <a:avLst/>
          </a:prstGeom>
        </p:spPr>
      </p:pic>
      <p:sp>
        <p:nvSpPr>
          <p:cNvPr id="23" name="TextBox 22">
            <a:extLst>
              <a:ext uri="{FF2B5EF4-FFF2-40B4-BE49-F238E27FC236}">
                <a16:creationId xmlns:a16="http://schemas.microsoft.com/office/drawing/2014/main" id="{4C1114A3-007C-462C-9459-93871A56FE7B}"/>
              </a:ext>
            </a:extLst>
          </p:cNvPr>
          <p:cNvSpPr txBox="1"/>
          <p:nvPr/>
        </p:nvSpPr>
        <p:spPr>
          <a:xfrm>
            <a:off x="6390703" y="2874599"/>
            <a:ext cx="2286000" cy="493442"/>
          </a:xfrm>
          <a:prstGeom prst="rect">
            <a:avLst/>
          </a:prstGeom>
          <a:solidFill>
            <a:schemeClr val="bg1">
              <a:lumMod val="85000"/>
              <a:alpha val="75000"/>
            </a:schemeClr>
          </a:solidFill>
        </p:spPr>
        <p:txBody>
          <a:bodyPr wrap="square" rtlCol="0">
            <a:noAutofit/>
          </a:bodyPr>
          <a:lstStyle/>
          <a:p>
            <a:r>
              <a:rPr lang="en-US" sz="900" i="1" dirty="0">
                <a:latin typeface="Arial" panose="020B0604020202020204" pitchFamily="34" charset="0"/>
                <a:cs typeface="Arial" panose="020B0604020202020204" pitchFamily="34" charset="0"/>
              </a:rPr>
              <a:t>Four members of the 6888</a:t>
            </a:r>
            <a:r>
              <a:rPr lang="en-US" sz="900" i="1" baseline="30000" dirty="0">
                <a:latin typeface="Arial" panose="020B0604020202020204" pitchFamily="34" charset="0"/>
                <a:cs typeface="Arial" panose="020B0604020202020204" pitchFamily="34" charset="0"/>
              </a:rPr>
              <a:t>th</a:t>
            </a:r>
            <a:r>
              <a:rPr lang="en-US" sz="900" i="1" dirty="0">
                <a:latin typeface="Arial" panose="020B0604020202020204" pitchFamily="34" charset="0"/>
                <a:cs typeface="Arial" panose="020B0604020202020204" pitchFamily="34" charset="0"/>
              </a:rPr>
              <a:t> Battalion. (Buffalo Soldiers Educational And Historical Committee)</a:t>
            </a:r>
          </a:p>
        </p:txBody>
      </p:sp>
    </p:spTree>
    <p:custDataLst>
      <p:tags r:id="rId1"/>
    </p:custDataLst>
    <p:extLst>
      <p:ext uri="{BB962C8B-B14F-4D97-AF65-F5344CB8AC3E}">
        <p14:creationId xmlns:p14="http://schemas.microsoft.com/office/powerpoint/2010/main" val="2924776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6F78519-978E-4849-A672-501B1FC215A8}"/>
              </a:ext>
              <a:ext uri="{C183D7F6-B498-43B3-948B-1728B52AA6E4}">
                <adec:decorative xmlns:adec="http://schemas.microsoft.com/office/drawing/2017/decorative" xmlns="" val="1"/>
              </a:ext>
            </a:extLst>
          </p:cNvPr>
          <p:cNvSpPr/>
          <p:nvPr/>
        </p:nvSpPr>
        <p:spPr>
          <a:xfrm>
            <a:off x="0" y="2575"/>
            <a:ext cx="9144000" cy="93011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7" name="Picture 16">
            <a:extLst>
              <a:ext uri="{FF2B5EF4-FFF2-40B4-BE49-F238E27FC236}">
                <a16:creationId xmlns:a16="http://schemas.microsoft.com/office/drawing/2014/main" id="{D814DE55-EE56-6C45-8FEB-A69A3A38C9B4}"/>
              </a:ext>
              <a:ext uri="{C183D7F6-B498-43B3-948B-1728B52AA6E4}">
                <adec:decorative xmlns:adec="http://schemas.microsoft.com/office/drawing/2017/decorative" xmlns=""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9462" y="378912"/>
            <a:ext cx="246353" cy="230956"/>
          </a:xfrm>
          <a:prstGeom prst="rect">
            <a:avLst/>
          </a:prstGeom>
        </p:spPr>
      </p:pic>
      <p:sp>
        <p:nvSpPr>
          <p:cNvPr id="20" name="TextBox 19">
            <a:extLst>
              <a:ext uri="{FF2B5EF4-FFF2-40B4-BE49-F238E27FC236}">
                <a16:creationId xmlns:a16="http://schemas.microsoft.com/office/drawing/2014/main" id="{2DEEAB54-2B86-7242-B342-B2AA67E8D879}"/>
              </a:ext>
              <a:ext uri="{C183D7F6-B498-43B3-948B-1728B52AA6E4}">
                <adec:decorative xmlns:adec="http://schemas.microsoft.com/office/drawing/2017/decorative" xmlns="" val="1"/>
              </a:ext>
            </a:extLst>
          </p:cNvPr>
          <p:cNvSpPr txBox="1"/>
          <p:nvPr/>
        </p:nvSpPr>
        <p:spPr>
          <a:xfrm>
            <a:off x="3105190" y="4834073"/>
            <a:ext cx="5677988" cy="184666"/>
          </a:xfrm>
          <a:prstGeom prst="rect">
            <a:avLst/>
          </a:prstGeom>
          <a:noFill/>
        </p:spPr>
        <p:txBody>
          <a:bodyPr wrap="square" rtlCol="0">
            <a:spAutoFit/>
          </a:bodyPr>
          <a:lstStyle/>
          <a:p>
            <a:pPr algn="r"/>
            <a:r>
              <a:rPr lang="en-US" sz="600" b="1" spc="300" dirty="0">
                <a:solidFill>
                  <a:schemeClr val="bg1">
                    <a:lumMod val="65000"/>
                  </a:schemeClr>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lumMod val="65000"/>
                  </a:schemeClr>
                </a:solidFill>
                <a:latin typeface="Arial" panose="020B0604020202020204" pitchFamily="34" charset="0"/>
                <a:ea typeface="Lato" panose="020F0502020204030203" pitchFamily="34" charset="0"/>
                <a:cs typeface="Arial" panose="020B0604020202020204" pitchFamily="34" charset="0"/>
              </a:rPr>
              <a:t>HISTORY EDUCATION SERIES</a:t>
            </a:r>
          </a:p>
        </p:txBody>
      </p:sp>
      <p:pic>
        <p:nvPicPr>
          <p:cNvPr id="21" name="Picture 20">
            <a:extLst>
              <a:ext uri="{FF2B5EF4-FFF2-40B4-BE49-F238E27FC236}">
                <a16:creationId xmlns:a16="http://schemas.microsoft.com/office/drawing/2014/main" id="{74002158-0009-4541-BD04-AAB55F7F08CD}"/>
              </a:ex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83178" y="4791357"/>
            <a:ext cx="220826" cy="257631"/>
          </a:xfrm>
          <a:prstGeom prst="rect">
            <a:avLst/>
          </a:prstGeom>
        </p:spPr>
      </p:pic>
      <p:sp>
        <p:nvSpPr>
          <p:cNvPr id="16" name="Title 15">
            <a:extLst>
              <a:ext uri="{FF2B5EF4-FFF2-40B4-BE49-F238E27FC236}">
                <a16:creationId xmlns:a16="http://schemas.microsoft.com/office/drawing/2014/main" id="{79902F72-DF5C-7E4B-90BB-687CDB07F9DB}"/>
              </a:ext>
            </a:extLst>
          </p:cNvPr>
          <p:cNvSpPr txBox="1">
            <a:spLocks noGrp="1"/>
          </p:cNvSpPr>
          <p:nvPr>
            <p:ph type="title" idx="4294967295"/>
          </p:nvPr>
        </p:nvSpPr>
        <p:spPr>
          <a:xfrm>
            <a:off x="334076" y="0"/>
            <a:ext cx="7831310" cy="9456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THE WORK: Birmingham, England</a:t>
            </a:r>
          </a:p>
        </p:txBody>
      </p:sp>
      <p:sp>
        <p:nvSpPr>
          <p:cNvPr id="14" name="TextBox 13">
            <a:extLst>
              <a:ext uri="{FF2B5EF4-FFF2-40B4-BE49-F238E27FC236}">
                <a16:creationId xmlns:a16="http://schemas.microsoft.com/office/drawing/2014/main" id="{2EF505FD-941F-0740-A4E0-466DA0870C8A}"/>
              </a:ext>
            </a:extLst>
          </p:cNvPr>
          <p:cNvSpPr txBox="1"/>
          <p:nvPr/>
        </p:nvSpPr>
        <p:spPr>
          <a:xfrm>
            <a:off x="184057" y="1421181"/>
            <a:ext cx="4187918" cy="3093154"/>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cs typeface="Arial" panose="020B0604020202020204" pitchFamily="34" charset="0"/>
              </a:rPr>
              <a:t>Responsible for delivering mail to nearly 7 million American troops stationed across Europe </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cs typeface="Arial" panose="020B0604020202020204" pitchFamily="34" charset="0"/>
              </a:rPr>
              <a:t>Worked in dimly-lit warehouses without heat—windows were painted over for blackout conditions</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cs typeface="Arial" panose="020B0604020202020204" pitchFamily="34" charset="0"/>
              </a:rPr>
              <a:t>Worked eight-hour rotating shifts, seven days a week</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cs typeface="Arial" panose="020B0604020202020204" pitchFamily="34" charset="0"/>
              </a:rPr>
              <a:t>Completed the task in half the time predicted</a:t>
            </a:r>
          </a:p>
        </p:txBody>
      </p:sp>
      <p:pic>
        <p:nvPicPr>
          <p:cNvPr id="3" name="Picture 2" descr="Inside a large warehouse groups of soldiers sit around tables organizing mail. The tables are surrounded by stacks of mail tied together with string and sacks of mail. Black and white photograph.">
            <a:extLst>
              <a:ext uri="{FF2B5EF4-FFF2-40B4-BE49-F238E27FC236}">
                <a16:creationId xmlns:a16="http://schemas.microsoft.com/office/drawing/2014/main" id="{4976BD1B-21A1-044C-B37F-8D88AD7DBA3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72000" y="1170024"/>
            <a:ext cx="4387943" cy="3436908"/>
          </a:xfrm>
          <a:prstGeom prst="rect">
            <a:avLst/>
          </a:prstGeom>
        </p:spPr>
      </p:pic>
      <p:sp>
        <p:nvSpPr>
          <p:cNvPr id="9" name="TextBox 8">
            <a:extLst>
              <a:ext uri="{FF2B5EF4-FFF2-40B4-BE49-F238E27FC236}">
                <a16:creationId xmlns:a16="http://schemas.microsoft.com/office/drawing/2014/main" id="{133CF06C-9371-4B4C-BD8D-791D7802D81D}"/>
              </a:ext>
            </a:extLst>
          </p:cNvPr>
          <p:cNvSpPr txBox="1"/>
          <p:nvPr/>
        </p:nvSpPr>
        <p:spPr>
          <a:xfrm>
            <a:off x="4572000" y="4253712"/>
            <a:ext cx="4387943" cy="347472"/>
          </a:xfrm>
          <a:prstGeom prst="rect">
            <a:avLst/>
          </a:prstGeom>
          <a:solidFill>
            <a:schemeClr val="bg1">
              <a:lumMod val="85000"/>
              <a:alpha val="75000"/>
            </a:schemeClr>
          </a:solidFill>
        </p:spPr>
        <p:txBody>
          <a:bodyPr wrap="square" rtlCol="0">
            <a:spAutoFit/>
          </a:bodyPr>
          <a:lstStyle/>
          <a:p>
            <a:r>
              <a:rPr lang="en-US" sz="900" i="1" dirty="0">
                <a:latin typeface="Arial" panose="020B0604020202020204" pitchFamily="34" charset="0"/>
                <a:cs typeface="Arial" panose="020B0604020202020204" pitchFamily="34" charset="0"/>
              </a:rPr>
              <a:t>1944 photo of WACs sorting Christmas parcels for troops in Europe. (Buffalo Soldiers Educational and Historical Committee)</a:t>
            </a:r>
          </a:p>
        </p:txBody>
      </p:sp>
    </p:spTree>
    <p:custDataLst>
      <p:tags r:id="rId1"/>
    </p:custDataLst>
    <p:extLst>
      <p:ext uri="{BB962C8B-B14F-4D97-AF65-F5344CB8AC3E}">
        <p14:creationId xmlns:p14="http://schemas.microsoft.com/office/powerpoint/2010/main" val="2764351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6F78519-978E-4849-A672-501B1FC215A8}"/>
              </a:ext>
              <a:ext uri="{C183D7F6-B498-43B3-948B-1728B52AA6E4}">
                <adec:decorative xmlns:adec="http://schemas.microsoft.com/office/drawing/2017/decorative" xmlns="" val="1"/>
              </a:ext>
            </a:extLst>
          </p:cNvPr>
          <p:cNvSpPr/>
          <p:nvPr/>
        </p:nvSpPr>
        <p:spPr>
          <a:xfrm>
            <a:off x="0" y="2575"/>
            <a:ext cx="9144000" cy="93011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7" name="Picture 16">
            <a:extLst>
              <a:ext uri="{FF2B5EF4-FFF2-40B4-BE49-F238E27FC236}">
                <a16:creationId xmlns:a16="http://schemas.microsoft.com/office/drawing/2014/main" id="{D814DE55-EE56-6C45-8FEB-A69A3A38C9B4}"/>
              </a:ext>
              <a:ext uri="{C183D7F6-B498-43B3-948B-1728B52AA6E4}">
                <adec:decorative xmlns:adec="http://schemas.microsoft.com/office/drawing/2017/decorative" xmlns=""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9462" y="378912"/>
            <a:ext cx="246353" cy="230956"/>
          </a:xfrm>
          <a:prstGeom prst="rect">
            <a:avLst/>
          </a:prstGeom>
        </p:spPr>
      </p:pic>
      <p:sp>
        <p:nvSpPr>
          <p:cNvPr id="20" name="TextBox 19">
            <a:extLst>
              <a:ext uri="{FF2B5EF4-FFF2-40B4-BE49-F238E27FC236}">
                <a16:creationId xmlns:a16="http://schemas.microsoft.com/office/drawing/2014/main" id="{2DEEAB54-2B86-7242-B342-B2AA67E8D879}"/>
              </a:ext>
              <a:ext uri="{C183D7F6-B498-43B3-948B-1728B52AA6E4}">
                <adec:decorative xmlns:adec="http://schemas.microsoft.com/office/drawing/2017/decorative" xmlns="" val="1"/>
              </a:ext>
            </a:extLst>
          </p:cNvPr>
          <p:cNvSpPr txBox="1"/>
          <p:nvPr/>
        </p:nvSpPr>
        <p:spPr>
          <a:xfrm>
            <a:off x="3105190" y="4834073"/>
            <a:ext cx="5677988" cy="184666"/>
          </a:xfrm>
          <a:prstGeom prst="rect">
            <a:avLst/>
          </a:prstGeom>
          <a:noFill/>
        </p:spPr>
        <p:txBody>
          <a:bodyPr wrap="square" rtlCol="0">
            <a:spAutoFit/>
          </a:bodyPr>
          <a:lstStyle/>
          <a:p>
            <a:pPr algn="r"/>
            <a:r>
              <a:rPr lang="en-US" sz="600" b="1" spc="300" dirty="0">
                <a:solidFill>
                  <a:schemeClr val="bg1">
                    <a:lumMod val="65000"/>
                  </a:schemeClr>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lumMod val="65000"/>
                  </a:schemeClr>
                </a:solidFill>
                <a:latin typeface="Arial" panose="020B0604020202020204" pitchFamily="34" charset="0"/>
                <a:ea typeface="Lato" panose="020F0502020204030203" pitchFamily="34" charset="0"/>
                <a:cs typeface="Arial" panose="020B0604020202020204" pitchFamily="34" charset="0"/>
              </a:rPr>
              <a:t>HISTORY EDUCATION SERIES</a:t>
            </a:r>
          </a:p>
        </p:txBody>
      </p:sp>
      <p:pic>
        <p:nvPicPr>
          <p:cNvPr id="21" name="Picture 20">
            <a:extLst>
              <a:ext uri="{FF2B5EF4-FFF2-40B4-BE49-F238E27FC236}">
                <a16:creationId xmlns:a16="http://schemas.microsoft.com/office/drawing/2014/main" id="{74002158-0009-4541-BD04-AAB55F7F08CD}"/>
              </a:ex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83178" y="4791357"/>
            <a:ext cx="220826" cy="257631"/>
          </a:xfrm>
          <a:prstGeom prst="rect">
            <a:avLst/>
          </a:prstGeom>
        </p:spPr>
      </p:pic>
      <p:sp>
        <p:nvSpPr>
          <p:cNvPr id="16" name="Title 15">
            <a:extLst>
              <a:ext uri="{FF2B5EF4-FFF2-40B4-BE49-F238E27FC236}">
                <a16:creationId xmlns:a16="http://schemas.microsoft.com/office/drawing/2014/main" id="{79902F72-DF5C-7E4B-90BB-687CDB07F9DB}"/>
              </a:ext>
            </a:extLst>
          </p:cNvPr>
          <p:cNvSpPr txBox="1">
            <a:spLocks noGrp="1"/>
          </p:cNvSpPr>
          <p:nvPr>
            <p:ph type="title" idx="4294967295"/>
          </p:nvPr>
        </p:nvSpPr>
        <p:spPr>
          <a:xfrm>
            <a:off x="334076" y="0"/>
            <a:ext cx="7831310" cy="9456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THE WORK: France</a:t>
            </a:r>
          </a:p>
        </p:txBody>
      </p:sp>
      <p:sp>
        <p:nvSpPr>
          <p:cNvPr id="14" name="TextBox 13">
            <a:extLst>
              <a:ext uri="{FF2B5EF4-FFF2-40B4-BE49-F238E27FC236}">
                <a16:creationId xmlns:a16="http://schemas.microsoft.com/office/drawing/2014/main" id="{2EF505FD-941F-0740-A4E0-466DA0870C8A}"/>
              </a:ext>
            </a:extLst>
          </p:cNvPr>
          <p:cNvSpPr txBox="1"/>
          <p:nvPr/>
        </p:nvSpPr>
        <p:spPr>
          <a:xfrm>
            <a:off x="139996" y="1156412"/>
            <a:ext cx="4096724" cy="3429000"/>
          </a:xfrm>
          <a:prstGeom prst="rect">
            <a:avLst/>
          </a:prstGeom>
          <a:noFill/>
        </p:spPr>
        <p:txBody>
          <a:bodyPr wrap="square" rtlCol="0" anchor="ctr">
            <a:noAutofit/>
          </a:bodyPr>
          <a:lstStyle/>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cs typeface="Arial" panose="020B0604020202020204" pitchFamily="34" charset="0"/>
              </a:rPr>
              <a:t>In May 1945, the 6888th transferred to Rouen, France to sort the two-three-year mail back-up in France</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cs typeface="Arial" panose="020B0604020202020204" pitchFamily="34" charset="0"/>
              </a:rPr>
              <a:t>Once again, completed a six-month job in three months</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cs typeface="Arial" panose="020B0604020202020204" pitchFamily="34" charset="0"/>
              </a:rPr>
              <a:t>In October 1945, they transferred to Paris where they continued their work sorting and distributing mail until they finished in March 1946</a:t>
            </a:r>
          </a:p>
        </p:txBody>
      </p:sp>
      <p:pic>
        <p:nvPicPr>
          <p:cNvPr id="9" name="Picture 8" descr="A group of male civilians and soldiers stand around a table covered with packages of mail tied together with string. Sepia photograph.">
            <a:extLst>
              <a:ext uri="{FF2B5EF4-FFF2-40B4-BE49-F238E27FC236}">
                <a16:creationId xmlns:a16="http://schemas.microsoft.com/office/drawing/2014/main" id="{A90CC1D6-CC40-8E4A-96EA-206D81525A7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432004" y="1156412"/>
            <a:ext cx="4572000" cy="3429000"/>
          </a:xfrm>
          <a:prstGeom prst="rect">
            <a:avLst/>
          </a:prstGeom>
        </p:spPr>
      </p:pic>
      <p:sp>
        <p:nvSpPr>
          <p:cNvPr id="10" name="TextBox 9">
            <a:extLst>
              <a:ext uri="{FF2B5EF4-FFF2-40B4-BE49-F238E27FC236}">
                <a16:creationId xmlns:a16="http://schemas.microsoft.com/office/drawing/2014/main" id="{8FEEDE51-B891-4DB6-AEF7-8589BD6ABE7F}"/>
              </a:ext>
            </a:extLst>
          </p:cNvPr>
          <p:cNvSpPr txBox="1"/>
          <p:nvPr/>
        </p:nvSpPr>
        <p:spPr>
          <a:xfrm>
            <a:off x="4432004" y="4241055"/>
            <a:ext cx="4572000" cy="347472"/>
          </a:xfrm>
          <a:prstGeom prst="rect">
            <a:avLst/>
          </a:prstGeom>
          <a:solidFill>
            <a:schemeClr val="bg1">
              <a:lumMod val="85000"/>
              <a:alpha val="75000"/>
            </a:schemeClr>
          </a:solidFill>
        </p:spPr>
        <p:txBody>
          <a:bodyPr wrap="square" rtlCol="0">
            <a:spAutoFit/>
          </a:bodyPr>
          <a:lstStyle/>
          <a:p>
            <a:r>
              <a:rPr lang="en-US" sz="900" i="1" dirty="0">
                <a:latin typeface="Arial" panose="020B0604020202020204" pitchFamily="34" charset="0"/>
                <a:cs typeface="Arial" panose="020B0604020202020204" pitchFamily="34" charset="0"/>
              </a:rPr>
              <a:t>Members of the 6888</a:t>
            </a:r>
            <a:r>
              <a:rPr lang="en-US" sz="900" i="1" baseline="30000" dirty="0">
                <a:latin typeface="Arial" panose="020B0604020202020204" pitchFamily="34" charset="0"/>
                <a:cs typeface="Arial" panose="020B0604020202020204" pitchFamily="34" charset="0"/>
              </a:rPr>
              <a:t>th</a:t>
            </a:r>
            <a:r>
              <a:rPr lang="en-US" sz="900" i="1" dirty="0">
                <a:latin typeface="Arial" panose="020B0604020202020204" pitchFamily="34" charset="0"/>
                <a:cs typeface="Arial" panose="020B0604020202020204" pitchFamily="34" charset="0"/>
              </a:rPr>
              <a:t> Battalion sorting mail with French civilians. </a:t>
            </a:r>
            <a:br>
              <a:rPr lang="en-US" sz="900" i="1" dirty="0">
                <a:latin typeface="Arial" panose="020B0604020202020204" pitchFamily="34" charset="0"/>
                <a:cs typeface="Arial" panose="020B0604020202020204" pitchFamily="34" charset="0"/>
              </a:rPr>
            </a:br>
            <a:r>
              <a:rPr lang="en-US" sz="900" i="1" dirty="0">
                <a:latin typeface="Arial" panose="020B0604020202020204" pitchFamily="34" charset="0"/>
                <a:cs typeface="Arial" panose="020B0604020202020204" pitchFamily="34" charset="0"/>
              </a:rPr>
              <a:t>(U.S. Army Women’s Museum)</a:t>
            </a:r>
          </a:p>
        </p:txBody>
      </p:sp>
    </p:spTree>
    <p:custDataLst>
      <p:tags r:id="rId1"/>
    </p:custDataLst>
    <p:extLst>
      <p:ext uri="{BB962C8B-B14F-4D97-AF65-F5344CB8AC3E}">
        <p14:creationId xmlns:p14="http://schemas.microsoft.com/office/powerpoint/2010/main" val="3336297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6F78519-978E-4849-A672-501B1FC215A8}"/>
              </a:ext>
              <a:ext uri="{C183D7F6-B498-43B3-948B-1728B52AA6E4}">
                <adec:decorative xmlns:adec="http://schemas.microsoft.com/office/drawing/2017/decorative" xmlns="" val="1"/>
              </a:ext>
            </a:extLst>
          </p:cNvPr>
          <p:cNvSpPr/>
          <p:nvPr/>
        </p:nvSpPr>
        <p:spPr>
          <a:xfrm>
            <a:off x="0" y="2575"/>
            <a:ext cx="9144000" cy="93011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7" name="Picture 16">
            <a:extLst>
              <a:ext uri="{FF2B5EF4-FFF2-40B4-BE49-F238E27FC236}">
                <a16:creationId xmlns:a16="http://schemas.microsoft.com/office/drawing/2014/main" id="{D814DE55-EE56-6C45-8FEB-A69A3A38C9B4}"/>
              </a:ext>
              <a:ext uri="{C183D7F6-B498-43B3-948B-1728B52AA6E4}">
                <adec:decorative xmlns:adec="http://schemas.microsoft.com/office/drawing/2017/decorative" xmlns=""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9462" y="378912"/>
            <a:ext cx="246353" cy="230956"/>
          </a:xfrm>
          <a:prstGeom prst="rect">
            <a:avLst/>
          </a:prstGeom>
        </p:spPr>
      </p:pic>
      <p:sp>
        <p:nvSpPr>
          <p:cNvPr id="20" name="TextBox 19">
            <a:extLst>
              <a:ext uri="{FF2B5EF4-FFF2-40B4-BE49-F238E27FC236}">
                <a16:creationId xmlns:a16="http://schemas.microsoft.com/office/drawing/2014/main" id="{2DEEAB54-2B86-7242-B342-B2AA67E8D879}"/>
              </a:ext>
              <a:ext uri="{C183D7F6-B498-43B3-948B-1728B52AA6E4}">
                <adec:decorative xmlns:adec="http://schemas.microsoft.com/office/drawing/2017/decorative" xmlns="" val="1"/>
              </a:ext>
            </a:extLst>
          </p:cNvPr>
          <p:cNvSpPr txBox="1"/>
          <p:nvPr/>
        </p:nvSpPr>
        <p:spPr>
          <a:xfrm>
            <a:off x="3105190" y="4834073"/>
            <a:ext cx="5677988" cy="184666"/>
          </a:xfrm>
          <a:prstGeom prst="rect">
            <a:avLst/>
          </a:prstGeom>
          <a:noFill/>
        </p:spPr>
        <p:txBody>
          <a:bodyPr wrap="square" rtlCol="0">
            <a:spAutoFit/>
          </a:bodyPr>
          <a:lstStyle/>
          <a:p>
            <a:pPr algn="r"/>
            <a:r>
              <a:rPr lang="en-US" sz="600" b="1" spc="300" dirty="0">
                <a:solidFill>
                  <a:schemeClr val="bg1">
                    <a:lumMod val="65000"/>
                  </a:schemeClr>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lumMod val="65000"/>
                  </a:schemeClr>
                </a:solidFill>
                <a:latin typeface="Arial" panose="020B0604020202020204" pitchFamily="34" charset="0"/>
                <a:ea typeface="Lato" panose="020F0502020204030203" pitchFamily="34" charset="0"/>
                <a:cs typeface="Arial" panose="020B0604020202020204" pitchFamily="34" charset="0"/>
              </a:rPr>
              <a:t>HISTORY EDUCATION SERIES</a:t>
            </a:r>
          </a:p>
        </p:txBody>
      </p:sp>
      <p:sp>
        <p:nvSpPr>
          <p:cNvPr id="16" name="Title 15">
            <a:extLst>
              <a:ext uri="{FF2B5EF4-FFF2-40B4-BE49-F238E27FC236}">
                <a16:creationId xmlns:a16="http://schemas.microsoft.com/office/drawing/2014/main" id="{79902F72-DF5C-7E4B-90BB-687CDB07F9DB}"/>
              </a:ext>
            </a:extLst>
          </p:cNvPr>
          <p:cNvSpPr txBox="1">
            <a:spLocks noGrp="1"/>
          </p:cNvSpPr>
          <p:nvPr>
            <p:ph type="title" idx="4294967295"/>
          </p:nvPr>
        </p:nvSpPr>
        <p:spPr>
          <a:xfrm>
            <a:off x="334076" y="0"/>
            <a:ext cx="7831310" cy="9456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EXPERIENCING RACISM</a:t>
            </a:r>
          </a:p>
        </p:txBody>
      </p:sp>
      <p:sp>
        <p:nvSpPr>
          <p:cNvPr id="14" name="TextBox 13">
            <a:extLst>
              <a:ext uri="{FF2B5EF4-FFF2-40B4-BE49-F238E27FC236}">
                <a16:creationId xmlns:a16="http://schemas.microsoft.com/office/drawing/2014/main" id="{2EF505FD-941F-0740-A4E0-466DA0870C8A}"/>
              </a:ext>
            </a:extLst>
          </p:cNvPr>
          <p:cNvSpPr txBox="1"/>
          <p:nvPr/>
        </p:nvSpPr>
        <p:spPr>
          <a:xfrm>
            <a:off x="147046" y="945623"/>
            <a:ext cx="4713006" cy="4190540"/>
          </a:xfrm>
          <a:prstGeom prst="rect">
            <a:avLst/>
          </a:prstGeom>
          <a:noFill/>
        </p:spPr>
        <p:txBody>
          <a:bodyPr wrap="square" rtlCol="0" anchor="ctr">
            <a:noAutofit/>
          </a:bodyPr>
          <a:lstStyle/>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cs typeface="Arial" panose="020B0604020202020204" pitchFamily="34" charset="0"/>
              </a:rPr>
              <a:t>Slept in segregated barracks and ate in segregated dining halls; all recreational activities were also segregated</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cs typeface="Arial" panose="020B0604020202020204" pitchFamily="34" charset="0"/>
              </a:rPr>
              <a:t>Often had a better relationship with Birmingham locals than with white American military units or American organizations</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cs typeface="Arial" panose="020B0604020202020204" pitchFamily="34" charset="0"/>
              </a:rPr>
              <a:t>Received a better reception in France—recreational activities were less segregated and the women were cheered for during a parade in Rouen</a:t>
            </a:r>
          </a:p>
        </p:txBody>
      </p:sp>
      <p:pic>
        <p:nvPicPr>
          <p:cNvPr id="3" name="Picture 2" descr="Standing behind the bar is a soldier dressed in her uniform handing a bottle of soda to Captain Other members of the battalion are standing  behind Adams. Black and white photograph.">
            <a:extLst>
              <a:ext uri="{FF2B5EF4-FFF2-40B4-BE49-F238E27FC236}">
                <a16:creationId xmlns:a16="http://schemas.microsoft.com/office/drawing/2014/main" id="{918E3C80-4D32-F840-89FB-9789D7AB6E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60052" y="1381129"/>
            <a:ext cx="4082545" cy="3016209"/>
          </a:xfrm>
          <a:prstGeom prst="rect">
            <a:avLst/>
          </a:prstGeom>
        </p:spPr>
      </p:pic>
      <p:sp>
        <p:nvSpPr>
          <p:cNvPr id="8" name="TextBox 7">
            <a:extLst>
              <a:ext uri="{FF2B5EF4-FFF2-40B4-BE49-F238E27FC236}">
                <a16:creationId xmlns:a16="http://schemas.microsoft.com/office/drawing/2014/main" id="{70E90856-C8B5-4A7B-9346-ACD29512FDF0}"/>
              </a:ext>
            </a:extLst>
          </p:cNvPr>
          <p:cNvSpPr txBox="1"/>
          <p:nvPr/>
        </p:nvSpPr>
        <p:spPr>
          <a:xfrm>
            <a:off x="4860052" y="4051933"/>
            <a:ext cx="4082545" cy="347472"/>
          </a:xfrm>
          <a:prstGeom prst="rect">
            <a:avLst/>
          </a:prstGeom>
          <a:solidFill>
            <a:schemeClr val="bg1">
              <a:lumMod val="85000"/>
              <a:alpha val="75000"/>
            </a:schemeClr>
          </a:solidFill>
        </p:spPr>
        <p:txBody>
          <a:bodyPr wrap="square" rtlCol="0">
            <a:spAutoFit/>
          </a:bodyPr>
          <a:lstStyle/>
          <a:p>
            <a:pPr algn="r"/>
            <a:r>
              <a:rPr lang="en-US" sz="900" i="1" dirty="0">
                <a:latin typeface="Arial" panose="020B0604020202020204" pitchFamily="34" charset="0"/>
                <a:cs typeface="Arial" panose="020B0604020202020204" pitchFamily="34" charset="0"/>
              </a:rPr>
              <a:t>Major Charity Adams at the opening of the WAC snack bar.</a:t>
            </a:r>
            <a:br>
              <a:rPr lang="en-US" sz="900" i="1" dirty="0">
                <a:latin typeface="Arial" panose="020B0604020202020204" pitchFamily="34" charset="0"/>
                <a:cs typeface="Arial" panose="020B0604020202020204" pitchFamily="34" charset="0"/>
              </a:rPr>
            </a:br>
            <a:r>
              <a:rPr lang="en-US" sz="900" i="1" dirty="0">
                <a:latin typeface="Arial" panose="020B0604020202020204" pitchFamily="34" charset="0"/>
                <a:cs typeface="Arial" panose="020B0604020202020204" pitchFamily="34" charset="0"/>
              </a:rPr>
              <a:t>(Buffalo Soldiers Educational and Historical Committee)</a:t>
            </a:r>
          </a:p>
        </p:txBody>
      </p:sp>
    </p:spTree>
    <p:custDataLst>
      <p:tags r:id="rId1"/>
    </p:custDataLst>
    <p:extLst>
      <p:ext uri="{BB962C8B-B14F-4D97-AF65-F5344CB8AC3E}">
        <p14:creationId xmlns:p14="http://schemas.microsoft.com/office/powerpoint/2010/main" val="4212810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6F78519-978E-4849-A672-501B1FC215A8}"/>
              </a:ext>
              <a:ext uri="{C183D7F6-B498-43B3-948B-1728B52AA6E4}">
                <adec:decorative xmlns:adec="http://schemas.microsoft.com/office/drawing/2017/decorative" xmlns="" val="1"/>
              </a:ext>
            </a:extLst>
          </p:cNvPr>
          <p:cNvSpPr/>
          <p:nvPr/>
        </p:nvSpPr>
        <p:spPr>
          <a:xfrm>
            <a:off x="0" y="2575"/>
            <a:ext cx="9144000" cy="93011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7" name="Picture 16">
            <a:extLst>
              <a:ext uri="{FF2B5EF4-FFF2-40B4-BE49-F238E27FC236}">
                <a16:creationId xmlns:a16="http://schemas.microsoft.com/office/drawing/2014/main" id="{D814DE55-EE56-6C45-8FEB-A69A3A38C9B4}"/>
              </a:ext>
              <a:ext uri="{C183D7F6-B498-43B3-948B-1728B52AA6E4}">
                <adec:decorative xmlns:adec="http://schemas.microsoft.com/office/drawing/2017/decorative" xmlns=""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9462" y="378912"/>
            <a:ext cx="246353" cy="230956"/>
          </a:xfrm>
          <a:prstGeom prst="rect">
            <a:avLst/>
          </a:prstGeom>
        </p:spPr>
      </p:pic>
      <p:sp>
        <p:nvSpPr>
          <p:cNvPr id="20" name="TextBox 19">
            <a:extLst>
              <a:ext uri="{FF2B5EF4-FFF2-40B4-BE49-F238E27FC236}">
                <a16:creationId xmlns:a16="http://schemas.microsoft.com/office/drawing/2014/main" id="{2DEEAB54-2B86-7242-B342-B2AA67E8D879}"/>
              </a:ext>
              <a:ext uri="{C183D7F6-B498-43B3-948B-1728B52AA6E4}">
                <adec:decorative xmlns:adec="http://schemas.microsoft.com/office/drawing/2017/decorative" xmlns="" val="1"/>
              </a:ext>
            </a:extLst>
          </p:cNvPr>
          <p:cNvSpPr txBox="1"/>
          <p:nvPr/>
        </p:nvSpPr>
        <p:spPr>
          <a:xfrm>
            <a:off x="3105190" y="4834073"/>
            <a:ext cx="5677988" cy="184666"/>
          </a:xfrm>
          <a:prstGeom prst="rect">
            <a:avLst/>
          </a:prstGeom>
          <a:noFill/>
        </p:spPr>
        <p:txBody>
          <a:bodyPr wrap="square" rtlCol="0">
            <a:spAutoFit/>
          </a:bodyPr>
          <a:lstStyle/>
          <a:p>
            <a:pPr algn="r"/>
            <a:r>
              <a:rPr lang="en-US" sz="600" b="1" spc="300" dirty="0">
                <a:solidFill>
                  <a:schemeClr val="bg1">
                    <a:lumMod val="65000"/>
                  </a:schemeClr>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lumMod val="65000"/>
                  </a:schemeClr>
                </a:solidFill>
                <a:latin typeface="Arial" panose="020B0604020202020204" pitchFamily="34" charset="0"/>
                <a:ea typeface="Lato" panose="020F0502020204030203" pitchFamily="34" charset="0"/>
                <a:cs typeface="Arial" panose="020B0604020202020204" pitchFamily="34" charset="0"/>
              </a:rPr>
              <a:t>HISTORY EDUCATION SERIES</a:t>
            </a:r>
          </a:p>
        </p:txBody>
      </p:sp>
      <p:pic>
        <p:nvPicPr>
          <p:cNvPr id="21" name="Picture 20">
            <a:extLst>
              <a:ext uri="{FF2B5EF4-FFF2-40B4-BE49-F238E27FC236}">
                <a16:creationId xmlns:a16="http://schemas.microsoft.com/office/drawing/2014/main" id="{74002158-0009-4541-BD04-AAB55F7F08CD}"/>
              </a:ex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83178" y="4791357"/>
            <a:ext cx="220826" cy="257631"/>
          </a:xfrm>
          <a:prstGeom prst="rect">
            <a:avLst/>
          </a:prstGeom>
        </p:spPr>
      </p:pic>
      <p:sp>
        <p:nvSpPr>
          <p:cNvPr id="16" name="Title 15">
            <a:extLst>
              <a:ext uri="{FF2B5EF4-FFF2-40B4-BE49-F238E27FC236}">
                <a16:creationId xmlns:a16="http://schemas.microsoft.com/office/drawing/2014/main" id="{79902F72-DF5C-7E4B-90BB-687CDB07F9DB}"/>
              </a:ext>
            </a:extLst>
          </p:cNvPr>
          <p:cNvSpPr txBox="1">
            <a:spLocks noGrp="1"/>
          </p:cNvSpPr>
          <p:nvPr>
            <p:ph type="title" idx="4294967295"/>
          </p:nvPr>
        </p:nvSpPr>
        <p:spPr>
          <a:xfrm>
            <a:off x="334076" y="0"/>
            <a:ext cx="7831310" cy="9456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LEGACY</a:t>
            </a:r>
          </a:p>
        </p:txBody>
      </p:sp>
      <p:sp>
        <p:nvSpPr>
          <p:cNvPr id="14" name="TextBox 13">
            <a:extLst>
              <a:ext uri="{FF2B5EF4-FFF2-40B4-BE49-F238E27FC236}">
                <a16:creationId xmlns:a16="http://schemas.microsoft.com/office/drawing/2014/main" id="{2EF505FD-941F-0740-A4E0-466DA0870C8A}"/>
              </a:ext>
            </a:extLst>
          </p:cNvPr>
          <p:cNvSpPr txBox="1"/>
          <p:nvPr/>
        </p:nvSpPr>
        <p:spPr>
          <a:xfrm>
            <a:off x="146304" y="932694"/>
            <a:ext cx="4505899" cy="4206044"/>
          </a:xfrm>
          <a:prstGeom prst="rect">
            <a:avLst/>
          </a:prstGeom>
          <a:noFill/>
        </p:spPr>
        <p:txBody>
          <a:bodyPr wrap="square" rtlCol="0" anchor="ctr">
            <a:noAutofit/>
          </a:bodyPr>
          <a:lstStyle/>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cs typeface="Arial" panose="020B0604020202020204" pitchFamily="34" charset="0"/>
              </a:rPr>
              <a:t>After the 6888th completed the work in Paris, the unit was disbanded</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cs typeface="Arial" panose="020B0604020202020204" pitchFamily="34" charset="0"/>
              </a:rPr>
              <a:t>Received no acclaim when returned to United States</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cs typeface="Arial" panose="020B0604020202020204" pitchFamily="34" charset="0"/>
              </a:rPr>
              <a:t>Most members of the 6888th retired from the military after unit disbanded</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cs typeface="Arial" panose="020B0604020202020204" pitchFamily="34" charset="0"/>
              </a:rPr>
              <a:t>Forced the U.S. Army to recognize that African American women were capable of serving in the military </a:t>
            </a:r>
          </a:p>
          <a:p>
            <a:pPr marL="173736" indent="-173736">
              <a:spcBef>
                <a:spcPts val="600"/>
              </a:spcBef>
              <a:buFont typeface="Arial" panose="020B0604020202020204" pitchFamily="34" charset="0"/>
              <a:buChar char="•"/>
            </a:pPr>
            <a:r>
              <a:rPr lang="en-US" sz="1800" dirty="0">
                <a:solidFill>
                  <a:srgbClr val="353C62"/>
                </a:solidFill>
                <a:latin typeface="Arial" panose="020B0604020202020204" pitchFamily="34" charset="0"/>
                <a:cs typeface="Arial" panose="020B0604020202020204" pitchFamily="34" charset="0"/>
              </a:rPr>
              <a:t>Recognized by U.S. Army Freedom Team Salute in 2009; monument at Fort Leavenworth, KS dedicated in 2018</a:t>
            </a:r>
          </a:p>
        </p:txBody>
      </p:sp>
      <p:pic>
        <p:nvPicPr>
          <p:cNvPr id="3" name="Picture 2" descr="A group of soldiers wearing their side caps and blazers are gathered together in front of the camera. They have joyous expressions and are energetically waving their hands. Black and white photograph.">
            <a:extLst>
              <a:ext uri="{FF2B5EF4-FFF2-40B4-BE49-F238E27FC236}">
                <a16:creationId xmlns:a16="http://schemas.microsoft.com/office/drawing/2014/main" id="{2BFC7598-ACCC-1B40-8561-E670F460377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0181" y="1447800"/>
            <a:ext cx="3923410" cy="3142018"/>
          </a:xfrm>
          <a:prstGeom prst="rect">
            <a:avLst/>
          </a:prstGeom>
        </p:spPr>
      </p:pic>
      <p:sp>
        <p:nvSpPr>
          <p:cNvPr id="9" name="TextBox 8">
            <a:extLst>
              <a:ext uri="{FF2B5EF4-FFF2-40B4-BE49-F238E27FC236}">
                <a16:creationId xmlns:a16="http://schemas.microsoft.com/office/drawing/2014/main" id="{F9C008FA-2F98-4869-BA2D-CFECA5FED243}"/>
              </a:ext>
            </a:extLst>
          </p:cNvPr>
          <p:cNvSpPr txBox="1"/>
          <p:nvPr/>
        </p:nvSpPr>
        <p:spPr>
          <a:xfrm>
            <a:off x="4970181" y="4238968"/>
            <a:ext cx="3923410" cy="347472"/>
          </a:xfrm>
          <a:prstGeom prst="rect">
            <a:avLst/>
          </a:prstGeom>
          <a:solidFill>
            <a:schemeClr val="bg1">
              <a:lumMod val="85000"/>
              <a:alpha val="75000"/>
            </a:schemeClr>
          </a:solidFill>
        </p:spPr>
        <p:txBody>
          <a:bodyPr wrap="square" rtlCol="0">
            <a:spAutoFit/>
          </a:bodyPr>
          <a:lstStyle/>
          <a:p>
            <a:r>
              <a:rPr lang="en-US" sz="900" i="1" dirty="0">
                <a:latin typeface="Arial" panose="020B0604020202020204" pitchFamily="34" charset="0"/>
                <a:cs typeface="Arial" panose="020B0604020202020204" pitchFamily="34" charset="0"/>
              </a:rPr>
              <a:t>Women of the 6888</a:t>
            </a:r>
            <a:r>
              <a:rPr lang="en-US" sz="900" i="1" baseline="30000" dirty="0">
                <a:latin typeface="Arial" panose="020B0604020202020204" pitchFamily="34" charset="0"/>
                <a:cs typeface="Arial" panose="020B0604020202020204" pitchFamily="34" charset="0"/>
              </a:rPr>
              <a:t>th</a:t>
            </a:r>
            <a:r>
              <a:rPr lang="en-US" sz="900" i="1" dirty="0">
                <a:latin typeface="Arial" panose="020B0604020202020204" pitchFamily="34" charset="0"/>
                <a:cs typeface="Arial" panose="020B0604020202020204" pitchFamily="34" charset="0"/>
              </a:rPr>
              <a:t> Central Postal Directory Battalion cheering.</a:t>
            </a:r>
            <a:br>
              <a:rPr lang="en-US" sz="900" i="1" dirty="0">
                <a:latin typeface="Arial" panose="020B0604020202020204" pitchFamily="34" charset="0"/>
                <a:cs typeface="Arial" panose="020B0604020202020204" pitchFamily="34" charset="0"/>
              </a:rPr>
            </a:br>
            <a:r>
              <a:rPr lang="en-US" sz="900" i="1" dirty="0">
                <a:latin typeface="Arial" panose="020B0604020202020204" pitchFamily="34" charset="0"/>
                <a:cs typeface="Arial" panose="020B0604020202020204" pitchFamily="34" charset="0"/>
              </a:rPr>
              <a:t>(Buffalo Soldiers Educational and Historical Committee)</a:t>
            </a:r>
          </a:p>
        </p:txBody>
      </p:sp>
    </p:spTree>
    <p:custDataLst>
      <p:tags r:id="rId1"/>
    </p:custDataLst>
    <p:extLst>
      <p:ext uri="{BB962C8B-B14F-4D97-AF65-F5344CB8AC3E}">
        <p14:creationId xmlns:p14="http://schemas.microsoft.com/office/powerpoint/2010/main" val="3399575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8AD2592-6FD4-AA41-9D69-97A6FE03DD42}"/>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0" y="0"/>
            <a:ext cx="9144000" cy="5138738"/>
          </a:xfrm>
          <a:prstGeom prst="rect">
            <a:avLst/>
          </a:prstGeom>
        </p:spPr>
      </p:pic>
      <p:sp>
        <p:nvSpPr>
          <p:cNvPr id="15" name="Rectangle 14">
            <a:extLst>
              <a:ext uri="{FF2B5EF4-FFF2-40B4-BE49-F238E27FC236}">
                <a16:creationId xmlns:a16="http://schemas.microsoft.com/office/drawing/2014/main" id="{3583874B-D35B-4840-9939-F4573312F9AA}"/>
              </a:ext>
              <a:ext uri="{C183D7F6-B498-43B3-948B-1728B52AA6E4}">
                <adec:decorative xmlns:adec="http://schemas.microsoft.com/office/drawing/2017/decorative" xmlns="" val="1"/>
              </a:ext>
            </a:extLst>
          </p:cNvPr>
          <p:cNvSpPr/>
          <p:nvPr/>
        </p:nvSpPr>
        <p:spPr>
          <a:xfrm>
            <a:off x="9144" y="0"/>
            <a:ext cx="9144000" cy="5138739"/>
          </a:xfrm>
          <a:prstGeom prst="rect">
            <a:avLst/>
          </a:prstGeom>
          <a:solidFill>
            <a:srgbClr val="353C62">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9" name="TextBox 18">
            <a:extLst>
              <a:ext uri="{FF2B5EF4-FFF2-40B4-BE49-F238E27FC236}">
                <a16:creationId xmlns:a16="http://schemas.microsoft.com/office/drawing/2014/main" id="{895E2981-9A0B-A742-B93B-B78F68DE0165}"/>
              </a:ext>
              <a:ext uri="{C183D7F6-B498-43B3-948B-1728B52AA6E4}">
                <adec:decorative xmlns:adec="http://schemas.microsoft.com/office/drawing/2017/decorative" xmlns="" val="1"/>
              </a:ext>
            </a:extLst>
          </p:cNvPr>
          <p:cNvSpPr txBox="1"/>
          <p:nvPr/>
        </p:nvSpPr>
        <p:spPr>
          <a:xfrm>
            <a:off x="1733005" y="4831968"/>
            <a:ext cx="5677988" cy="184666"/>
          </a:xfrm>
          <a:prstGeom prst="rect">
            <a:avLst/>
          </a:prstGeom>
          <a:noFill/>
        </p:spPr>
        <p:txBody>
          <a:bodyPr wrap="square" rtlCol="0">
            <a:spAutoFit/>
          </a:bodyPr>
          <a:lstStyle/>
          <a:p>
            <a:pPr algn="ctr"/>
            <a:r>
              <a:rPr lang="en-US" sz="600" b="1" spc="300" dirty="0">
                <a:solidFill>
                  <a:schemeClr val="bg1"/>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solidFill>
                <a:latin typeface="Arial" panose="020B0604020202020204" pitchFamily="34" charset="0"/>
                <a:ea typeface="Lato" panose="020F0502020204030203" pitchFamily="34" charset="0"/>
                <a:cs typeface="Arial" panose="020B0604020202020204" pitchFamily="34" charset="0"/>
              </a:rPr>
              <a:t>HISTORY EDUCATION SERIES</a:t>
            </a:r>
          </a:p>
        </p:txBody>
      </p:sp>
      <p:pic>
        <p:nvPicPr>
          <p:cNvPr id="2" name="Picture 1">
            <a:extLst>
              <a:ext uri="{FF2B5EF4-FFF2-40B4-BE49-F238E27FC236}">
                <a16:creationId xmlns:a16="http://schemas.microsoft.com/office/drawing/2014/main" id="{B2123E9E-5079-F54D-8A6D-ED0AA0F2B342}"/>
              </a:ex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39733" y="4807896"/>
            <a:ext cx="220826" cy="260226"/>
          </a:xfrm>
          <a:prstGeom prst="rect">
            <a:avLst/>
          </a:prstGeom>
        </p:spPr>
      </p:pic>
      <p:pic>
        <p:nvPicPr>
          <p:cNvPr id="3" name="Picture 2">
            <a:extLst>
              <a:ext uri="{FF2B5EF4-FFF2-40B4-BE49-F238E27FC236}">
                <a16:creationId xmlns:a16="http://schemas.microsoft.com/office/drawing/2014/main" id="{5481724D-DF3D-664F-9179-FA1E23D794D8}"/>
              </a:ext>
              <a:ext uri="{C183D7F6-B498-43B3-948B-1728B52AA6E4}">
                <adec:decorative xmlns:adec="http://schemas.microsoft.com/office/drawing/2017/decorative" xmlns="" val="1"/>
              </a:ext>
            </a:extLst>
          </p:cNvPr>
          <p:cNvPicPr>
            <a:picLocks noChangeAspect="1"/>
          </p:cNvPicPr>
          <p:nvPr/>
        </p:nvPicPr>
        <p:blipFill>
          <a:blip r:embed="rId6"/>
          <a:stretch>
            <a:fillRect/>
          </a:stretch>
        </p:blipFill>
        <p:spPr>
          <a:xfrm>
            <a:off x="7735379" y="355555"/>
            <a:ext cx="254000" cy="228600"/>
          </a:xfrm>
          <a:prstGeom prst="rect">
            <a:avLst/>
          </a:prstGeom>
        </p:spPr>
      </p:pic>
      <p:pic>
        <p:nvPicPr>
          <p:cNvPr id="4" name="Picture 3">
            <a:extLst>
              <a:ext uri="{FF2B5EF4-FFF2-40B4-BE49-F238E27FC236}">
                <a16:creationId xmlns:a16="http://schemas.microsoft.com/office/drawing/2014/main" id="{D87557C4-5BF5-E64A-A83B-DDC92E2C95B3}"/>
              </a:ext>
              <a:ext uri="{C183D7F6-B498-43B3-948B-1728B52AA6E4}">
                <adec:decorative xmlns:adec="http://schemas.microsoft.com/office/drawing/2017/decorative" xmlns="" val="1"/>
              </a:ext>
            </a:extLst>
          </p:cNvPr>
          <p:cNvPicPr>
            <a:picLocks noChangeAspect="1"/>
          </p:cNvPicPr>
          <p:nvPr/>
        </p:nvPicPr>
        <p:blipFill>
          <a:blip r:embed="rId7"/>
          <a:stretch>
            <a:fillRect/>
          </a:stretch>
        </p:blipFill>
        <p:spPr>
          <a:xfrm>
            <a:off x="802430" y="355555"/>
            <a:ext cx="254000" cy="228600"/>
          </a:xfrm>
          <a:prstGeom prst="rect">
            <a:avLst/>
          </a:prstGeom>
        </p:spPr>
      </p:pic>
      <p:sp>
        <p:nvSpPr>
          <p:cNvPr id="30" name="Title 29">
            <a:extLst>
              <a:ext uri="{FF2B5EF4-FFF2-40B4-BE49-F238E27FC236}">
                <a16:creationId xmlns:a16="http://schemas.microsoft.com/office/drawing/2014/main" id="{34A300EC-0ECB-674F-BFB5-60E56B65BC15}"/>
              </a:ext>
            </a:extLst>
          </p:cNvPr>
          <p:cNvSpPr txBox="1">
            <a:spLocks noGrp="1"/>
          </p:cNvSpPr>
          <p:nvPr>
            <p:ph type="title" idx="4294967295"/>
          </p:nvPr>
        </p:nvSpPr>
        <p:spPr>
          <a:xfrm>
            <a:off x="510260" y="243779"/>
            <a:ext cx="783131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NOTABLE MEMBER</a:t>
            </a:r>
          </a:p>
        </p:txBody>
      </p:sp>
      <p:sp>
        <p:nvSpPr>
          <p:cNvPr id="37" name="TextBox 36">
            <a:extLst>
              <a:ext uri="{FF2B5EF4-FFF2-40B4-BE49-F238E27FC236}">
                <a16:creationId xmlns:a16="http://schemas.microsoft.com/office/drawing/2014/main" id="{17949FA2-A79A-924A-B8A8-FA57BAA091F7}"/>
              </a:ext>
            </a:extLst>
          </p:cNvPr>
          <p:cNvSpPr txBox="1"/>
          <p:nvPr/>
        </p:nvSpPr>
        <p:spPr>
          <a:xfrm>
            <a:off x="3299461" y="872036"/>
            <a:ext cx="5577840" cy="3661947"/>
          </a:xfrm>
          <a:prstGeom prst="rect">
            <a:avLst/>
          </a:prstGeom>
          <a:noFill/>
        </p:spPr>
        <p:txBody>
          <a:bodyPr wrap="square" rtlCol="0" anchor="t">
            <a:noAutofit/>
          </a:bodyPr>
          <a:lstStyle/>
          <a:p>
            <a:r>
              <a:rPr lang="en-US" sz="2000" dirty="0">
                <a:solidFill>
                  <a:schemeClr val="bg1"/>
                </a:solidFill>
                <a:latin typeface="Arial" panose="020B0604020202020204" pitchFamily="34" charset="0"/>
                <a:ea typeface="Lato" panose="020F0502020204030203" pitchFamily="34" charset="0"/>
                <a:cs typeface="Arial" panose="020B0604020202020204" pitchFamily="34" charset="0"/>
              </a:rPr>
              <a:t>Lieutenant Colonel Charity Adams </a:t>
            </a:r>
          </a:p>
          <a:p>
            <a:r>
              <a:rPr lang="en-US" sz="1800" i="1" dirty="0">
                <a:solidFill>
                  <a:schemeClr val="bg1"/>
                </a:solidFill>
                <a:latin typeface="Arial" panose="020B0604020202020204" pitchFamily="34" charset="0"/>
                <a:ea typeface="Lato" panose="020F0502020204030203" pitchFamily="34" charset="0"/>
                <a:cs typeface="Arial" panose="020B0604020202020204" pitchFamily="34" charset="0"/>
              </a:rPr>
              <a:t>One of the f</a:t>
            </a:r>
            <a:r>
              <a:rPr lang="en-US" i="1" dirty="0">
                <a:solidFill>
                  <a:schemeClr val="bg1"/>
                </a:solidFill>
                <a:latin typeface="Arial" panose="020B0604020202020204" pitchFamily="34" charset="0"/>
                <a:ea typeface="Lato" panose="020F0502020204030203" pitchFamily="34" charset="0"/>
                <a:cs typeface="Arial" panose="020B0604020202020204" pitchFamily="34" charset="0"/>
              </a:rPr>
              <a:t>irst African American women to receive an Army commission</a:t>
            </a:r>
          </a:p>
          <a:p>
            <a:endParaRPr lang="en-US" i="1" dirty="0">
              <a:solidFill>
                <a:schemeClr val="bg1"/>
              </a:solidFill>
              <a:latin typeface="Arial" panose="020B0604020202020204" pitchFamily="34" charset="0"/>
              <a:ea typeface="Lato" panose="020F0502020204030203" pitchFamily="34" charset="0"/>
              <a:cs typeface="Arial" panose="020B0604020202020204" pitchFamily="34" charset="0"/>
            </a:endParaRPr>
          </a:p>
          <a:p>
            <a:r>
              <a:rPr lang="en-US" i="1" dirty="0">
                <a:solidFill>
                  <a:schemeClr val="bg1"/>
                </a:solidFill>
                <a:latin typeface="Arial" panose="020B0604020202020204" pitchFamily="34" charset="0"/>
                <a:ea typeface="Lato" panose="020F0502020204030203" pitchFamily="34" charset="0"/>
                <a:cs typeface="Arial" panose="020B0604020202020204" pitchFamily="34" charset="0"/>
              </a:rPr>
              <a:t>At the end of the war, she was a lieutenant colonel and the highest ranking African American woman in the Army</a:t>
            </a:r>
            <a:endParaRPr lang="en-US" dirty="0">
              <a:solidFill>
                <a:schemeClr val="bg1"/>
              </a:solidFill>
              <a:latin typeface="Arial" panose="020B0604020202020204" pitchFamily="34" charset="0"/>
              <a:ea typeface="Lato" panose="020F0502020204030203" pitchFamily="34" charset="0"/>
              <a:cs typeface="Arial" panose="020B0604020202020204" pitchFamily="34" charset="0"/>
            </a:endParaRPr>
          </a:p>
          <a:p>
            <a:pPr marL="182880" indent="-182880">
              <a:spcBef>
                <a:spcPts val="600"/>
              </a:spcBef>
              <a:buFont typeface="Arial" panose="020B0604020202020204" pitchFamily="34" charset="0"/>
              <a:buChar char="•"/>
            </a:pPr>
            <a:r>
              <a:rPr lang="en-US" dirty="0">
                <a:solidFill>
                  <a:schemeClr val="bg1"/>
                </a:solidFill>
                <a:latin typeface="Arial" panose="020B0604020202020204" pitchFamily="34" charset="0"/>
                <a:ea typeface="Lato" panose="020F0502020204030203" pitchFamily="34" charset="0"/>
                <a:cs typeface="Arial" panose="020B0604020202020204" pitchFamily="34" charset="0"/>
              </a:rPr>
              <a:t>Born December 5, 1918; graduated from Wilberforce University in 1938 with a degree in math and physics</a:t>
            </a:r>
          </a:p>
          <a:p>
            <a:pPr marL="182880" indent="-182880">
              <a:spcBef>
                <a:spcPts val="600"/>
              </a:spcBef>
              <a:buFont typeface="Arial" panose="020B0604020202020204" pitchFamily="34" charset="0"/>
              <a:buChar char="•"/>
            </a:pPr>
            <a:r>
              <a:rPr lang="en-US" dirty="0">
                <a:solidFill>
                  <a:schemeClr val="bg1"/>
                </a:solidFill>
                <a:latin typeface="Arial" panose="020B0604020202020204" pitchFamily="34" charset="0"/>
                <a:ea typeface="Lato" panose="020F0502020204030203" pitchFamily="34" charset="0"/>
                <a:cs typeface="Arial" panose="020B0604020202020204" pitchFamily="34" charset="0"/>
              </a:rPr>
              <a:t>Joined the WAAC (later WAC) in 1942, becoming its first African American officer</a:t>
            </a:r>
          </a:p>
          <a:p>
            <a:pPr marL="182880" indent="-182880">
              <a:spcBef>
                <a:spcPts val="600"/>
              </a:spcBef>
              <a:buFont typeface="Arial" panose="020B0604020202020204" pitchFamily="34" charset="0"/>
              <a:buChar char="•"/>
            </a:pPr>
            <a:r>
              <a:rPr lang="en-US" dirty="0">
                <a:solidFill>
                  <a:schemeClr val="bg1"/>
                </a:solidFill>
                <a:latin typeface="Arial" panose="020B0604020202020204" pitchFamily="34" charset="0"/>
                <a:ea typeface="Lato" panose="020F0502020204030203" pitchFamily="34" charset="0"/>
                <a:cs typeface="Arial" panose="020B0604020202020204" pitchFamily="34" charset="0"/>
              </a:rPr>
              <a:t>Chosen to lead the 6888</a:t>
            </a:r>
            <a:r>
              <a:rPr lang="en-US" baseline="30000" dirty="0">
                <a:solidFill>
                  <a:schemeClr val="bg1"/>
                </a:solidFill>
                <a:latin typeface="Arial" panose="020B0604020202020204" pitchFamily="34" charset="0"/>
                <a:ea typeface="Lato" panose="020F0502020204030203" pitchFamily="34" charset="0"/>
                <a:cs typeface="Arial" panose="020B0604020202020204" pitchFamily="34" charset="0"/>
              </a:rPr>
              <a:t>th</a:t>
            </a:r>
          </a:p>
          <a:p>
            <a:pPr marL="182880" indent="-182880">
              <a:spcBef>
                <a:spcPts val="600"/>
              </a:spcBef>
              <a:buFont typeface="Arial" panose="020B0604020202020204" pitchFamily="34" charset="0"/>
              <a:buChar char="•"/>
            </a:pPr>
            <a:r>
              <a:rPr lang="en-US" dirty="0">
                <a:solidFill>
                  <a:schemeClr val="bg1"/>
                </a:solidFill>
                <a:latin typeface="Arial" panose="020B0604020202020204" pitchFamily="34" charset="0"/>
                <a:ea typeface="Lato" panose="020F0502020204030203" pitchFamily="34" charset="0"/>
                <a:cs typeface="Arial" panose="020B0604020202020204" pitchFamily="34" charset="0"/>
              </a:rPr>
              <a:t>Fought against racism and segregation during her time in the military</a:t>
            </a:r>
          </a:p>
          <a:p>
            <a:pPr>
              <a:spcBef>
                <a:spcPts val="600"/>
              </a:spcBef>
            </a:pPr>
            <a:endParaRPr lang="en-US" dirty="0">
              <a:solidFill>
                <a:schemeClr val="bg1"/>
              </a:solidFill>
              <a:latin typeface="Arial" panose="020B0604020202020204" pitchFamily="34" charset="0"/>
              <a:ea typeface="Lato" panose="020F0502020204030203" pitchFamily="34" charset="0"/>
              <a:cs typeface="Arial" panose="020B0604020202020204" pitchFamily="34" charset="0"/>
            </a:endParaRPr>
          </a:p>
          <a:p>
            <a:endParaRPr lang="en-US" dirty="0">
              <a:solidFill>
                <a:schemeClr val="bg1"/>
              </a:solidFill>
              <a:latin typeface="Arial" panose="020B0604020202020204" pitchFamily="34" charset="0"/>
              <a:ea typeface="Lato" panose="020F0502020204030203" pitchFamily="34" charset="0"/>
              <a:cs typeface="Arial" panose="020B0604020202020204" pitchFamily="34" charset="0"/>
            </a:endParaRPr>
          </a:p>
        </p:txBody>
      </p:sp>
      <p:pic>
        <p:nvPicPr>
          <p:cNvPr id="6" name="Picture 5" descr="A vintage profile of Adams smiling in her officer's uniform which consisted of a blazer, tie, button down shirt and a kepi. Black and white photograph.">
            <a:extLst>
              <a:ext uri="{FF2B5EF4-FFF2-40B4-BE49-F238E27FC236}">
                <a16:creationId xmlns:a16="http://schemas.microsoft.com/office/drawing/2014/main" id="{56E6EEBD-BD90-6145-AFD5-1E7F2D64673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49221" y="872038"/>
            <a:ext cx="2905459" cy="3661946"/>
          </a:xfrm>
          <a:prstGeom prst="rect">
            <a:avLst/>
          </a:prstGeom>
        </p:spPr>
      </p:pic>
      <p:sp>
        <p:nvSpPr>
          <p:cNvPr id="11" name="TextBox 10">
            <a:extLst>
              <a:ext uri="{FF2B5EF4-FFF2-40B4-BE49-F238E27FC236}">
                <a16:creationId xmlns:a16="http://schemas.microsoft.com/office/drawing/2014/main" id="{B303AABE-A937-427A-AF62-087824573B7A}"/>
              </a:ext>
            </a:extLst>
          </p:cNvPr>
          <p:cNvSpPr txBox="1"/>
          <p:nvPr/>
        </p:nvSpPr>
        <p:spPr>
          <a:xfrm>
            <a:off x="249221" y="4164652"/>
            <a:ext cx="2905459" cy="369332"/>
          </a:xfrm>
          <a:prstGeom prst="rect">
            <a:avLst/>
          </a:prstGeom>
          <a:solidFill>
            <a:schemeClr val="bg1">
              <a:lumMod val="85000"/>
              <a:alpha val="75000"/>
            </a:schemeClr>
          </a:solidFill>
        </p:spPr>
        <p:txBody>
          <a:bodyPr wrap="square" rtlCol="0">
            <a:spAutoFit/>
          </a:bodyPr>
          <a:lstStyle/>
          <a:p>
            <a:r>
              <a:rPr lang="en-US" sz="900" i="1" dirty="0">
                <a:latin typeface="Arial" panose="020B0604020202020204" pitchFamily="34" charset="0"/>
                <a:cs typeface="Arial" panose="020B0604020202020204" pitchFamily="34" charset="0"/>
              </a:rPr>
              <a:t>Photo of Lieutenant Colonel Charity Adams (Buffalo Soldiers Educational and Historical Committee)</a:t>
            </a:r>
          </a:p>
        </p:txBody>
      </p:sp>
    </p:spTree>
    <p:custDataLst>
      <p:tags r:id="rId1"/>
    </p:custDataLst>
    <p:extLst>
      <p:ext uri="{BB962C8B-B14F-4D97-AF65-F5344CB8AC3E}">
        <p14:creationId xmlns:p14="http://schemas.microsoft.com/office/powerpoint/2010/main" val="10862490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5702</TotalTime>
  <Words>2870</Words>
  <Application>Microsoft Office PowerPoint</Application>
  <PresentationFormat>Custom</PresentationFormat>
  <Paragraphs>161</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Lato</vt:lpstr>
      <vt:lpstr>Lato Heavy</vt:lpstr>
      <vt:lpstr>Office Theme</vt:lpstr>
      <vt:lpstr>6888TH Central Postal Directory Battalion</vt:lpstr>
      <vt:lpstr>THE PROBLEM</vt:lpstr>
      <vt:lpstr>THE SIX TRIPLE EIGHTS</vt:lpstr>
      <vt:lpstr>WHO WERE THE SIX TRIPLE EIGHTS?</vt:lpstr>
      <vt:lpstr>THE WORK: Birmingham, England</vt:lpstr>
      <vt:lpstr>THE WORK: France</vt:lpstr>
      <vt:lpstr>EXPERIENCING RACISM</vt:lpstr>
      <vt:lpstr>LEGACY</vt:lpstr>
      <vt:lpstr>NOTABLE MEMBER</vt:lpstr>
      <vt:lpstr>CONNECTIONS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cryst</dc:creator>
  <cp:lastModifiedBy>Lawson, Timothy J CIV USARMY HQDA ANC OSA (USA)</cp:lastModifiedBy>
  <cp:revision>192</cp:revision>
  <dcterms:created xsi:type="dcterms:W3CDTF">2019-01-17T14:10:28Z</dcterms:created>
  <dcterms:modified xsi:type="dcterms:W3CDTF">2020-07-02T20:08:54Z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A3D3471F-7EA4-4597-9D5D-EDA8AC4D9084</vt:lpwstr>
  </property>
  <property fmtid="{D5CDD505-2E9C-101B-9397-08002B2CF9AE}" pid="3" name="ArticulatePath">
    <vt:lpwstr>New mock-ups</vt:lpwstr>
  </property>
</Properties>
</file>