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71" r:id="rId3"/>
    <p:sldId id="301" r:id="rId4"/>
    <p:sldId id="289" r:id="rId5"/>
    <p:sldId id="293" r:id="rId6"/>
    <p:sldId id="294" r:id="rId7"/>
    <p:sldId id="295" r:id="rId8"/>
    <p:sldId id="296" r:id="rId9"/>
    <p:sldId id="302" r:id="rId10"/>
    <p:sldId id="291" r:id="rId11"/>
    <p:sldId id="304" r:id="rId12"/>
    <p:sldId id="303" r:id="rId13"/>
    <p:sldId id="283" r:id="rId14"/>
  </p:sldIdLst>
  <p:sldSz cx="9144000" cy="5138738"/>
  <p:notesSz cx="6858000" cy="9144000"/>
  <p:custDataLst>
    <p:tags r:id="rId16"/>
  </p:custDataLst>
  <p:defaultText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63" userDrawn="1">
          <p15:clr>
            <a:srgbClr val="A4A3A4"/>
          </p15:clr>
        </p15:guide>
        <p15:guide id="2" pos="2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Tanner" initials="AT" lastIdx="1" clrIdx="0">
    <p:extLst>
      <p:ext uri="{19B8F6BF-5375-455C-9EA6-DF929625EA0E}">
        <p15:presenceInfo xmlns:p15="http://schemas.microsoft.com/office/powerpoint/2012/main" userId="Alexandra Tan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C62"/>
    <a:srgbClr val="85AED6"/>
    <a:srgbClr val="214876"/>
    <a:srgbClr val="4B5989"/>
    <a:srgbClr val="002B77"/>
    <a:srgbClr val="00A8C8"/>
    <a:srgbClr val="C1F5FF"/>
    <a:srgbClr val="006398"/>
    <a:srgbClr val="83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4" d="100"/>
          <a:sy n="94" d="100"/>
        </p:scale>
        <p:origin x="69" y="483"/>
      </p:cViewPr>
      <p:guideLst>
        <p:guide orient="horz" pos="1763"/>
        <p:guide pos="29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EFAF3B6-25F9-401B-BC58-5C441BA25DFE}" type="datetimeFigureOut">
              <a:rPr lang="en-US" smtClean="0"/>
              <a:pPr/>
              <a:t>7/2/2020</a:t>
            </a:fld>
            <a:endParaRPr lang="en-US" dirty="0"/>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F053B4BD-CDB2-474B-878E-09814A216951}" type="slidenum">
              <a:rPr lang="en-US" smtClean="0"/>
              <a:pPr/>
              <a:t>‹#›</a:t>
            </a:fld>
            <a:endParaRPr lang="en-US" dirty="0"/>
          </a:p>
        </p:txBody>
      </p:sp>
    </p:spTree>
    <p:extLst>
      <p:ext uri="{BB962C8B-B14F-4D97-AF65-F5344CB8AC3E}">
        <p14:creationId xmlns:p14="http://schemas.microsoft.com/office/powerpoint/2010/main" val="1204381320"/>
      </p:ext>
    </p:extLst>
  </p:cSld>
  <p:clrMap bg1="lt1" tx1="dk1" bg2="lt2" tx2="dk2" accent1="accent1" accent2="accent2" accent3="accent3" accent4="accent4" accent5="accent5" accent6="accent6" hlink="hlink" folHlink="folHlink"/>
  <p:notesStyle>
    <a:lvl1pPr marL="0" algn="l" defTabSz="816022" rtl="0" eaLnBrk="1" latinLnBrk="0" hangingPunct="1">
      <a:defRPr sz="1100" kern="1200">
        <a:solidFill>
          <a:schemeClr val="tx1"/>
        </a:solidFill>
        <a:latin typeface="Arial" panose="020B0604020202020204" pitchFamily="34" charset="0"/>
        <a:ea typeface="+mn-ea"/>
        <a:cs typeface="+mn-cs"/>
      </a:defRPr>
    </a:lvl1pPr>
    <a:lvl2pPr marL="408011" algn="l" defTabSz="816022" rtl="0" eaLnBrk="1" latinLnBrk="0" hangingPunct="1">
      <a:defRPr sz="1100" kern="1200">
        <a:solidFill>
          <a:schemeClr val="tx1"/>
        </a:solidFill>
        <a:latin typeface="Arial" panose="020B0604020202020204" pitchFamily="34" charset="0"/>
        <a:ea typeface="+mn-ea"/>
        <a:cs typeface="+mn-cs"/>
      </a:defRPr>
    </a:lvl2pPr>
    <a:lvl3pPr marL="816022" algn="l" defTabSz="816022" rtl="0" eaLnBrk="1" latinLnBrk="0" hangingPunct="1">
      <a:defRPr sz="1100" kern="1200">
        <a:solidFill>
          <a:schemeClr val="tx1"/>
        </a:solidFill>
        <a:latin typeface="Arial" panose="020B0604020202020204" pitchFamily="34" charset="0"/>
        <a:ea typeface="+mn-ea"/>
        <a:cs typeface="+mn-cs"/>
      </a:defRPr>
    </a:lvl3pPr>
    <a:lvl4pPr marL="1224034" algn="l" defTabSz="816022" rtl="0" eaLnBrk="1" latinLnBrk="0" hangingPunct="1">
      <a:defRPr sz="1100" kern="1200">
        <a:solidFill>
          <a:schemeClr val="tx1"/>
        </a:solidFill>
        <a:latin typeface="Arial" panose="020B0604020202020204" pitchFamily="34" charset="0"/>
        <a:ea typeface="+mn-ea"/>
        <a:cs typeface="+mn-cs"/>
      </a:defRPr>
    </a:lvl4pPr>
    <a:lvl5pPr marL="1632044" algn="l" defTabSz="816022" rtl="0" eaLnBrk="1" latinLnBrk="0" hangingPunct="1">
      <a:defRPr sz="1100" kern="1200">
        <a:solidFill>
          <a:schemeClr val="tx1"/>
        </a:solidFill>
        <a:latin typeface="Arial" panose="020B0604020202020204" pitchFamily="34" charset="0"/>
        <a:ea typeface="+mn-ea"/>
        <a:cs typeface="+mn-cs"/>
      </a:defRPr>
    </a:lvl5pPr>
    <a:lvl6pPr marL="2040055" algn="l" defTabSz="816022" rtl="0" eaLnBrk="1" latinLnBrk="0" hangingPunct="1">
      <a:defRPr sz="1100" kern="1200">
        <a:solidFill>
          <a:schemeClr val="tx1"/>
        </a:solidFill>
        <a:latin typeface="+mn-lt"/>
        <a:ea typeface="+mn-ea"/>
        <a:cs typeface="+mn-cs"/>
      </a:defRPr>
    </a:lvl6pPr>
    <a:lvl7pPr marL="2448066" algn="l" defTabSz="816022" rtl="0" eaLnBrk="1" latinLnBrk="0" hangingPunct="1">
      <a:defRPr sz="1100" kern="1200">
        <a:solidFill>
          <a:schemeClr val="tx1"/>
        </a:solidFill>
        <a:latin typeface="+mn-lt"/>
        <a:ea typeface="+mn-ea"/>
        <a:cs typeface="+mn-cs"/>
      </a:defRPr>
    </a:lvl7pPr>
    <a:lvl8pPr marL="2856077" algn="l" defTabSz="816022" rtl="0" eaLnBrk="1" latinLnBrk="0" hangingPunct="1">
      <a:defRPr sz="1100" kern="1200">
        <a:solidFill>
          <a:schemeClr val="tx1"/>
        </a:solidFill>
        <a:latin typeface="+mn-lt"/>
        <a:ea typeface="+mn-ea"/>
        <a:cs typeface="+mn-cs"/>
      </a:defRPr>
    </a:lvl8pPr>
    <a:lvl9pPr marL="3264088" algn="l" defTabSz="8160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make a guess: What was the 369</a:t>
            </a:r>
            <a:r>
              <a:rPr lang="en-US" baseline="30000" dirty="0"/>
              <a:t>th</a:t>
            </a:r>
            <a:r>
              <a:rPr lang="en-US" dirty="0"/>
              <a:t> Infantry Regiment? Who were the Harlem Rattlers?</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a:t>
            </a:fld>
            <a:endParaRPr lang="en-US"/>
          </a:p>
        </p:txBody>
      </p:sp>
    </p:spTree>
    <p:extLst>
      <p:ext uri="{BB962C8B-B14F-4D97-AF65-F5344CB8AC3E}">
        <p14:creationId xmlns:p14="http://schemas.microsoft.com/office/powerpoint/2010/main" val="375766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Reese Europe – also known as Jim Europe</a:t>
            </a:r>
          </a:p>
          <a:p>
            <a:r>
              <a:rPr lang="en-US" dirty="0"/>
              <a:t>Jim Europe was the bandleader of the 369th Regimental Band, which traveled around France performing for French, British, and American audiences. The band played traditional military marches as well as early jazz and sparked the popularity of jazz in Europe. Europe is interred at Arlington National Cemetery.</a:t>
            </a:r>
          </a:p>
          <a:p>
            <a:r>
              <a:rPr lang="en-US" dirty="0"/>
              <a:t>Photo: Rice, Alex. </a:t>
            </a:r>
            <a:r>
              <a:rPr lang="en-US" i="1" dirty="0" err="1"/>
              <a:t>Mirandy</a:t>
            </a:r>
            <a:r>
              <a:rPr lang="en-US" i="1" dirty="0"/>
              <a:t>: that gal </a:t>
            </a:r>
            <a:r>
              <a:rPr lang="en-US" i="1" dirty="0" err="1"/>
              <a:t>o’mine</a:t>
            </a:r>
            <a:r>
              <a:rPr lang="en-US" i="1" dirty="0"/>
              <a:t>. </a:t>
            </a:r>
            <a:r>
              <a:rPr lang="en-US" i="0" dirty="0"/>
              <a:t>Photograph and illustration. New York City, New York: Jos. W. Stern &amp; Co. 1919. University of South Carolina. https://digital.tcl.sc.edu/digital/collection/jbgrtwrsm/id/5656</a:t>
            </a:r>
            <a:endParaRPr lang="en-US" dirty="0"/>
          </a:p>
          <a:p>
            <a:endParaRPr lang="en-US" dirty="0"/>
          </a:p>
          <a:p>
            <a:r>
              <a:rPr lang="en-US" dirty="0"/>
              <a:t>Noble Sissle</a:t>
            </a:r>
          </a:p>
          <a:p>
            <a:r>
              <a:rPr lang="en-US" dirty="0"/>
              <a:t>Noble Sissle was the lead vocalist of Jim Europe’s band in France. After the war, he and his friend </a:t>
            </a:r>
            <a:r>
              <a:rPr lang="en-US" dirty="0" err="1"/>
              <a:t>Eubie</a:t>
            </a:r>
            <a:r>
              <a:rPr lang="en-US" dirty="0"/>
              <a:t> Blake wrote the musical “Shuffle Along,” which was the first hit Broadway musical written by and about African Americans.</a:t>
            </a:r>
          </a:p>
          <a:p>
            <a:r>
              <a:rPr lang="en-US" dirty="0"/>
              <a:t>Photo: </a:t>
            </a:r>
            <a:r>
              <a:rPr lang="en-US" i="1" dirty="0"/>
              <a:t>Noble Sissle; Musician. </a:t>
            </a:r>
            <a:r>
              <a:rPr lang="en-US" i="0" dirty="0"/>
              <a:t>Photograph. 1923. Schomburg Center for Research in Black Culture, Jean Blackwell Hutson Research and Reference Division, The New York Public Library. http://digitalcollections.nypl.org/items/510d47df-75b3-a3d9-e040-e00a18064a99</a:t>
            </a:r>
            <a:endParaRPr lang="en-US" dirty="0"/>
          </a:p>
          <a:p>
            <a:endParaRPr lang="en-US" dirty="0"/>
          </a:p>
          <a:p>
            <a:r>
              <a:rPr lang="en-US" dirty="0"/>
              <a:t>Rafael Hernández Marin</a:t>
            </a:r>
          </a:p>
          <a:p>
            <a:r>
              <a:rPr lang="en-US" dirty="0"/>
              <a:t>Rafael Hernández was a member of Jim Europe’s band in France. In his lifetime, he wrote hundreds of songs, and his music became an important part of Puerto Rican culture.</a:t>
            </a:r>
          </a:p>
          <a:p>
            <a:r>
              <a:rPr lang="en-US" dirty="0"/>
              <a:t>Photo: </a:t>
            </a:r>
            <a:r>
              <a:rPr lang="en-US" b="0" i="1" dirty="0"/>
              <a:t>Rafael Hernández. </a:t>
            </a:r>
            <a:r>
              <a:rPr lang="en-US" b="0" i="0" dirty="0"/>
              <a:t>Photograph. ca. 1960. </a:t>
            </a:r>
            <a:r>
              <a:rPr lang="en-US" b="0" i="0" dirty="0" err="1"/>
              <a:t>Enciclopedia</a:t>
            </a:r>
            <a:r>
              <a:rPr lang="en-US" b="0" i="0" dirty="0"/>
              <a:t> de Puerto Rico. https://enciclopediapr.org/en/encyclopedia/rafael-hernandez/</a:t>
            </a:r>
          </a:p>
          <a:p>
            <a:endParaRPr lang="en-US" b="0" i="0" dirty="0"/>
          </a:p>
          <a:p>
            <a:r>
              <a:rPr lang="en-US" b="0" i="0" dirty="0" err="1"/>
              <a:t>Spottswood</a:t>
            </a:r>
            <a:r>
              <a:rPr lang="en-US" b="0" i="0" dirty="0"/>
              <a:t> Poles</a:t>
            </a:r>
          </a:p>
          <a:p>
            <a:r>
              <a:rPr lang="en-US" b="0" i="0" dirty="0" err="1"/>
              <a:t>Spottswood</a:t>
            </a:r>
            <a:r>
              <a:rPr lang="en-US" b="0" i="0" dirty="0"/>
              <a:t>, or “Spot,” Poles was a professional baseball player in the Negro League. He was known for his speed, and was nicknamed the “Black Ty Cobb,” after one of the best Major League Baseball players. Poles fought with the 369th during World War I and was awarded a Purple Heart and five battle stars. Poles is interred at Arlington National Cemetery.</a:t>
            </a:r>
          </a:p>
          <a:p>
            <a:r>
              <a:rPr lang="en-US" b="0" i="0" dirty="0"/>
              <a:t>Photo: </a:t>
            </a:r>
            <a:r>
              <a:rPr lang="en-US" b="0" i="1" dirty="0"/>
              <a:t>Lincoln Giants Team Photograph, 1911. </a:t>
            </a:r>
            <a:r>
              <a:rPr lang="en-US" b="0" i="0" dirty="0"/>
              <a:t>Photograph. 1911. National Baseball Hall of Fame and Museum. https://collection.baseballhall.org/PASTIME/lincoln-giants-team-photograph-1911-2</a:t>
            </a:r>
          </a:p>
        </p:txBody>
      </p:sp>
      <p:sp>
        <p:nvSpPr>
          <p:cNvPr id="4" name="Slide Number Placeholder 3"/>
          <p:cNvSpPr>
            <a:spLocks noGrp="1"/>
          </p:cNvSpPr>
          <p:nvPr>
            <p:ph type="sldNum" sz="quarter" idx="5"/>
          </p:nvPr>
        </p:nvSpPr>
        <p:spPr/>
        <p:txBody>
          <a:bodyPr/>
          <a:lstStyle/>
          <a:p>
            <a:fld id="{F053B4BD-CDB2-474B-878E-09814A216951}" type="slidenum">
              <a:rPr lang="en-US" smtClean="0"/>
              <a:t>10</a:t>
            </a:fld>
            <a:endParaRPr lang="en-US"/>
          </a:p>
        </p:txBody>
      </p:sp>
    </p:spTree>
    <p:extLst>
      <p:ext uri="{BB962C8B-B14F-4D97-AF65-F5344CB8AC3E}">
        <p14:creationId xmlns:p14="http://schemas.microsoft.com/office/powerpoint/2010/main" val="193159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Henry Johnson</a:t>
            </a:r>
          </a:p>
          <a:p>
            <a:r>
              <a:rPr lang="en-US" dirty="0"/>
              <a:t>On May 15, 1918, Henry Johnson and a fellow soldier fought off a German raiding party in the Argonne Forest of France. Johnson engaged in hand-to-hand combat to rescue his fellow soldier from being taken prisoner and was awarded the French Croix de Guerre for his valor. Due to racism at the time, he was not awarded the Medal of Honor until 2015, long after his death. Johnson is interred at Arlington National Cemetery.</a:t>
            </a:r>
          </a:p>
          <a:p>
            <a:r>
              <a:rPr lang="en-US" dirty="0"/>
              <a:t>Photo: </a:t>
            </a:r>
            <a:r>
              <a:rPr lang="en-US" i="1" dirty="0"/>
              <a:t>Sergeant Henry Johnson.</a:t>
            </a:r>
            <a:r>
              <a:rPr lang="en-US" i="0" dirty="0"/>
              <a:t> Photograph. 1919. U.S. Army. https://www.army.mil/medalofhonor/johnson/</a:t>
            </a:r>
            <a:endParaRPr lang="en-US" dirty="0"/>
          </a:p>
          <a:p>
            <a:endParaRPr lang="en-US" dirty="0"/>
          </a:p>
          <a:p>
            <a:r>
              <a:rPr lang="en-US" dirty="0"/>
              <a:t>Benjamin O. Davis Sr.</a:t>
            </a:r>
          </a:p>
          <a:p>
            <a:r>
              <a:rPr lang="en-US" dirty="0"/>
              <a:t>Benjamin O. Davis Sr. took command of the 369th Regiment, New York National Guard in 1938. In 1940, he was promoted to brigadier general, becoming the first African American general in the U.S. military. Davis is interred at Arlington National Cemetery. </a:t>
            </a:r>
          </a:p>
          <a:p>
            <a:r>
              <a:rPr lang="en-US" dirty="0"/>
              <a:t>Photo: </a:t>
            </a:r>
            <a:r>
              <a:rPr lang="en-US" i="1" dirty="0"/>
              <a:t>Brigadier General Benjamin O. Davis watches a Signal Corps crew erecting poles, somewhere in France. </a:t>
            </a:r>
            <a:r>
              <a:rPr lang="en-US" i="0" dirty="0"/>
              <a:t>Photograph. August 8, 1944. National Archives. https://catalog.archives.gov/id/531202</a:t>
            </a:r>
            <a:endParaRPr lang="en-US" i="1" dirty="0"/>
          </a:p>
          <a:p>
            <a:endParaRPr lang="en-US" dirty="0"/>
          </a:p>
          <a:p>
            <a:r>
              <a:rPr lang="en-US" dirty="0"/>
              <a:t>Stephanie Dawson</a:t>
            </a:r>
          </a:p>
          <a:p>
            <a:r>
              <a:rPr lang="en-US" dirty="0"/>
              <a:t>Stephanie Dawson took command of the 369th Sustainment Brigade in 2008, becoming the first woman to command a brigade in the New York Army National Guard. Her military service also included managing response logistics to the 9/11 terrorist attacks in New York and deployment to Iraq.</a:t>
            </a:r>
          </a:p>
          <a:p>
            <a:r>
              <a:rPr lang="en-US" dirty="0"/>
              <a:t>Photo: </a:t>
            </a:r>
            <a:r>
              <a:rPr lang="en-US" i="1" dirty="0"/>
              <a:t>NY National Guard Commemorates 90th Anniversary of NYC Veterans' Salute [Image 2 of 2]. </a:t>
            </a:r>
            <a:r>
              <a:rPr lang="en-US" i="0" dirty="0"/>
              <a:t>Photograph. November 11, 2009. New York National Guard. DVIDS. https://www.dvidshub.net/image/222513/ny-national-guard-commemorates-90th-anniversary-nyc-veterans-salute</a:t>
            </a:r>
            <a:endParaRPr lang="en-US" i="1" dirty="0"/>
          </a:p>
          <a:p>
            <a:endParaRPr lang="en-US"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11</a:t>
            </a:fld>
            <a:endParaRPr lang="en-US"/>
          </a:p>
        </p:txBody>
      </p:sp>
    </p:spTree>
    <p:extLst>
      <p:ext uri="{BB962C8B-B14F-4D97-AF65-F5344CB8AC3E}">
        <p14:creationId xmlns:p14="http://schemas.microsoft.com/office/powerpoint/2010/main" val="323108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369th came home from the trenches in 1919, they returned to a society that was still deeply prejudiced against African Americans. However, stories of their bravery and valor had won them fame in Europe and the United States. As the first of New York’s National Guardsmen to return from France, the New York City Mayor’s Committee of Welcome to the Homecoming Troops organized a parade solely for the 369th Infantry Regiment. The popularity of jazz continued to grow in Europe, opening doors for Black musicians and artists and inspiring admiration and imitation of other African American musical traditions.</a:t>
            </a:r>
          </a:p>
          <a:p>
            <a:endParaRPr lang="en-US" dirty="0"/>
          </a:p>
          <a:p>
            <a:r>
              <a:rPr lang="en-US" dirty="0"/>
              <a:t>Photo: </a:t>
            </a:r>
            <a:r>
              <a:rPr lang="en-US" i="1" dirty="0"/>
              <a:t>Colonel Hayward's "Hell Fighters" in parade. </a:t>
            </a:r>
            <a:r>
              <a:rPr lang="en-US" i="0" dirty="0"/>
              <a:t>Photograph. February 18, 1919. National Archives. https://catalog.archives.gov/id/533518</a:t>
            </a:r>
          </a:p>
          <a:p>
            <a:endParaRPr lang="en-US" i="0" dirty="0"/>
          </a:p>
          <a:p>
            <a:r>
              <a:rPr lang="en-US" i="0" dirty="0"/>
              <a:t>Photo: </a:t>
            </a:r>
            <a:r>
              <a:rPr lang="en-US" i="1" dirty="0"/>
              <a:t>Colored Troops - Colored Children gathered along line of march to extend royal welcome to their daddies of the 369th (old 15th NY) regiment, as the famous fighters pass up 5th Avenue in welcome home parade. </a:t>
            </a:r>
            <a:r>
              <a:rPr lang="en-US" i="0" dirty="0"/>
              <a:t>Photograph. February 21, 1919. https://catalog.archives.gov/id/26431314</a:t>
            </a:r>
          </a:p>
          <a:p>
            <a:endParaRPr lang="en-US" i="0" dirty="0"/>
          </a:p>
          <a:p>
            <a:r>
              <a:rPr lang="en-US" i="0" dirty="0"/>
              <a:t>Photo: </a:t>
            </a:r>
            <a:r>
              <a:rPr lang="en-US" i="1" dirty="0"/>
              <a:t>Genuine jazz for the </a:t>
            </a:r>
            <a:r>
              <a:rPr lang="en-US" i="1" dirty="0" err="1"/>
              <a:t>yankee</a:t>
            </a:r>
            <a:r>
              <a:rPr lang="en-US" i="1" dirty="0"/>
              <a:t> wounded In the courtyard of a Paris hospital for the American wounded, an American negro military band, led by Lt. James R. Europe, entertains the patients with real American jazz. </a:t>
            </a:r>
            <a:r>
              <a:rPr lang="en-US" i="0" dirty="0"/>
              <a:t>Photograph. 1918. Army Signal Corps. Library of Congress. https://www.loc.gov/item/2016651602/</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12</a:t>
            </a:fld>
            <a:endParaRPr lang="en-US"/>
          </a:p>
        </p:txBody>
      </p:sp>
    </p:spTree>
    <p:extLst>
      <p:ext uri="{BB962C8B-B14F-4D97-AF65-F5344CB8AC3E}">
        <p14:creationId xmlns:p14="http://schemas.microsoft.com/office/powerpoint/2010/main" val="230207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been introduced to the 369th Infantry Regiment, what connections can you make to other things you have learned in class? </a:t>
            </a:r>
          </a:p>
          <a:p>
            <a:endParaRPr lang="en-US" dirty="0"/>
          </a:p>
          <a:p>
            <a:r>
              <a:rPr lang="en-US" dirty="0"/>
              <a:t>Photo: Abbott, S.C. </a:t>
            </a:r>
            <a:r>
              <a:rPr lang="en-US" i="1" dirty="0"/>
              <a:t>111-SC-11907. </a:t>
            </a:r>
            <a:r>
              <a:rPr lang="en-US" i="0" dirty="0"/>
              <a:t>Photograph. June 6, 1918. National Archives. https://catalog.archives.gov/id/55183939</a:t>
            </a:r>
          </a:p>
          <a:p>
            <a:endParaRPr lang="en-US" i="0" dirty="0"/>
          </a:p>
          <a:p>
            <a:r>
              <a:rPr lang="en-US" i="0" dirty="0"/>
              <a:t>Photo: Thompson, Paul. </a:t>
            </a:r>
            <a:r>
              <a:rPr lang="en-US" i="1" dirty="0"/>
              <a:t>The Famous 369th Arrive in New York City. </a:t>
            </a:r>
            <a:r>
              <a:rPr lang="en-US" i="0" dirty="0"/>
              <a:t>Photograph. 1919. National Archives. https://catalog.archives.gov/id/533496</a:t>
            </a:r>
          </a:p>
          <a:p>
            <a:endParaRPr lang="en-US" i="0" dirty="0"/>
          </a:p>
          <a:p>
            <a:r>
              <a:rPr lang="en-US" i="0" dirty="0"/>
              <a:t>Photo: </a:t>
            </a:r>
            <a:r>
              <a:rPr lang="en-US" i="1" dirty="0"/>
              <a:t>111-SC-6319 - St. Nazaire, France, 15th New York Infantry, now the 369th Infantry, a Colored Regiment engage in a basketball game. </a:t>
            </a:r>
            <a:r>
              <a:rPr lang="en-US" i="0" dirty="0"/>
              <a:t>Photograph. February 13, 1918. National Archives. https://catalog.archives.gov/id/55173542</a:t>
            </a:r>
            <a:endParaRPr lang="en-US" i="1"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13</a:t>
            </a:fld>
            <a:endParaRPr lang="en-US"/>
          </a:p>
        </p:txBody>
      </p:sp>
    </p:spTree>
    <p:extLst>
      <p:ext uri="{BB962C8B-B14F-4D97-AF65-F5344CB8AC3E}">
        <p14:creationId xmlns:p14="http://schemas.microsoft.com/office/powerpoint/2010/main" val="193578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369th Infantry Regiment, nicknamed the Harlem Rattlers, had one of the most distinguished records of any unit in the history of the United States Army.  It saw extensive combat in both World War I and World War II.  Most of the men in the regiment were African American, although when the unit mobilized for war in 1917 approximately a dozen Puerto Ricans were drafted or enlisted into the regiment. </a:t>
            </a:r>
          </a:p>
          <a:p>
            <a:endParaRPr lang="en-US" dirty="0"/>
          </a:p>
          <a:p>
            <a:r>
              <a:rPr lang="en-US" i="0" dirty="0"/>
              <a:t>Photo: </a:t>
            </a:r>
            <a:r>
              <a:rPr lang="en-US" i="1" dirty="0"/>
              <a:t>Colored Troops – New York’s Colored Regiment Returns Home on Stockholm. </a:t>
            </a:r>
            <a:r>
              <a:rPr lang="en-US" i="0" dirty="0"/>
              <a:t>Photograph. International Film Service, February 12, 1919. National Archives. https://catalog.archives.gov/id/26431282</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2</a:t>
            </a:fld>
            <a:endParaRPr lang="en-US"/>
          </a:p>
        </p:txBody>
      </p:sp>
    </p:spTree>
    <p:extLst>
      <p:ext uri="{BB962C8B-B14F-4D97-AF65-F5344CB8AC3E}">
        <p14:creationId xmlns:p14="http://schemas.microsoft.com/office/powerpoint/2010/main" val="120373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Infantry soldiers are trained in ground combat. </a:t>
            </a:r>
          </a:p>
          <a:p>
            <a:r>
              <a:rPr lang="en-US" dirty="0"/>
              <a:t>A regiment is made up of about 2,000-5,000 soldiers. </a:t>
            </a:r>
          </a:p>
          <a:p>
            <a:r>
              <a:rPr lang="en-US" dirty="0"/>
              <a:t>Many members of the 369th Infantry Regiment were from the Harlem neighborhood of New York. It became famous as a center of African American culture during the 1920s – a period called the Harlem Renaissance. </a:t>
            </a:r>
          </a:p>
          <a:p>
            <a:r>
              <a:rPr lang="en-US" sz="1100" kern="1200" dirty="0">
                <a:solidFill>
                  <a:schemeClr val="tx1"/>
                </a:solidFill>
                <a:effectLst/>
                <a:ea typeface="+mn-ea"/>
                <a:cs typeface="+mn-cs"/>
              </a:rPr>
              <a:t>Each Army unit has a distinctive unit insignia worn by soldiers of that unit. The 369</a:t>
            </a:r>
            <a:r>
              <a:rPr lang="en-US" sz="1100" kern="1200" baseline="30000" dirty="0">
                <a:solidFill>
                  <a:schemeClr val="tx1"/>
                </a:solidFill>
                <a:effectLst/>
                <a:ea typeface="+mn-ea"/>
                <a:cs typeface="+mn-cs"/>
              </a:rPr>
              <a:t>th</a:t>
            </a:r>
            <a:r>
              <a:rPr lang="en-US" sz="1100" kern="1200" dirty="0">
                <a:solidFill>
                  <a:schemeClr val="tx1"/>
                </a:solidFill>
                <a:effectLst/>
                <a:ea typeface="+mn-ea"/>
                <a:cs typeface="+mn-cs"/>
              </a:rPr>
              <a:t> Infantry Regiment’s distinctive unit insignia featured a silver </a:t>
            </a:r>
            <a:r>
              <a:rPr lang="en-US" sz="1100" kern="1200" dirty="0" err="1">
                <a:solidFill>
                  <a:schemeClr val="tx1"/>
                </a:solidFill>
                <a:effectLst/>
                <a:ea typeface="+mn-ea"/>
                <a:cs typeface="+mn-cs"/>
              </a:rPr>
              <a:t>rattlesnake.</a:t>
            </a:r>
            <a:r>
              <a:rPr lang="en-US" dirty="0" err="1"/>
              <a:t>he</a:t>
            </a:r>
            <a:r>
              <a:rPr lang="en-US" dirty="0"/>
              <a:t> </a:t>
            </a:r>
          </a:p>
          <a:p>
            <a:endParaRPr lang="en-US" dirty="0"/>
          </a:p>
          <a:p>
            <a:r>
              <a:rPr lang="en-US" dirty="0"/>
              <a:t>Photo: Abbott, S.C. </a:t>
            </a:r>
            <a:r>
              <a:rPr lang="en-US" i="1" dirty="0"/>
              <a:t>111-SC-11914.</a:t>
            </a:r>
            <a:r>
              <a:rPr lang="en-US" i="0" dirty="0"/>
              <a:t> Photograph. May 4, 1918. National Archives. https://catalog.archives.gov/id/55183953</a:t>
            </a:r>
          </a:p>
          <a:p>
            <a:endParaRPr lang="en-US" i="0" dirty="0"/>
          </a:p>
          <a:p>
            <a:r>
              <a:rPr lang="en-US" i="0" dirty="0"/>
              <a:t>Photo: Thompson, Paul. </a:t>
            </a:r>
            <a:r>
              <a:rPr lang="en-US" i="1" dirty="0"/>
              <a:t>Parade of returned fighters of the famous 369th [African American] Infantry at the Flatiron Building, New York City [at] the start of the parade. </a:t>
            </a:r>
            <a:r>
              <a:rPr lang="en-US" i="0" dirty="0"/>
              <a:t>Photograph. February 17, 1919. National Archives. https://catalog.archives.gov/id/533510</a:t>
            </a:r>
          </a:p>
          <a:p>
            <a:endParaRPr lang="en-US" i="0" dirty="0"/>
          </a:p>
          <a:p>
            <a:r>
              <a:rPr lang="en-US" i="0" dirty="0"/>
              <a:t>Photo: </a:t>
            </a:r>
            <a:r>
              <a:rPr lang="en-US" i="1" dirty="0"/>
              <a:t>Aerial survey, Manhattan Island, New York City. </a:t>
            </a:r>
            <a:r>
              <a:rPr lang="en-US" i="0" dirty="0"/>
              <a:t>Photograph. August 4, 1921. New York City, New York: Fairchild Aerial Camera Corporation. Library of Congress. https://www.loc.gov/resource/g3804n.ct003447/</a:t>
            </a:r>
          </a:p>
          <a:p>
            <a:endParaRPr lang="en-US" i="0" dirty="0"/>
          </a:p>
          <a:p>
            <a:r>
              <a:rPr lang="en-US" i="0" dirty="0"/>
              <a:t>Illustration: </a:t>
            </a:r>
            <a:r>
              <a:rPr lang="en-US" i="1" dirty="0"/>
              <a:t>369</a:t>
            </a:r>
            <a:r>
              <a:rPr lang="en-US" i="1" baseline="30000" dirty="0"/>
              <a:t>th</a:t>
            </a:r>
            <a:r>
              <a:rPr lang="en-US" i="1" dirty="0"/>
              <a:t> Support Battalion Distinctive Unit Insignia.</a:t>
            </a:r>
            <a:r>
              <a:rPr lang="en-US" i="0" dirty="0"/>
              <a:t> Illustration. U.S. Army, The Institute of Heraldry. https://tioh.army.mil/Catalog/HeraldryMulti.aspx?CategoryId=8274&amp;grp=2&amp;menu=Uniformed%20Services</a:t>
            </a:r>
            <a:endParaRPr lang="en-US" i="1" dirty="0"/>
          </a:p>
          <a:p>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3</a:t>
            </a:fld>
            <a:endParaRPr lang="en-US"/>
          </a:p>
        </p:txBody>
      </p:sp>
    </p:spTree>
    <p:extLst>
      <p:ext uri="{BB962C8B-B14F-4D97-AF65-F5344CB8AC3E}">
        <p14:creationId xmlns:p14="http://schemas.microsoft.com/office/powerpoint/2010/main" val="428071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regiment came into being in June 1913 in the New York Army National Guard as the 15th New York Regiment. The National Guard is a reserve component of the United States military with designated units for all fifty states, Washington, D.C., and the territories of Guam and the Virgin Islands. State governors and the president can mobilize the National Guard for domestic or international conflicts. </a:t>
            </a:r>
          </a:p>
          <a:p>
            <a:endParaRPr lang="en-US" dirty="0"/>
          </a:p>
          <a:p>
            <a:r>
              <a:rPr lang="en-US" dirty="0"/>
              <a:t>The Army re-organized the 15th into the 369th in 1916. Called into federal service upon the outbreak of World War I, the regiment drilled in New York prior to moving to South Carolina, where it undertook combat training.</a:t>
            </a:r>
          </a:p>
          <a:p>
            <a:endParaRPr lang="en-US" dirty="0"/>
          </a:p>
          <a:p>
            <a:r>
              <a:rPr lang="en-US" dirty="0"/>
              <a:t>Photo: Thompson, Paul. </a:t>
            </a:r>
            <a:r>
              <a:rPr lang="en-US" i="1" dirty="0"/>
              <a:t>[African American] color bearers of 15th Regiment Infantry, New York National Guard, New York City. (369th, new designation)</a:t>
            </a:r>
            <a:r>
              <a:rPr lang="en-US" i="0" dirty="0"/>
              <a:t> Photograph. 1917. National Archives. https://catalog.archives.gov/id/533598</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4</a:t>
            </a:fld>
            <a:endParaRPr lang="en-US"/>
          </a:p>
        </p:txBody>
      </p:sp>
    </p:spTree>
    <p:extLst>
      <p:ext uri="{BB962C8B-B14F-4D97-AF65-F5344CB8AC3E}">
        <p14:creationId xmlns:p14="http://schemas.microsoft.com/office/powerpoint/2010/main" val="75089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 bore the brunt of significant racism while in South Carolina:  in one famous case a hotel refused to sell a newspaper to two soldiers in the regiment, Lieutenant James Reese Europe and Sergeant Noble Sissle.  Several white soldiers from the 27th Infantry Division came to the defense of their comrades from the 369th, averting trouble. </a:t>
            </a:r>
          </a:p>
          <a:p>
            <a:endParaRPr lang="en-US" dirty="0"/>
          </a:p>
          <a:p>
            <a:r>
              <a:rPr lang="en-US" dirty="0"/>
              <a:t>Photo: Rice, Alex. </a:t>
            </a:r>
            <a:r>
              <a:rPr lang="en-US" i="1" dirty="0" err="1"/>
              <a:t>Mirandy</a:t>
            </a:r>
            <a:r>
              <a:rPr lang="en-US" i="1" dirty="0"/>
              <a:t>: that gal </a:t>
            </a:r>
            <a:r>
              <a:rPr lang="en-US" i="1" dirty="0" err="1"/>
              <a:t>o’mine</a:t>
            </a:r>
            <a:r>
              <a:rPr lang="en-US" i="1" dirty="0"/>
              <a:t>. </a:t>
            </a:r>
            <a:r>
              <a:rPr lang="en-US" i="0" dirty="0"/>
              <a:t>Photograph and illustration. New York City, New York: Jos. W. Stern &amp; Co. 1919. University of South Carolina. https://digital.tcl.sc.edu/digital/collection/jbgrtwrsm/id/5656</a:t>
            </a:r>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5</a:t>
            </a:fld>
            <a:endParaRPr lang="en-US"/>
          </a:p>
        </p:txBody>
      </p:sp>
    </p:spTree>
    <p:extLst>
      <p:ext uri="{BB962C8B-B14F-4D97-AF65-F5344CB8AC3E}">
        <p14:creationId xmlns:p14="http://schemas.microsoft.com/office/powerpoint/2010/main" val="294895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Arriving in France in early 1918, the 369th found itself relegated to unloading ships and other menial labor instead of further combat training. At the time, many African American military units were given non-combat assignments due to racism and prejudice about their abilities on the battlefield.  </a:t>
            </a:r>
          </a:p>
          <a:p>
            <a:endParaRPr lang="en-US" dirty="0"/>
          </a:p>
          <a:p>
            <a:r>
              <a:rPr lang="en-US" dirty="0"/>
              <a:t>Anxious to prove themselves in combat, the 369th soon found itself in a quandary: white officers refused to brigade the regiment with white soldiers. In April of 1918 the Army assigned the 369</a:t>
            </a:r>
            <a:r>
              <a:rPr lang="en-US" baseline="30000" dirty="0"/>
              <a:t>th</a:t>
            </a:r>
            <a:r>
              <a:rPr lang="en-US" dirty="0"/>
              <a:t> to the French Army.</a:t>
            </a:r>
          </a:p>
          <a:p>
            <a:endParaRPr lang="en-US" dirty="0"/>
          </a:p>
          <a:p>
            <a:r>
              <a:rPr lang="en-US" dirty="0"/>
              <a:t>Photo: </a:t>
            </a:r>
            <a:r>
              <a:rPr lang="en-US" i="1" dirty="0"/>
              <a:t>Negro Troops in France. Picture shows part of the 15th Regiment Infantry New York National Guard. </a:t>
            </a:r>
            <a:r>
              <a:rPr lang="en-US" dirty="0"/>
              <a:t>Photograph. International Film Service, 1919. National Archives. https://catalog.archives.gov/id/533488</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6</a:t>
            </a:fld>
            <a:endParaRPr lang="en-US"/>
          </a:p>
        </p:txBody>
      </p:sp>
    </p:spTree>
    <p:extLst>
      <p:ext uri="{BB962C8B-B14F-4D97-AF65-F5344CB8AC3E}">
        <p14:creationId xmlns:p14="http://schemas.microsoft.com/office/powerpoint/2010/main" val="213465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they distinguished themselves in combat, seeing extensive action in the Second Battle of the Marne.  They gained the respect of the French, who nicknamed them the “Men of Bronze.”  The Germans, bearing the brunt of their ferocity, named them “</a:t>
            </a:r>
            <a:r>
              <a:rPr lang="en-US" dirty="0" err="1"/>
              <a:t>Hellfighters</a:t>
            </a:r>
            <a:r>
              <a:rPr lang="en-US" dirty="0"/>
              <a:t>.” </a:t>
            </a:r>
          </a:p>
          <a:p>
            <a:r>
              <a:rPr lang="en-US" dirty="0"/>
              <a:t>When the war ended, the unit has proven itself in multiple ways.  In combat, several soldiers of the unit received honors as great as the Medal of Honor, the French Croix de Guerre, and the Distinguished Service Cross. </a:t>
            </a:r>
          </a:p>
          <a:p>
            <a:endParaRPr lang="en-US" i="0" dirty="0"/>
          </a:p>
          <a:p>
            <a:r>
              <a:rPr lang="en-US" i="0" dirty="0"/>
              <a:t>Photo: </a:t>
            </a:r>
            <a:r>
              <a:rPr lang="en-US" i="0" dirty="0" err="1"/>
              <a:t>Pellison</a:t>
            </a:r>
            <a:r>
              <a:rPr lang="en-US" i="0" dirty="0"/>
              <a:t>, P.A. </a:t>
            </a:r>
            <a:r>
              <a:rPr lang="en-US" i="1" dirty="0"/>
              <a:t>Maj. Gen. Eli A. Helmick decorating men with D.S.C. Medals for exceptional bravery. Brest, </a:t>
            </a:r>
            <a:r>
              <a:rPr lang="en-US" i="1" dirty="0" err="1"/>
              <a:t>Finistere</a:t>
            </a:r>
            <a:r>
              <a:rPr lang="en-US" i="1" dirty="0"/>
              <a:t>, France. </a:t>
            </a:r>
            <a:r>
              <a:rPr lang="en-US" i="0" dirty="0"/>
              <a:t>Photograph. January 27, 1919. National Archives. https://catalog.archives.gov/id/86709991</a:t>
            </a:r>
            <a:endParaRPr lang="en-US" i="1" dirty="0"/>
          </a:p>
          <a:p>
            <a:endParaRPr lang="en-US" i="0" dirty="0"/>
          </a:p>
          <a:p>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7</a:t>
            </a:fld>
            <a:endParaRPr lang="en-US"/>
          </a:p>
        </p:txBody>
      </p:sp>
    </p:spTree>
    <p:extLst>
      <p:ext uri="{BB962C8B-B14F-4D97-AF65-F5344CB8AC3E}">
        <p14:creationId xmlns:p14="http://schemas.microsoft.com/office/powerpoint/2010/main" val="58803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World War I, the 369th Infantry Regimental Band was led by James Reese Europe, a talented bandleader who had already distinguished himself in the New York music and theater scene. Europe put together the best band he could, even traveling to Puerto Rico to recruit members. The band toured across France in February and March of 1918 and proved instrumental in introducing early jazz to awestruck European audiences. </a:t>
            </a:r>
          </a:p>
          <a:p>
            <a:endParaRPr lang="en-US" dirty="0"/>
          </a:p>
          <a:p>
            <a:r>
              <a:rPr lang="en-US" dirty="0"/>
              <a:t>Photo: </a:t>
            </a:r>
            <a:r>
              <a:rPr lang="en-US" i="1" dirty="0"/>
              <a:t>[African American] Jazz Band and Leader Back with [African American] 15th New York. </a:t>
            </a:r>
            <a:r>
              <a:rPr lang="en-US" i="0" dirty="0"/>
              <a:t>Photograph. February 12, 1919. National Archives. https://catalog.archives.gov/id/533506</a:t>
            </a:r>
            <a:endParaRPr lang="en-US" i="1" dirty="0"/>
          </a:p>
        </p:txBody>
      </p:sp>
      <p:sp>
        <p:nvSpPr>
          <p:cNvPr id="4" name="Slide Number Placeholder 3"/>
          <p:cNvSpPr>
            <a:spLocks noGrp="1"/>
          </p:cNvSpPr>
          <p:nvPr>
            <p:ph type="sldNum" sz="quarter" idx="5"/>
          </p:nvPr>
        </p:nvSpPr>
        <p:spPr/>
        <p:txBody>
          <a:bodyPr/>
          <a:lstStyle/>
          <a:p>
            <a:fld id="{F053B4BD-CDB2-474B-878E-09814A216951}" type="slidenum">
              <a:rPr lang="en-US" smtClean="0"/>
              <a:t>8</a:t>
            </a:fld>
            <a:endParaRPr lang="en-US"/>
          </a:p>
        </p:txBody>
      </p:sp>
    </p:spTree>
    <p:extLst>
      <p:ext uri="{BB962C8B-B14F-4D97-AF65-F5344CB8AC3E}">
        <p14:creationId xmlns:p14="http://schemas.microsoft.com/office/powerpoint/2010/main" val="9635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unit returned home, it remained in New York state service as the 369th Coast Artillery Battalion.  The Army later converted them—as well as other Coast Artillery battalions—into an anti-aircraft unit.   It deployed both in its native state, but also in the West Coast and Hawaii. </a:t>
            </a:r>
          </a:p>
          <a:p>
            <a:endParaRPr lang="en-US" dirty="0"/>
          </a:p>
          <a:p>
            <a:r>
              <a:rPr lang="en-US" dirty="0"/>
              <a:t>In World War II, the unit also served, this time in the Pacific Theater of Operations.  It continued its service as an anti-aircraft battalion. Attached to the 93rd Infantry Regiment, the 369th saw action in New Guinea and the Philippines against the Japanese. </a:t>
            </a:r>
          </a:p>
          <a:p>
            <a:endParaRPr lang="en-US" dirty="0"/>
          </a:p>
          <a:p>
            <a:r>
              <a:rPr lang="en-US" dirty="0"/>
              <a:t>The regiment survives today as the 369th Sustainment Brigade.</a:t>
            </a:r>
          </a:p>
          <a:p>
            <a:endParaRPr lang="en-US" dirty="0"/>
          </a:p>
          <a:p>
            <a:r>
              <a:rPr lang="en-US" dirty="0"/>
              <a:t>Photo: </a:t>
            </a:r>
            <a:r>
              <a:rPr lang="en-US" dirty="0" err="1"/>
              <a:t>Getman</a:t>
            </a:r>
            <a:r>
              <a:rPr lang="en-US" dirty="0"/>
              <a:t>, Mark. </a:t>
            </a:r>
            <a:r>
              <a:rPr lang="en-US" i="1" dirty="0"/>
              <a:t>Soldiers of the 369th Sustainment Brigade March in Veterans Day Parade [Image 11 of 28]</a:t>
            </a:r>
            <a:r>
              <a:rPr lang="en-US" i="0" dirty="0"/>
              <a:t>. Photograph. November 11, 2018. New York National Guard. DVIDS. https://www.dvidshub.net/image/4897432/soldiers-369th-sustainment-brigade-march-veterans-day-parade</a:t>
            </a:r>
            <a:endParaRPr lang="en-US" i="1" dirty="0"/>
          </a:p>
          <a:p>
            <a:endParaRPr lang="en-US" i="0" dirty="0"/>
          </a:p>
          <a:p>
            <a:r>
              <a:rPr lang="en-US" i="0" dirty="0"/>
              <a:t>Photo: </a:t>
            </a:r>
            <a:r>
              <a:rPr lang="en-US" i="0" dirty="0" err="1"/>
              <a:t>Onyeagwa</a:t>
            </a:r>
            <a:r>
              <a:rPr lang="en-US" i="0" dirty="0"/>
              <a:t>, </a:t>
            </a:r>
            <a:r>
              <a:rPr lang="en-US" i="0" dirty="0" err="1"/>
              <a:t>Nnaemeka</a:t>
            </a:r>
            <a:r>
              <a:rPr lang="en-US" i="0" dirty="0"/>
              <a:t>. </a:t>
            </a:r>
            <a:r>
              <a:rPr lang="en-US" i="1" dirty="0"/>
              <a:t>369th Sustainment Brigade Soldiers conduct field training [Image 25 of 33]. </a:t>
            </a:r>
            <a:r>
              <a:rPr lang="en-US" i="0" dirty="0"/>
              <a:t>Photograph. August 16, 2018. New York National Guard. DVIDS. https://www.dvidshub.net/image/4671789/369th-sustainment-brigade-soldiers-conduct-field-training</a:t>
            </a:r>
            <a:endParaRPr lang="en-US" i="1" dirty="0"/>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9</a:t>
            </a:fld>
            <a:endParaRPr lang="en-US"/>
          </a:p>
        </p:txBody>
      </p:sp>
    </p:spTree>
    <p:extLst>
      <p:ext uri="{BB962C8B-B14F-4D97-AF65-F5344CB8AC3E}">
        <p14:creationId xmlns:p14="http://schemas.microsoft.com/office/powerpoint/2010/main" val="324169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7652-F190-421F-A197-8E41E5076373}"/>
              </a:ext>
            </a:extLst>
          </p:cNvPr>
          <p:cNvSpPr>
            <a:spLocks noGrp="1"/>
          </p:cNvSpPr>
          <p:nvPr>
            <p:ph type="ctrTitle"/>
          </p:nvPr>
        </p:nvSpPr>
        <p:spPr>
          <a:xfrm>
            <a:off x="1143000" y="840994"/>
            <a:ext cx="6858000" cy="1789042"/>
          </a:xfrm>
        </p:spPr>
        <p:txBody>
          <a:bodyPr anchor="b"/>
          <a:lstStyle>
            <a:lvl1pPr algn="ctr">
              <a:defRPr sz="5300"/>
            </a:lvl1pPr>
          </a:lstStyle>
          <a:p>
            <a:r>
              <a:rPr lang="en-US"/>
              <a:t>Click to edit Master title style</a:t>
            </a:r>
          </a:p>
        </p:txBody>
      </p:sp>
      <p:sp>
        <p:nvSpPr>
          <p:cNvPr id="3" name="Subtitle 2">
            <a:extLst>
              <a:ext uri="{FF2B5EF4-FFF2-40B4-BE49-F238E27FC236}">
                <a16:creationId xmlns:a16="http://schemas.microsoft.com/office/drawing/2014/main" id="{53D3834D-B790-42B2-9BE7-19CBD2B0957F}"/>
              </a:ext>
            </a:extLst>
          </p:cNvPr>
          <p:cNvSpPr>
            <a:spLocks noGrp="1"/>
          </p:cNvSpPr>
          <p:nvPr>
            <p:ph type="subTitle" idx="1"/>
          </p:nvPr>
        </p:nvSpPr>
        <p:spPr>
          <a:xfrm>
            <a:off x="1143000" y="2699027"/>
            <a:ext cx="6858000" cy="1240672"/>
          </a:xfrm>
        </p:spPr>
        <p:txBody>
          <a:bodyPr/>
          <a:lstStyle>
            <a:lvl1pPr marL="0" indent="0" algn="ctr">
              <a:buNone/>
              <a:defRPr sz="2100"/>
            </a:lvl1pPr>
            <a:lvl2pPr marL="408011" indent="0" algn="ctr">
              <a:buNone/>
              <a:defRPr sz="1800"/>
            </a:lvl2pPr>
            <a:lvl3pPr marL="816022" indent="0" algn="ctr">
              <a:buNone/>
              <a:defRPr sz="1600"/>
            </a:lvl3pPr>
            <a:lvl4pPr marL="1224034" indent="0" algn="ctr">
              <a:buNone/>
              <a:defRPr sz="1400"/>
            </a:lvl4pPr>
            <a:lvl5pPr marL="1632044" indent="0" algn="ctr">
              <a:buNone/>
              <a:defRPr sz="1400"/>
            </a:lvl5pPr>
            <a:lvl6pPr marL="2040055" indent="0" algn="ctr">
              <a:buNone/>
              <a:defRPr sz="1400"/>
            </a:lvl6pPr>
            <a:lvl7pPr marL="2448066" indent="0" algn="ctr">
              <a:buNone/>
              <a:defRPr sz="1400"/>
            </a:lvl7pPr>
            <a:lvl8pPr marL="2856077" indent="0" algn="ctr">
              <a:buNone/>
              <a:defRPr sz="1400"/>
            </a:lvl8pPr>
            <a:lvl9pPr marL="3264088"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9EA410B-4FF6-480D-9312-024DBB7A58A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E0C125B-A5D0-4D33-A597-9E3E83478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1B69-1EB0-4A02-ABFF-6E862387BB19}"/>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6529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1552-4639-418B-B2C9-619E338AA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FFFA1-1F2F-4485-A9B0-8C11B3346E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BF0C-0C4A-4F4D-81D8-1DF648BCA97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B9E2474-BD86-4601-BB00-81F0FCEA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4A380-B331-4503-8612-E29028AC2B6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4036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574F3-65FA-4125-9EB7-569F30FB2B2A}"/>
              </a:ext>
            </a:extLst>
          </p:cNvPr>
          <p:cNvSpPr>
            <a:spLocks noGrp="1"/>
          </p:cNvSpPr>
          <p:nvPr>
            <p:ph type="title" orient="vert"/>
          </p:nvPr>
        </p:nvSpPr>
        <p:spPr>
          <a:xfrm>
            <a:off x="6543677" y="273591"/>
            <a:ext cx="1971675" cy="43548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E97C48-0139-4967-B146-89F47ED1D20C}"/>
              </a:ext>
            </a:extLst>
          </p:cNvPr>
          <p:cNvSpPr>
            <a:spLocks noGrp="1"/>
          </p:cNvSpPr>
          <p:nvPr>
            <p:ph type="body" orient="vert" idx="1"/>
          </p:nvPr>
        </p:nvSpPr>
        <p:spPr>
          <a:xfrm>
            <a:off x="628652" y="273591"/>
            <a:ext cx="5800725" cy="43548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CFE1A-B609-4DED-B0F3-10BD051A8AEB}"/>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9C2EA306-1540-47D2-93DA-9588A69D9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8508B-C36C-4CEC-BFD2-96342AB999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9125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F648-E2EF-43F0-8573-8FCB2EC1F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06769-1615-4A63-BDBB-59DA1278F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6E1F-F9AC-48A4-8C7D-A5FAE7A7229B}"/>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D62C5738-402E-4371-883A-BA6F18E04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F3F4B-A9F4-4E1D-81B5-259B347B0B0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69083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20FC-8BE2-4590-A132-36B353160291}"/>
              </a:ext>
            </a:extLst>
          </p:cNvPr>
          <p:cNvSpPr>
            <a:spLocks noGrp="1"/>
          </p:cNvSpPr>
          <p:nvPr>
            <p:ph type="title"/>
          </p:nvPr>
        </p:nvSpPr>
        <p:spPr>
          <a:xfrm>
            <a:off x="623888" y="1281118"/>
            <a:ext cx="7886700" cy="2137572"/>
          </a:xfrm>
        </p:spPr>
        <p:txBody>
          <a:bodyPr anchor="b"/>
          <a:lstStyle>
            <a:lvl1pPr>
              <a:defRPr sz="5300"/>
            </a:lvl1pPr>
          </a:lstStyle>
          <a:p>
            <a:r>
              <a:rPr lang="en-US"/>
              <a:t>Click to edit Master title style</a:t>
            </a:r>
          </a:p>
        </p:txBody>
      </p:sp>
      <p:sp>
        <p:nvSpPr>
          <p:cNvPr id="3" name="Text Placeholder 2">
            <a:extLst>
              <a:ext uri="{FF2B5EF4-FFF2-40B4-BE49-F238E27FC236}">
                <a16:creationId xmlns:a16="http://schemas.microsoft.com/office/drawing/2014/main" id="{000E78CD-05A7-494B-A186-FF88F8AF84EF}"/>
              </a:ext>
            </a:extLst>
          </p:cNvPr>
          <p:cNvSpPr>
            <a:spLocks noGrp="1"/>
          </p:cNvSpPr>
          <p:nvPr>
            <p:ph type="body" idx="1"/>
          </p:nvPr>
        </p:nvSpPr>
        <p:spPr>
          <a:xfrm>
            <a:off x="623888" y="3438913"/>
            <a:ext cx="7886700" cy="1124099"/>
          </a:xfrm>
        </p:spPr>
        <p:txBody>
          <a:bodyPr/>
          <a:lstStyle>
            <a:lvl1pPr marL="0" indent="0">
              <a:buNone/>
              <a:defRPr sz="2100">
                <a:solidFill>
                  <a:schemeClr val="tx1">
                    <a:tint val="75000"/>
                  </a:schemeClr>
                </a:solidFill>
              </a:defRPr>
            </a:lvl1pPr>
            <a:lvl2pPr marL="408011" indent="0">
              <a:buNone/>
              <a:defRPr sz="1800">
                <a:solidFill>
                  <a:schemeClr val="tx1">
                    <a:tint val="75000"/>
                  </a:schemeClr>
                </a:solidFill>
              </a:defRPr>
            </a:lvl2pPr>
            <a:lvl3pPr marL="816022" indent="0">
              <a:buNone/>
              <a:defRPr sz="1600">
                <a:solidFill>
                  <a:schemeClr val="tx1">
                    <a:tint val="75000"/>
                  </a:schemeClr>
                </a:solidFill>
              </a:defRPr>
            </a:lvl3pPr>
            <a:lvl4pPr marL="1224034" indent="0">
              <a:buNone/>
              <a:defRPr sz="1400">
                <a:solidFill>
                  <a:schemeClr val="tx1">
                    <a:tint val="75000"/>
                  </a:schemeClr>
                </a:solidFill>
              </a:defRPr>
            </a:lvl4pPr>
            <a:lvl5pPr marL="1632044" indent="0">
              <a:buNone/>
              <a:defRPr sz="1400">
                <a:solidFill>
                  <a:schemeClr val="tx1">
                    <a:tint val="75000"/>
                  </a:schemeClr>
                </a:solidFill>
              </a:defRPr>
            </a:lvl5pPr>
            <a:lvl6pPr marL="2040055" indent="0">
              <a:buNone/>
              <a:defRPr sz="1400">
                <a:solidFill>
                  <a:schemeClr val="tx1">
                    <a:tint val="75000"/>
                  </a:schemeClr>
                </a:solidFill>
              </a:defRPr>
            </a:lvl6pPr>
            <a:lvl7pPr marL="2448066" indent="0">
              <a:buNone/>
              <a:defRPr sz="1400">
                <a:solidFill>
                  <a:schemeClr val="tx1">
                    <a:tint val="75000"/>
                  </a:schemeClr>
                </a:solidFill>
              </a:defRPr>
            </a:lvl7pPr>
            <a:lvl8pPr marL="2856077" indent="0">
              <a:buNone/>
              <a:defRPr sz="1400">
                <a:solidFill>
                  <a:schemeClr val="tx1">
                    <a:tint val="75000"/>
                  </a:schemeClr>
                </a:solidFill>
              </a:defRPr>
            </a:lvl8pPr>
            <a:lvl9pPr marL="3264088"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CBBCC-324B-427E-96B1-D54F0F037F3E}"/>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5" name="Footer Placeholder 4">
            <a:extLst>
              <a:ext uri="{FF2B5EF4-FFF2-40B4-BE49-F238E27FC236}">
                <a16:creationId xmlns:a16="http://schemas.microsoft.com/office/drawing/2014/main" id="{BD057882-F621-4D26-B96E-2B6148126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C09F-C659-44D2-BDEC-CE415366FA97}"/>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34509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F31-A561-49C1-8838-D47A5E43E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04786-26D9-4919-B5C9-1FB3CF0BB245}"/>
              </a:ext>
            </a:extLst>
          </p:cNvPr>
          <p:cNvSpPr>
            <a:spLocks noGrp="1"/>
          </p:cNvSpPr>
          <p:nvPr>
            <p:ph sz="half" idx="1"/>
          </p:nvPr>
        </p:nvSpPr>
        <p:spPr>
          <a:xfrm>
            <a:off x="6286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F5117-F2A6-448B-8E4F-7151E0E8518B}"/>
              </a:ext>
            </a:extLst>
          </p:cNvPr>
          <p:cNvSpPr>
            <a:spLocks noGrp="1"/>
          </p:cNvSpPr>
          <p:nvPr>
            <p:ph sz="half" idx="2"/>
          </p:nvPr>
        </p:nvSpPr>
        <p:spPr>
          <a:xfrm>
            <a:off x="46291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FB002-5C33-4650-A3DB-3985F6E21BB4}"/>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D8844C05-FC31-4303-8D2E-C28CC52A9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D0673-B577-4246-BAB0-9C6129A134B4}"/>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61488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9E2-36D2-40A7-8684-99F58F6DFFBC}"/>
              </a:ext>
            </a:extLst>
          </p:cNvPr>
          <p:cNvSpPr>
            <a:spLocks noGrp="1"/>
          </p:cNvSpPr>
          <p:nvPr>
            <p:ph type="title"/>
          </p:nvPr>
        </p:nvSpPr>
        <p:spPr>
          <a:xfrm>
            <a:off x="629841" y="273591"/>
            <a:ext cx="7886700" cy="993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96B27-6CE2-45B5-957D-6DE077220C8D}"/>
              </a:ext>
            </a:extLst>
          </p:cNvPr>
          <p:cNvSpPr>
            <a:spLocks noGrp="1"/>
          </p:cNvSpPr>
          <p:nvPr>
            <p:ph type="body" idx="1"/>
          </p:nvPr>
        </p:nvSpPr>
        <p:spPr>
          <a:xfrm>
            <a:off x="629843" y="1259706"/>
            <a:ext cx="3868340"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4" name="Content Placeholder 3">
            <a:extLst>
              <a:ext uri="{FF2B5EF4-FFF2-40B4-BE49-F238E27FC236}">
                <a16:creationId xmlns:a16="http://schemas.microsoft.com/office/drawing/2014/main" id="{9774BE1E-2219-4939-8521-1E49A572836A}"/>
              </a:ext>
            </a:extLst>
          </p:cNvPr>
          <p:cNvSpPr>
            <a:spLocks noGrp="1"/>
          </p:cNvSpPr>
          <p:nvPr>
            <p:ph sz="half" idx="2"/>
          </p:nvPr>
        </p:nvSpPr>
        <p:spPr>
          <a:xfrm>
            <a:off x="629843" y="1877068"/>
            <a:ext cx="3868340"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C215A-34C0-4449-A7DA-1BC4FEFACDB0}"/>
              </a:ext>
            </a:extLst>
          </p:cNvPr>
          <p:cNvSpPr>
            <a:spLocks noGrp="1"/>
          </p:cNvSpPr>
          <p:nvPr>
            <p:ph type="body" sz="quarter" idx="3"/>
          </p:nvPr>
        </p:nvSpPr>
        <p:spPr>
          <a:xfrm>
            <a:off x="4629151" y="1259706"/>
            <a:ext cx="3887392"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6" name="Content Placeholder 5">
            <a:extLst>
              <a:ext uri="{FF2B5EF4-FFF2-40B4-BE49-F238E27FC236}">
                <a16:creationId xmlns:a16="http://schemas.microsoft.com/office/drawing/2014/main" id="{86C67F36-7057-442C-A2B5-AE604952B259}"/>
              </a:ext>
            </a:extLst>
          </p:cNvPr>
          <p:cNvSpPr>
            <a:spLocks noGrp="1"/>
          </p:cNvSpPr>
          <p:nvPr>
            <p:ph sz="quarter" idx="4"/>
          </p:nvPr>
        </p:nvSpPr>
        <p:spPr>
          <a:xfrm>
            <a:off x="4629151" y="1877068"/>
            <a:ext cx="3887392"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B86499-0A06-45A1-8DC6-003D18D8F109}"/>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8" name="Footer Placeholder 7">
            <a:extLst>
              <a:ext uri="{FF2B5EF4-FFF2-40B4-BE49-F238E27FC236}">
                <a16:creationId xmlns:a16="http://schemas.microsoft.com/office/drawing/2014/main" id="{3DA8CFD8-1C62-47EE-8D78-BD8E98008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4BA813-5EA2-4C83-813A-9589999365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3044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E218-31BE-4F90-AD5D-EBE0C8C0C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CC848-1A7B-4B9B-9103-DB9984557497}"/>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4" name="Footer Placeholder 3">
            <a:extLst>
              <a:ext uri="{FF2B5EF4-FFF2-40B4-BE49-F238E27FC236}">
                <a16:creationId xmlns:a16="http://schemas.microsoft.com/office/drawing/2014/main" id="{F2282245-BD87-477E-9635-1FCED1F1F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860FB9-C7B9-473A-A3AA-1E5ADCC5E80B}"/>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50306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5F68-2529-492B-80FD-1E7D9D1DAD8C}"/>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3" name="Footer Placeholder 2">
            <a:extLst>
              <a:ext uri="{FF2B5EF4-FFF2-40B4-BE49-F238E27FC236}">
                <a16:creationId xmlns:a16="http://schemas.microsoft.com/office/drawing/2014/main" id="{5115D771-6F1F-47F8-8461-B090129BB7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7D261-C0CA-4E10-A18E-AAEF441CA4C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8076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746E-D648-473E-A63A-22CC83412C81}"/>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Content Placeholder 2">
            <a:extLst>
              <a:ext uri="{FF2B5EF4-FFF2-40B4-BE49-F238E27FC236}">
                <a16:creationId xmlns:a16="http://schemas.microsoft.com/office/drawing/2014/main" id="{CAF7E829-5514-436B-ACFC-E9FA0669B5F8}"/>
              </a:ext>
            </a:extLst>
          </p:cNvPr>
          <p:cNvSpPr>
            <a:spLocks noGrp="1"/>
          </p:cNvSpPr>
          <p:nvPr>
            <p:ph idx="1"/>
          </p:nvPr>
        </p:nvSpPr>
        <p:spPr>
          <a:xfrm>
            <a:off x="3887391" y="739885"/>
            <a:ext cx="4629151" cy="3651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CF36D-E283-44B2-B52B-4862C2F58C73}"/>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6A68634A-9284-45D3-B51B-FF8A114EF85D}"/>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E7AF2344-BEA6-4163-AAFC-A90BF92F4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82405-5B47-4036-997B-5C3603A59BE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0346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EA60-1A9A-4502-AFEB-AA64ED6AFCDE}"/>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Picture Placeholder 2">
            <a:extLst>
              <a:ext uri="{FF2B5EF4-FFF2-40B4-BE49-F238E27FC236}">
                <a16:creationId xmlns:a16="http://schemas.microsoft.com/office/drawing/2014/main" id="{3BB8E3B2-667D-445D-A67E-BCD672DBAABA}"/>
              </a:ext>
            </a:extLst>
          </p:cNvPr>
          <p:cNvSpPr>
            <a:spLocks noGrp="1"/>
          </p:cNvSpPr>
          <p:nvPr>
            <p:ph type="pic" idx="1"/>
          </p:nvPr>
        </p:nvSpPr>
        <p:spPr>
          <a:xfrm>
            <a:off x="3887391" y="739885"/>
            <a:ext cx="4629151" cy="3651835"/>
          </a:xfrm>
        </p:spPr>
        <p:txBody>
          <a:bodyPr/>
          <a:lstStyle>
            <a:lvl1pPr marL="0" indent="0">
              <a:buNone/>
              <a:defRPr sz="2900"/>
            </a:lvl1pPr>
            <a:lvl2pPr marL="408011" indent="0">
              <a:buNone/>
              <a:defRPr sz="2500"/>
            </a:lvl2pPr>
            <a:lvl3pPr marL="816022" indent="0">
              <a:buNone/>
              <a:defRPr sz="2100"/>
            </a:lvl3pPr>
            <a:lvl4pPr marL="1224034" indent="0">
              <a:buNone/>
              <a:defRPr sz="1800"/>
            </a:lvl4pPr>
            <a:lvl5pPr marL="1632044" indent="0">
              <a:buNone/>
              <a:defRPr sz="1800"/>
            </a:lvl5pPr>
            <a:lvl6pPr marL="2040055" indent="0">
              <a:buNone/>
              <a:defRPr sz="1800"/>
            </a:lvl6pPr>
            <a:lvl7pPr marL="2448066" indent="0">
              <a:buNone/>
              <a:defRPr sz="1800"/>
            </a:lvl7pPr>
            <a:lvl8pPr marL="2856077" indent="0">
              <a:buNone/>
              <a:defRPr sz="1800"/>
            </a:lvl8pPr>
            <a:lvl9pPr marL="3264088" indent="0">
              <a:buNone/>
              <a:defRPr sz="1800"/>
            </a:lvl9pPr>
          </a:lstStyle>
          <a:p>
            <a:endParaRPr lang="en-US"/>
          </a:p>
        </p:txBody>
      </p:sp>
      <p:sp>
        <p:nvSpPr>
          <p:cNvPr id="4" name="Text Placeholder 3">
            <a:extLst>
              <a:ext uri="{FF2B5EF4-FFF2-40B4-BE49-F238E27FC236}">
                <a16:creationId xmlns:a16="http://schemas.microsoft.com/office/drawing/2014/main" id="{77206E49-F866-45CE-8C8F-F3AA9F4D82C2}"/>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817789A-78BD-440A-BAEF-37F4AE31B8A8}"/>
              </a:ext>
            </a:extLst>
          </p:cNvPr>
          <p:cNvSpPr>
            <a:spLocks noGrp="1"/>
          </p:cNvSpPr>
          <p:nvPr>
            <p:ph type="dt" sz="half" idx="10"/>
          </p:nvPr>
        </p:nvSpPr>
        <p:spPr/>
        <p:txBody>
          <a:bodyPr/>
          <a:lstStyle/>
          <a:p>
            <a:fld id="{B8D1720D-2188-46C8-AC29-212D77BD5894}" type="datetimeFigureOut">
              <a:rPr lang="en-US" smtClean="0"/>
              <a:t>7/2/2020</a:t>
            </a:fld>
            <a:endParaRPr lang="en-US"/>
          </a:p>
        </p:txBody>
      </p:sp>
      <p:sp>
        <p:nvSpPr>
          <p:cNvPr id="6" name="Footer Placeholder 5">
            <a:extLst>
              <a:ext uri="{FF2B5EF4-FFF2-40B4-BE49-F238E27FC236}">
                <a16:creationId xmlns:a16="http://schemas.microsoft.com/office/drawing/2014/main" id="{2727525B-F948-4BF5-9DA6-4ABB04E03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F0CA6-17B0-414B-9814-50651925A8C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8923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2F786-93A8-4969-ADC4-B14EA11835F8}"/>
              </a:ext>
            </a:extLst>
          </p:cNvPr>
          <p:cNvSpPr>
            <a:spLocks noGrp="1"/>
          </p:cNvSpPr>
          <p:nvPr>
            <p:ph type="title"/>
          </p:nvPr>
        </p:nvSpPr>
        <p:spPr>
          <a:xfrm>
            <a:off x="628652" y="273591"/>
            <a:ext cx="7886700" cy="993252"/>
          </a:xfrm>
          <a:prstGeom prst="rect">
            <a:avLst/>
          </a:prstGeom>
        </p:spPr>
        <p:txBody>
          <a:bodyPr vert="horz" lIns="81602" tIns="40801" rIns="81602" bIns="40801"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A0E30-DF00-4961-8F72-9FF89274B618}"/>
              </a:ext>
            </a:extLst>
          </p:cNvPr>
          <p:cNvSpPr>
            <a:spLocks noGrp="1"/>
          </p:cNvSpPr>
          <p:nvPr>
            <p:ph type="body" idx="1"/>
          </p:nvPr>
        </p:nvSpPr>
        <p:spPr>
          <a:xfrm>
            <a:off x="628652" y="1367952"/>
            <a:ext cx="7886700" cy="3260482"/>
          </a:xfrm>
          <a:prstGeom prst="rect">
            <a:avLst/>
          </a:prstGeom>
        </p:spPr>
        <p:txBody>
          <a:bodyPr vert="horz" lIns="81602" tIns="40801" rIns="81602" bIns="40801"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80C7A6-9CAC-430F-9BF6-05D7ADFA4578}"/>
              </a:ext>
            </a:extLst>
          </p:cNvPr>
          <p:cNvSpPr>
            <a:spLocks noGrp="1"/>
          </p:cNvSpPr>
          <p:nvPr>
            <p:ph type="dt" sz="half" idx="2"/>
          </p:nvPr>
        </p:nvSpPr>
        <p:spPr>
          <a:xfrm>
            <a:off x="628651" y="4762851"/>
            <a:ext cx="2057400" cy="273590"/>
          </a:xfrm>
          <a:prstGeom prst="rect">
            <a:avLst/>
          </a:prstGeom>
        </p:spPr>
        <p:txBody>
          <a:bodyPr vert="horz" lIns="81602" tIns="40801" rIns="81602" bIns="40801" rtlCol="0" anchor="ctr"/>
          <a:lstStyle>
            <a:lvl1pPr algn="l">
              <a:defRPr sz="1100">
                <a:solidFill>
                  <a:schemeClr val="tx1">
                    <a:tint val="75000"/>
                  </a:schemeClr>
                </a:solidFill>
                <a:latin typeface="Arial" panose="020B0604020202020204" pitchFamily="34" charset="0"/>
              </a:defRPr>
            </a:lvl1pPr>
          </a:lstStyle>
          <a:p>
            <a:fld id="{B8D1720D-2188-46C8-AC29-212D77BD5894}" type="datetimeFigureOut">
              <a:rPr lang="en-US" smtClean="0"/>
              <a:pPr/>
              <a:t>7/2/2020</a:t>
            </a:fld>
            <a:endParaRPr lang="en-US" dirty="0"/>
          </a:p>
        </p:txBody>
      </p:sp>
      <p:sp>
        <p:nvSpPr>
          <p:cNvPr id="5" name="Footer Placeholder 4">
            <a:extLst>
              <a:ext uri="{FF2B5EF4-FFF2-40B4-BE49-F238E27FC236}">
                <a16:creationId xmlns:a16="http://schemas.microsoft.com/office/drawing/2014/main" id="{855F0086-8EF3-48B2-ABF2-099D71DAB00C}"/>
              </a:ext>
            </a:extLst>
          </p:cNvPr>
          <p:cNvSpPr>
            <a:spLocks noGrp="1"/>
          </p:cNvSpPr>
          <p:nvPr>
            <p:ph type="ftr" sz="quarter" idx="3"/>
          </p:nvPr>
        </p:nvSpPr>
        <p:spPr>
          <a:xfrm>
            <a:off x="3028952" y="4762851"/>
            <a:ext cx="3086100" cy="273590"/>
          </a:xfrm>
          <a:prstGeom prst="rect">
            <a:avLst/>
          </a:prstGeom>
        </p:spPr>
        <p:txBody>
          <a:bodyPr vert="horz" lIns="81602" tIns="40801" rIns="81602" bIns="40801" rtlCol="0" anchor="ctr"/>
          <a:lstStyle>
            <a:lvl1pPr algn="ctr">
              <a:defRPr sz="11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0EF5ECA-C6EE-4016-A6F4-20319C8FF88F}"/>
              </a:ext>
            </a:extLst>
          </p:cNvPr>
          <p:cNvSpPr>
            <a:spLocks noGrp="1"/>
          </p:cNvSpPr>
          <p:nvPr>
            <p:ph type="sldNum" sz="quarter" idx="4"/>
          </p:nvPr>
        </p:nvSpPr>
        <p:spPr>
          <a:xfrm>
            <a:off x="6457951" y="4762851"/>
            <a:ext cx="2057400" cy="273590"/>
          </a:xfrm>
          <a:prstGeom prst="rect">
            <a:avLst/>
          </a:prstGeom>
        </p:spPr>
        <p:txBody>
          <a:bodyPr vert="horz" lIns="81602" tIns="40801" rIns="81602" bIns="40801" rtlCol="0" anchor="ctr"/>
          <a:lstStyle>
            <a:lvl1pPr algn="r">
              <a:defRPr sz="1100">
                <a:solidFill>
                  <a:schemeClr val="tx1">
                    <a:tint val="75000"/>
                  </a:schemeClr>
                </a:solidFill>
                <a:latin typeface="Arial" panose="020B0604020202020204" pitchFamily="34" charset="0"/>
              </a:defRPr>
            </a:lvl1pPr>
          </a:lstStyle>
          <a:p>
            <a:fld id="{AA29CF9D-5D84-4C0E-B2A4-2DEB9C394089}" type="slidenum">
              <a:rPr lang="en-US" smtClean="0"/>
              <a:pPr/>
              <a:t>‹#›</a:t>
            </a:fld>
            <a:endParaRPr lang="en-US" dirty="0"/>
          </a:p>
        </p:txBody>
      </p:sp>
    </p:spTree>
    <p:extLst>
      <p:ext uri="{BB962C8B-B14F-4D97-AF65-F5344CB8AC3E}">
        <p14:creationId xmlns:p14="http://schemas.microsoft.com/office/powerpoint/2010/main" val="188684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16022" rtl="0" eaLnBrk="1" latinLnBrk="0" hangingPunct="1">
        <a:lnSpc>
          <a:spcPct val="90000"/>
        </a:lnSpc>
        <a:spcBef>
          <a:spcPct val="0"/>
        </a:spcBef>
        <a:buNone/>
        <a:defRPr sz="3900" kern="1200">
          <a:solidFill>
            <a:schemeClr val="tx1"/>
          </a:solidFill>
          <a:latin typeface="Arial" panose="020B0604020202020204" pitchFamily="34" charset="0"/>
          <a:ea typeface="+mj-ea"/>
          <a:cs typeface="+mj-cs"/>
        </a:defRPr>
      </a:lvl1pPr>
    </p:titleStyle>
    <p:bodyStyle>
      <a:lvl1pPr marL="204006" indent="-204006" algn="l" defTabSz="816022" rtl="0" eaLnBrk="1" latinLnBrk="0" hangingPunct="1">
        <a:lnSpc>
          <a:spcPct val="90000"/>
        </a:lnSpc>
        <a:spcBef>
          <a:spcPts val="893"/>
        </a:spcBef>
        <a:buFont typeface="Arial" panose="020B0604020202020204" pitchFamily="34" charset="0"/>
        <a:buChar char="•"/>
        <a:defRPr sz="2500" kern="1200">
          <a:solidFill>
            <a:schemeClr val="tx1"/>
          </a:solidFill>
          <a:latin typeface="Arial" panose="020B0604020202020204" pitchFamily="34" charset="0"/>
          <a:ea typeface="+mn-ea"/>
          <a:cs typeface="+mn-cs"/>
        </a:defRPr>
      </a:lvl1pPr>
      <a:lvl2pPr marL="612016" indent="-204006" algn="l" defTabSz="816022" rtl="0" eaLnBrk="1" latinLnBrk="0" hangingPunct="1">
        <a:lnSpc>
          <a:spcPct val="90000"/>
        </a:lnSpc>
        <a:spcBef>
          <a:spcPts val="446"/>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1020028" indent="-204006" algn="l" defTabSz="816022" rtl="0" eaLnBrk="1" latinLnBrk="0" hangingPunct="1">
        <a:lnSpc>
          <a:spcPct val="90000"/>
        </a:lnSpc>
        <a:spcBef>
          <a:spcPts val="446"/>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428038"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1836050"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24406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07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083"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094"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0.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emf"/><Relationship Id="rId11" Type="http://schemas.openxmlformats.org/officeDocument/2006/relationships/image" Target="../media/image23.png"/><Relationship Id="rId5" Type="http://schemas.openxmlformats.org/officeDocument/2006/relationships/image" Target="../media/image2.emf"/><Relationship Id="rId10" Type="http://schemas.openxmlformats.org/officeDocument/2006/relationships/image" Target="../media/image22.jpeg"/><Relationship Id="rId4" Type="http://schemas.openxmlformats.org/officeDocument/2006/relationships/image" Target="../media/image1.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image" Target="../media/image26.jpeg"/><Relationship Id="rId4" Type="http://schemas.openxmlformats.org/officeDocument/2006/relationships/image" Target="../media/image1.png"/><Relationship Id="rId9" Type="http://schemas.openxmlformats.org/officeDocument/2006/relationships/image" Target="../media/image25.gif"/></Relationships>
</file>

<file path=ppt/slides/_rels/slide1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notesSlide" Target="../notesSlides/notesSlide12.xm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7.gif"/><Relationship Id="rId5" Type="http://schemas.openxmlformats.org/officeDocument/2006/relationships/image" Target="../media/image5.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notesSlide" Target="../notesSlides/notesSlide13.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emf"/><Relationship Id="rId11" Type="http://schemas.openxmlformats.org/officeDocument/2006/relationships/image" Target="../media/image11.jpeg"/><Relationship Id="rId5" Type="http://schemas.openxmlformats.org/officeDocument/2006/relationships/image" Target="../media/image2.emf"/><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2.gif"/><Relationship Id="rId5" Type="http://schemas.openxmlformats.org/officeDocument/2006/relationships/image" Target="../media/image5.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5.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gif"/><Relationship Id="rId5" Type="http://schemas.openxmlformats.org/officeDocument/2006/relationships/image" Target="../media/image5.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6.jpeg"/><Relationship Id="rId5" Type="http://schemas.openxmlformats.org/officeDocument/2006/relationships/image" Target="../media/image5.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gif"/><Relationship Id="rId5" Type="http://schemas.openxmlformats.org/officeDocument/2006/relationships/image" Target="../media/image5.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5.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D36A5-B528-0C48-BF6C-121C913CBEF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8" name="Rectangle 7">
            <a:extLst>
              <a:ext uri="{FF2B5EF4-FFF2-40B4-BE49-F238E27FC236}">
                <a16:creationId xmlns:a16="http://schemas.microsoft.com/office/drawing/2014/main" id="{001A0673-F3B4-1846-BA48-374D1DC1DECE}"/>
              </a:ext>
              <a:ext uri="{C183D7F6-B498-43B3-948B-1728B52AA6E4}">
                <adec:decorative xmlns:adec="http://schemas.microsoft.com/office/drawing/2017/decorative" xmlns="" val="1"/>
              </a:ext>
            </a:extLst>
          </p:cNvPr>
          <p:cNvSpPr/>
          <p:nvPr/>
        </p:nvSpPr>
        <p:spPr>
          <a:xfrm>
            <a:off x="0"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731AF07F-223B-C346-A62B-D8540C4F5B67}"/>
              </a:ext>
              <a:ext uri="{C183D7F6-B498-43B3-948B-1728B52AA6E4}">
                <adec:decorative xmlns:adec="http://schemas.microsoft.com/office/drawing/2017/decorative" xmlns="" val="1"/>
              </a:ext>
            </a:extLst>
          </p:cNvPr>
          <p:cNvSpPr txBox="1"/>
          <p:nvPr/>
        </p:nvSpPr>
        <p:spPr>
          <a:xfrm>
            <a:off x="1733005" y="475049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13" name="Picture 12">
            <a:extLst>
              <a:ext uri="{FF2B5EF4-FFF2-40B4-BE49-F238E27FC236}">
                <a16:creationId xmlns:a16="http://schemas.microsoft.com/office/drawing/2014/main" id="{E1D6911D-B64F-1E4C-932F-C5D1CF3707AA}"/>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pic>
        <p:nvPicPr>
          <p:cNvPr id="14" name="Picture 13">
            <a:extLst>
              <a:ext uri="{FF2B5EF4-FFF2-40B4-BE49-F238E27FC236}">
                <a16:creationId xmlns:a16="http://schemas.microsoft.com/office/drawing/2014/main" id="{C8D753C2-A975-7B40-9D23-C2CCF56A44AA}"/>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949197" y="2046356"/>
            <a:ext cx="254000" cy="228600"/>
          </a:xfrm>
          <a:prstGeom prst="rect">
            <a:avLst/>
          </a:prstGeom>
        </p:spPr>
      </p:pic>
      <p:pic>
        <p:nvPicPr>
          <p:cNvPr id="15" name="Picture 14">
            <a:extLst>
              <a:ext uri="{FF2B5EF4-FFF2-40B4-BE49-F238E27FC236}">
                <a16:creationId xmlns:a16="http://schemas.microsoft.com/office/drawing/2014/main" id="{E088168A-4DEB-DF4F-8A1B-B76A5AFDB61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1016248" y="2046356"/>
            <a:ext cx="254000" cy="228600"/>
          </a:xfrm>
          <a:prstGeom prst="rect">
            <a:avLst/>
          </a:prstGeom>
        </p:spPr>
      </p:pic>
      <p:sp>
        <p:nvSpPr>
          <p:cNvPr id="16" name="Title 15">
            <a:extLst>
              <a:ext uri="{FF2B5EF4-FFF2-40B4-BE49-F238E27FC236}">
                <a16:creationId xmlns:a16="http://schemas.microsoft.com/office/drawing/2014/main" id="{5A890F08-9132-6345-A498-DEC57185DA05}"/>
              </a:ext>
            </a:extLst>
          </p:cNvPr>
          <p:cNvSpPr txBox="1">
            <a:spLocks noGrp="1"/>
          </p:cNvSpPr>
          <p:nvPr>
            <p:ph type="title" idx="4294967295"/>
          </p:nvPr>
        </p:nvSpPr>
        <p:spPr>
          <a:xfrm>
            <a:off x="724078" y="1934580"/>
            <a:ext cx="7831310" cy="461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369</a:t>
            </a:r>
            <a:r>
              <a:rPr kumimoji="0" lang="en-US" sz="2400" b="1" i="0" u="none" strike="noStrike" kern="1200" cap="none" spc="600" normalizeH="0" baseline="3000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th</a:t>
            </a: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 INFANTRY REGIMENT</a:t>
            </a:r>
          </a:p>
        </p:txBody>
      </p:sp>
      <p:sp>
        <p:nvSpPr>
          <p:cNvPr id="12" name="TextBox 11">
            <a:extLst>
              <a:ext uri="{FF2B5EF4-FFF2-40B4-BE49-F238E27FC236}">
                <a16:creationId xmlns:a16="http://schemas.microsoft.com/office/drawing/2014/main" id="{26491F6D-E467-594D-BFBF-D7D85AF16064}"/>
              </a:ext>
            </a:extLst>
          </p:cNvPr>
          <p:cNvSpPr txBox="1"/>
          <p:nvPr/>
        </p:nvSpPr>
        <p:spPr>
          <a:xfrm>
            <a:off x="1646017" y="2538911"/>
            <a:ext cx="5614220" cy="276999"/>
          </a:xfrm>
          <a:prstGeom prst="rect">
            <a:avLst/>
          </a:prstGeom>
          <a:noFill/>
        </p:spPr>
        <p:txBody>
          <a:bodyPr wrap="square" rtlCol="0">
            <a:spAutoFit/>
          </a:bodyPr>
          <a:lstStyle/>
          <a:p>
            <a:pPr algn="ctr"/>
            <a:r>
              <a:rPr lang="en-US" sz="1200" spc="400" dirty="0">
                <a:solidFill>
                  <a:schemeClr val="bg1"/>
                </a:solidFill>
                <a:latin typeface="Arial" panose="020B0604020202020204" pitchFamily="34" charset="0"/>
                <a:ea typeface="Lato" panose="020F0502020204030203" pitchFamily="34" charset="0"/>
                <a:cs typeface="Arial" panose="020B0604020202020204" pitchFamily="34" charset="0"/>
              </a:rPr>
              <a:t>THE HARLEM RATTLERS</a:t>
            </a:r>
          </a:p>
        </p:txBody>
      </p:sp>
    </p:spTree>
    <p:custDataLst>
      <p:tags r:id="rId1"/>
    </p:custDataLst>
    <p:extLst>
      <p:ext uri="{BB962C8B-B14F-4D97-AF65-F5344CB8AC3E}">
        <p14:creationId xmlns:p14="http://schemas.microsoft.com/office/powerpoint/2010/main" val="1548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AD2592-6FD4-AA41-9D69-97A6FE03DD4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5" name="Rectangle 14">
            <a:extLst>
              <a:ext uri="{FF2B5EF4-FFF2-40B4-BE49-F238E27FC236}">
                <a16:creationId xmlns:a16="http://schemas.microsoft.com/office/drawing/2014/main" id="{3583874B-D35B-4840-9939-F4573312F9AA}"/>
              </a:ext>
              <a:ext uri="{C183D7F6-B498-43B3-948B-1728B52AA6E4}">
                <adec:decorative xmlns:adec="http://schemas.microsoft.com/office/drawing/2017/decorative" xmlns="" val="1"/>
              </a:ext>
            </a:extLst>
          </p:cNvPr>
          <p:cNvSpPr/>
          <p:nvPr/>
        </p:nvSpPr>
        <p:spPr>
          <a:xfrm>
            <a:off x="9144"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95E2981-9A0B-A742-B93B-B78F68DE0165}"/>
              </a:ext>
              <a:ext uri="{C183D7F6-B498-43B3-948B-1728B52AA6E4}">
                <adec:decorative xmlns:adec="http://schemas.microsoft.com/office/drawing/2017/decorative" xmlns="" val="1"/>
              </a:ext>
            </a:extLst>
          </p:cNvPr>
          <p:cNvSpPr txBox="1"/>
          <p:nvPr/>
        </p:nvSpPr>
        <p:spPr>
          <a:xfrm>
            <a:off x="1733005" y="4831968"/>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 name="Picture 1">
            <a:extLst>
              <a:ext uri="{FF2B5EF4-FFF2-40B4-BE49-F238E27FC236}">
                <a16:creationId xmlns:a16="http://schemas.microsoft.com/office/drawing/2014/main" id="{B2123E9E-5079-F54D-8A6D-ED0AA0F2B342}"/>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807896"/>
            <a:ext cx="220826" cy="260226"/>
          </a:xfrm>
          <a:prstGeom prst="rect">
            <a:avLst/>
          </a:prstGeom>
        </p:spPr>
      </p:pic>
      <p:pic>
        <p:nvPicPr>
          <p:cNvPr id="3" name="Picture 2">
            <a:extLst>
              <a:ext uri="{FF2B5EF4-FFF2-40B4-BE49-F238E27FC236}">
                <a16:creationId xmlns:a16="http://schemas.microsoft.com/office/drawing/2014/main" id="{5481724D-DF3D-664F-9179-FA1E23D794D8}"/>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735379" y="355555"/>
            <a:ext cx="254000" cy="228600"/>
          </a:xfrm>
          <a:prstGeom prst="rect">
            <a:avLst/>
          </a:prstGeom>
        </p:spPr>
      </p:pic>
      <p:pic>
        <p:nvPicPr>
          <p:cNvPr id="4" name="Picture 3">
            <a:extLst>
              <a:ext uri="{FF2B5EF4-FFF2-40B4-BE49-F238E27FC236}">
                <a16:creationId xmlns:a16="http://schemas.microsoft.com/office/drawing/2014/main" id="{D87557C4-5BF5-E64A-A83B-DDC92E2C95B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802430" y="355555"/>
            <a:ext cx="254000" cy="228600"/>
          </a:xfrm>
          <a:prstGeom prst="rect">
            <a:avLst/>
          </a:prstGeom>
        </p:spPr>
      </p:pic>
      <p:sp>
        <p:nvSpPr>
          <p:cNvPr id="30" name="Title 29">
            <a:extLst>
              <a:ext uri="{FF2B5EF4-FFF2-40B4-BE49-F238E27FC236}">
                <a16:creationId xmlns:a16="http://schemas.microsoft.com/office/drawing/2014/main" id="{34A300EC-0ECB-674F-BFB5-60E56B65BC15}"/>
              </a:ext>
              <a:ext uri="{C183D7F6-B498-43B3-948B-1728B52AA6E4}">
                <adec:decorative xmlns:adec="http://schemas.microsoft.com/office/drawing/2017/decorative" xmlns="" val="0"/>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NOTABLE MEMBERS</a:t>
            </a:r>
          </a:p>
        </p:txBody>
      </p:sp>
      <p:sp>
        <p:nvSpPr>
          <p:cNvPr id="37" name="TextBox 36">
            <a:extLst>
              <a:ext uri="{FF2B5EF4-FFF2-40B4-BE49-F238E27FC236}">
                <a16:creationId xmlns:a16="http://schemas.microsoft.com/office/drawing/2014/main" id="{17949FA2-A79A-924A-B8A8-FA57BAA091F7}"/>
              </a:ext>
            </a:extLst>
          </p:cNvPr>
          <p:cNvSpPr txBox="1"/>
          <p:nvPr/>
        </p:nvSpPr>
        <p:spPr>
          <a:xfrm>
            <a:off x="1542537" y="739001"/>
            <a:ext cx="3027282" cy="1942441"/>
          </a:xfrm>
          <a:prstGeom prst="rect">
            <a:avLst/>
          </a:prstGeom>
          <a:noFill/>
        </p:spPr>
        <p:txBody>
          <a:bodyPr wrap="square" rtlCol="0" anchor="ctr">
            <a:no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James Reese (Jim) Europe</a:t>
            </a:r>
            <a:b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br>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Regimental bandleader, popularized jazz in Europe </a:t>
            </a:r>
            <a:endParaRPr lang="en-US" sz="1800" i="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pic>
        <p:nvPicPr>
          <p:cNvPr id="21" name="Picture 20" descr="A vintage profile of a stoic James Reese Europe in his Harlem Rattlers uniform. He is wearing a peaked cap and glasses. ">
            <a:extLst>
              <a:ext uri="{FF2B5EF4-FFF2-40B4-BE49-F238E27FC236}">
                <a16:creationId xmlns:a16="http://schemas.microsoft.com/office/drawing/2014/main" id="{0B5E6171-2ABA-4654-916E-655D8B396A1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672" y="739001"/>
            <a:ext cx="1375516" cy="1928141"/>
          </a:xfrm>
          <a:prstGeom prst="rect">
            <a:avLst/>
          </a:prstGeom>
        </p:spPr>
      </p:pic>
      <p:sp>
        <p:nvSpPr>
          <p:cNvPr id="22" name="TextBox 21">
            <a:extLst>
              <a:ext uri="{FF2B5EF4-FFF2-40B4-BE49-F238E27FC236}">
                <a16:creationId xmlns:a16="http://schemas.microsoft.com/office/drawing/2014/main" id="{0DFC0F46-FE8E-4528-B66D-6D2E6E872D5E}"/>
              </a:ext>
            </a:extLst>
          </p:cNvPr>
          <p:cNvSpPr txBox="1"/>
          <p:nvPr/>
        </p:nvSpPr>
        <p:spPr>
          <a:xfrm>
            <a:off x="119316" y="2373665"/>
            <a:ext cx="1370872" cy="307777"/>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(University of South Carolina/ Alex Rice, 1919)</a:t>
            </a:r>
          </a:p>
        </p:txBody>
      </p:sp>
      <p:sp>
        <p:nvSpPr>
          <p:cNvPr id="45" name="TextBox 44">
            <a:extLst>
              <a:ext uri="{FF2B5EF4-FFF2-40B4-BE49-F238E27FC236}">
                <a16:creationId xmlns:a16="http://schemas.microsoft.com/office/drawing/2014/main" id="{EC67AAFD-5A47-45E2-AAF5-CF18EDB38104}"/>
              </a:ext>
            </a:extLst>
          </p:cNvPr>
          <p:cNvSpPr txBox="1"/>
          <p:nvPr/>
        </p:nvSpPr>
        <p:spPr>
          <a:xfrm>
            <a:off x="6027167" y="739000"/>
            <a:ext cx="3113532" cy="1912954"/>
          </a:xfrm>
          <a:prstGeom prst="rect">
            <a:avLst/>
          </a:prstGeom>
          <a:noFill/>
        </p:spPr>
        <p:txBody>
          <a:bodyPr wrap="square" rtlCol="0" anchor="ctr">
            <a:no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Rafael Hernández Marín</a:t>
            </a:r>
            <a:b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br>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One of the most prolific and famous Puerto Rican composers</a:t>
            </a:r>
            <a:endParaRPr lang="en-US" sz="1800" i="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pic>
        <p:nvPicPr>
          <p:cNvPr id="29" name="Picture 28" descr="A vintage profile of Rafael Hernández Marin at a later age in a checkered blazer.  ">
            <a:extLst>
              <a:ext uri="{FF2B5EF4-FFF2-40B4-BE49-F238E27FC236}">
                <a16:creationId xmlns:a16="http://schemas.microsoft.com/office/drawing/2014/main" id="{3EB29ABA-380E-400D-B421-A7FEC627CC5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84038" y="739001"/>
            <a:ext cx="1371600" cy="1914448"/>
          </a:xfrm>
          <a:prstGeom prst="rect">
            <a:avLst/>
          </a:prstGeom>
        </p:spPr>
      </p:pic>
      <p:sp>
        <p:nvSpPr>
          <p:cNvPr id="24" name="TextBox 23">
            <a:extLst>
              <a:ext uri="{FF2B5EF4-FFF2-40B4-BE49-F238E27FC236}">
                <a16:creationId xmlns:a16="http://schemas.microsoft.com/office/drawing/2014/main" id="{52B23DA1-5100-4844-A3C7-36C09E6665C8}"/>
              </a:ext>
            </a:extLst>
          </p:cNvPr>
          <p:cNvSpPr txBox="1"/>
          <p:nvPr/>
        </p:nvSpPr>
        <p:spPr>
          <a:xfrm>
            <a:off x="4583228" y="2344177"/>
            <a:ext cx="1371600" cy="307777"/>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a:t>
            </a:r>
            <a:r>
              <a:rPr lang="en-US" sz="700" i="1" dirty="0" err="1">
                <a:latin typeface="Arial" panose="020B0604020202020204" pitchFamily="34" charset="0"/>
              </a:rPr>
              <a:t>Enciclopedia</a:t>
            </a:r>
            <a:r>
              <a:rPr lang="en-US" sz="700" i="1" dirty="0">
                <a:latin typeface="Arial" panose="020B0604020202020204" pitchFamily="34" charset="0"/>
              </a:rPr>
              <a:t> de Puerto Rico/</a:t>
            </a:r>
            <a:br>
              <a:rPr lang="en-US" sz="700" i="1" dirty="0">
                <a:latin typeface="Arial" panose="020B0604020202020204" pitchFamily="34" charset="0"/>
              </a:rPr>
            </a:br>
            <a:r>
              <a:rPr lang="en-US" sz="700" i="1" dirty="0">
                <a:latin typeface="Arial" panose="020B0604020202020204" pitchFamily="34" charset="0"/>
              </a:rPr>
              <a:t>ca. 1960)</a:t>
            </a:r>
          </a:p>
        </p:txBody>
      </p:sp>
      <p:sp>
        <p:nvSpPr>
          <p:cNvPr id="31" name="TextBox 30">
            <a:extLst>
              <a:ext uri="{FF2B5EF4-FFF2-40B4-BE49-F238E27FC236}">
                <a16:creationId xmlns:a16="http://schemas.microsoft.com/office/drawing/2014/main" id="{F4BB09AC-314D-EC4A-81D0-B9B8C69FA4F9}"/>
              </a:ext>
            </a:extLst>
          </p:cNvPr>
          <p:cNvSpPr txBox="1"/>
          <p:nvPr/>
        </p:nvSpPr>
        <p:spPr>
          <a:xfrm>
            <a:off x="1532181" y="2825935"/>
            <a:ext cx="2927323" cy="1922650"/>
          </a:xfrm>
          <a:prstGeom prst="rect">
            <a:avLst/>
          </a:prstGeom>
          <a:noFill/>
        </p:spPr>
        <p:txBody>
          <a:bodyPr wrap="square" rtlCol="0" anchor="ctr">
            <a:no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Noble Sissle</a:t>
            </a:r>
            <a:b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br>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Co-wrote first hit Broadway musical written by and about African Americans</a:t>
            </a:r>
            <a:endParaRPr lang="en-US" sz="1800" i="1"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pic>
        <p:nvPicPr>
          <p:cNvPr id="36" name="Picture 35" descr="A vintage profile of Noble Sissle dressed in a suit.">
            <a:extLst>
              <a:ext uri="{FF2B5EF4-FFF2-40B4-BE49-F238E27FC236}">
                <a16:creationId xmlns:a16="http://schemas.microsoft.com/office/drawing/2014/main" id="{4B52DE78-E34D-A644-B24F-430E8238A17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4672" y="2825934"/>
            <a:ext cx="1371600" cy="1922651"/>
          </a:xfrm>
          <a:prstGeom prst="rect">
            <a:avLst/>
          </a:prstGeom>
        </p:spPr>
      </p:pic>
      <p:sp>
        <p:nvSpPr>
          <p:cNvPr id="23" name="TextBox 22">
            <a:extLst>
              <a:ext uri="{FF2B5EF4-FFF2-40B4-BE49-F238E27FC236}">
                <a16:creationId xmlns:a16="http://schemas.microsoft.com/office/drawing/2014/main" id="{83B1E76B-ACD3-4ED7-96BF-95532A525E2E}"/>
              </a:ext>
            </a:extLst>
          </p:cNvPr>
          <p:cNvSpPr txBox="1"/>
          <p:nvPr/>
        </p:nvSpPr>
        <p:spPr>
          <a:xfrm>
            <a:off x="114672" y="4442814"/>
            <a:ext cx="1371600" cy="307777"/>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(New York Public Library/1923)</a:t>
            </a:r>
          </a:p>
        </p:txBody>
      </p:sp>
      <p:sp>
        <p:nvSpPr>
          <p:cNvPr id="27" name="TextBox 26">
            <a:extLst>
              <a:ext uri="{FF2B5EF4-FFF2-40B4-BE49-F238E27FC236}">
                <a16:creationId xmlns:a16="http://schemas.microsoft.com/office/drawing/2014/main" id="{8D1F1A1F-6047-42AB-B6B6-D8437469740F}"/>
              </a:ext>
            </a:extLst>
          </p:cNvPr>
          <p:cNvSpPr txBox="1"/>
          <p:nvPr/>
        </p:nvSpPr>
        <p:spPr>
          <a:xfrm>
            <a:off x="6027167" y="2779690"/>
            <a:ext cx="2918940" cy="1948543"/>
          </a:xfrm>
          <a:prstGeom prst="rect">
            <a:avLst/>
          </a:prstGeom>
          <a:noFill/>
        </p:spPr>
        <p:txBody>
          <a:bodyPr wrap="square" rtlCol="0" anchor="ctr">
            <a:noAutofit/>
          </a:bodyPr>
          <a:lstStyle/>
          <a:p>
            <a:r>
              <a:rPr lang="en-US" sz="1800" dirty="0" err="1">
                <a:solidFill>
                  <a:schemeClr val="bg1"/>
                </a:solidFill>
                <a:latin typeface="Arial" panose="020B0604020202020204" pitchFamily="34" charset="0"/>
                <a:ea typeface="Lato" panose="020F0502020204030203" pitchFamily="34" charset="0"/>
                <a:cs typeface="Arial" panose="020B0604020202020204" pitchFamily="34" charset="0"/>
              </a:rPr>
              <a:t>Spottswood</a:t>
            </a: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(Spot) Poles</a:t>
            </a:r>
            <a:b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br>
            <a:r>
              <a:rPr lang="en-US" sz="1800" i="1" dirty="0">
                <a:solidFill>
                  <a:schemeClr val="bg1"/>
                </a:solidFill>
                <a:latin typeface="Arial" panose="020B0604020202020204" pitchFamily="34" charset="0"/>
                <a:ea typeface="Lato" panose="020F0502020204030203" pitchFamily="34" charset="0"/>
                <a:cs typeface="Arial" panose="020B0604020202020204" pitchFamily="34" charset="0"/>
              </a:rPr>
              <a:t>Professional baseball player in the Negro League known for his speed</a:t>
            </a:r>
          </a:p>
        </p:txBody>
      </p:sp>
      <p:pic>
        <p:nvPicPr>
          <p:cNvPr id="6" name="Picture 5" descr="A vintage profile of Spot Poles in a baseball cap and jersey.">
            <a:extLst>
              <a:ext uri="{FF2B5EF4-FFF2-40B4-BE49-F238E27FC236}">
                <a16:creationId xmlns:a16="http://schemas.microsoft.com/office/drawing/2014/main" id="{78176C21-1087-4CBA-BDE5-63A0B75FE49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571999" y="2781185"/>
            <a:ext cx="1371600" cy="1948543"/>
          </a:xfrm>
          <a:prstGeom prst="rect">
            <a:avLst/>
          </a:prstGeom>
        </p:spPr>
      </p:pic>
      <p:sp>
        <p:nvSpPr>
          <p:cNvPr id="33" name="TextBox 32">
            <a:extLst>
              <a:ext uri="{FF2B5EF4-FFF2-40B4-BE49-F238E27FC236}">
                <a16:creationId xmlns:a16="http://schemas.microsoft.com/office/drawing/2014/main" id="{4A32C3A0-7264-41A5-926B-46792CEA82FF}"/>
              </a:ext>
            </a:extLst>
          </p:cNvPr>
          <p:cNvSpPr txBox="1"/>
          <p:nvPr/>
        </p:nvSpPr>
        <p:spPr>
          <a:xfrm>
            <a:off x="4569819" y="4311119"/>
            <a:ext cx="1371600" cy="415498"/>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(National Baseball Hall of Fame/</a:t>
            </a:r>
            <a:br>
              <a:rPr lang="en-US" sz="700" i="1" dirty="0">
                <a:latin typeface="Arial" panose="020B0604020202020204" pitchFamily="34" charset="0"/>
              </a:rPr>
            </a:br>
            <a:r>
              <a:rPr lang="en-US" sz="700" i="1" dirty="0">
                <a:latin typeface="Arial" panose="020B0604020202020204" pitchFamily="34" charset="0"/>
              </a:rPr>
              <a:t>1911)</a:t>
            </a:r>
          </a:p>
        </p:txBody>
      </p:sp>
    </p:spTree>
    <p:custDataLst>
      <p:tags r:id="rId1"/>
    </p:custDataLst>
    <p:extLst>
      <p:ext uri="{BB962C8B-B14F-4D97-AF65-F5344CB8AC3E}">
        <p14:creationId xmlns:p14="http://schemas.microsoft.com/office/powerpoint/2010/main" val="108624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AD2592-6FD4-AA41-9D69-97A6FE03DD4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5" name="Rectangle 14">
            <a:extLst>
              <a:ext uri="{FF2B5EF4-FFF2-40B4-BE49-F238E27FC236}">
                <a16:creationId xmlns:a16="http://schemas.microsoft.com/office/drawing/2014/main" id="{3583874B-D35B-4840-9939-F4573312F9AA}"/>
              </a:ext>
              <a:ext uri="{C183D7F6-B498-43B3-948B-1728B52AA6E4}">
                <adec:decorative xmlns:adec="http://schemas.microsoft.com/office/drawing/2017/decorative" xmlns="" val="1"/>
              </a:ext>
            </a:extLst>
          </p:cNvPr>
          <p:cNvSpPr/>
          <p:nvPr/>
        </p:nvSpPr>
        <p:spPr>
          <a:xfrm>
            <a:off x="9144"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95E2981-9A0B-A742-B93B-B78F68DE0165}"/>
              </a:ext>
              <a:ext uri="{C183D7F6-B498-43B3-948B-1728B52AA6E4}">
                <adec:decorative xmlns:adec="http://schemas.microsoft.com/office/drawing/2017/decorative" xmlns="" val="1"/>
              </a:ext>
            </a:extLst>
          </p:cNvPr>
          <p:cNvSpPr txBox="1"/>
          <p:nvPr/>
        </p:nvSpPr>
        <p:spPr>
          <a:xfrm>
            <a:off x="1733005" y="4831968"/>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 name="Picture 1">
            <a:extLst>
              <a:ext uri="{FF2B5EF4-FFF2-40B4-BE49-F238E27FC236}">
                <a16:creationId xmlns:a16="http://schemas.microsoft.com/office/drawing/2014/main" id="{B2123E9E-5079-F54D-8A6D-ED0AA0F2B342}"/>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807896"/>
            <a:ext cx="220826" cy="260226"/>
          </a:xfrm>
          <a:prstGeom prst="rect">
            <a:avLst/>
          </a:prstGeom>
        </p:spPr>
      </p:pic>
      <p:pic>
        <p:nvPicPr>
          <p:cNvPr id="3" name="Picture 2">
            <a:extLst>
              <a:ext uri="{FF2B5EF4-FFF2-40B4-BE49-F238E27FC236}">
                <a16:creationId xmlns:a16="http://schemas.microsoft.com/office/drawing/2014/main" id="{5481724D-DF3D-664F-9179-FA1E23D794D8}"/>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735379" y="355555"/>
            <a:ext cx="254000" cy="228600"/>
          </a:xfrm>
          <a:prstGeom prst="rect">
            <a:avLst/>
          </a:prstGeom>
        </p:spPr>
      </p:pic>
      <p:pic>
        <p:nvPicPr>
          <p:cNvPr id="4" name="Picture 3">
            <a:extLst>
              <a:ext uri="{FF2B5EF4-FFF2-40B4-BE49-F238E27FC236}">
                <a16:creationId xmlns:a16="http://schemas.microsoft.com/office/drawing/2014/main" id="{D87557C4-5BF5-E64A-A83B-DDC92E2C95B3}"/>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802430" y="355555"/>
            <a:ext cx="254000" cy="228600"/>
          </a:xfrm>
          <a:prstGeom prst="rect">
            <a:avLst/>
          </a:prstGeom>
        </p:spPr>
      </p:pic>
      <p:sp>
        <p:nvSpPr>
          <p:cNvPr id="30" name="Title 29">
            <a:extLst>
              <a:ext uri="{FF2B5EF4-FFF2-40B4-BE49-F238E27FC236}">
                <a16:creationId xmlns:a16="http://schemas.microsoft.com/office/drawing/2014/main" id="{34A300EC-0ECB-674F-BFB5-60E56B65BC15}"/>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NOTABLE MEMBERS</a:t>
            </a:r>
          </a:p>
        </p:txBody>
      </p:sp>
      <p:sp>
        <p:nvSpPr>
          <p:cNvPr id="32" name="TextBox 31">
            <a:extLst>
              <a:ext uri="{FF2B5EF4-FFF2-40B4-BE49-F238E27FC236}">
                <a16:creationId xmlns:a16="http://schemas.microsoft.com/office/drawing/2014/main" id="{CD1C2C79-9D5C-644B-972C-4B9F6A08EF81}"/>
              </a:ext>
            </a:extLst>
          </p:cNvPr>
          <p:cNvSpPr txBox="1"/>
          <p:nvPr/>
        </p:nvSpPr>
        <p:spPr>
          <a:xfrm>
            <a:off x="239836" y="3175957"/>
            <a:ext cx="2667138" cy="1288669"/>
          </a:xfrm>
          <a:prstGeom prst="rect">
            <a:avLst/>
          </a:prstGeom>
          <a:noFill/>
        </p:spPr>
        <p:txBody>
          <a:bodyPr wrap="square" rtlCol="0" anchor="ctr">
            <a:noAutofit/>
          </a:bodyPr>
          <a:lstStyle/>
          <a:p>
            <a:pPr algn="ct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Henry Johnson</a:t>
            </a:r>
          </a:p>
          <a:p>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Posthumously awarded Medal of Honor for heroism in hand-to-hand combat</a:t>
            </a:r>
          </a:p>
        </p:txBody>
      </p:sp>
      <p:pic>
        <p:nvPicPr>
          <p:cNvPr id="42" name="Picture 41" descr="A vintage profile of Henry Johnson smiling in his uniform with his distinguished cross pinned above his left pocket. He is also wearing a side cap.">
            <a:extLst>
              <a:ext uri="{FF2B5EF4-FFF2-40B4-BE49-F238E27FC236}">
                <a16:creationId xmlns:a16="http://schemas.microsoft.com/office/drawing/2014/main" id="{CCB3AEE7-BE82-4B7A-B78E-F04C5D8FA6C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5769" y="1165618"/>
            <a:ext cx="1371600" cy="1927146"/>
          </a:xfrm>
          <a:prstGeom prst="rect">
            <a:avLst/>
          </a:prstGeom>
        </p:spPr>
      </p:pic>
      <p:sp>
        <p:nvSpPr>
          <p:cNvPr id="25" name="TextBox 24">
            <a:extLst>
              <a:ext uri="{FF2B5EF4-FFF2-40B4-BE49-F238E27FC236}">
                <a16:creationId xmlns:a16="http://schemas.microsoft.com/office/drawing/2014/main" id="{7657085F-4F0E-4A48-B04F-4B153A4F56D6}"/>
              </a:ext>
            </a:extLst>
          </p:cNvPr>
          <p:cNvSpPr txBox="1"/>
          <p:nvPr/>
        </p:nvSpPr>
        <p:spPr>
          <a:xfrm>
            <a:off x="826497" y="2894171"/>
            <a:ext cx="1370872" cy="200055"/>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(U.S. Army/1919)</a:t>
            </a:r>
          </a:p>
        </p:txBody>
      </p:sp>
      <p:sp>
        <p:nvSpPr>
          <p:cNvPr id="40" name="TextBox 39">
            <a:extLst>
              <a:ext uri="{FF2B5EF4-FFF2-40B4-BE49-F238E27FC236}">
                <a16:creationId xmlns:a16="http://schemas.microsoft.com/office/drawing/2014/main" id="{B27DD4A7-4680-4B48-B03F-4C4FB9EC9E90}"/>
              </a:ext>
            </a:extLst>
          </p:cNvPr>
          <p:cNvSpPr txBox="1"/>
          <p:nvPr/>
        </p:nvSpPr>
        <p:spPr>
          <a:xfrm>
            <a:off x="3547627" y="3175957"/>
            <a:ext cx="2048743" cy="1288668"/>
          </a:xfrm>
          <a:prstGeom prst="rect">
            <a:avLst/>
          </a:prstGeom>
          <a:noFill/>
        </p:spPr>
        <p:txBody>
          <a:bodyPr wrap="square" rtlCol="0" anchor="ctr">
            <a:noAutofit/>
          </a:bodyPr>
          <a:lstStyle/>
          <a:p>
            <a:pPr algn="ct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Benjamin O. Davis Sr.</a:t>
            </a:r>
          </a:p>
          <a:p>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Became first African American general in U.S. military in 1940</a:t>
            </a:r>
          </a:p>
        </p:txBody>
      </p:sp>
      <p:pic>
        <p:nvPicPr>
          <p:cNvPr id="43" name="Picture 42" descr="A vintage profile of Benjamin O. Davis Sr. in his World War Two uniform. He is also wearing glasses and a metal helmet. Black and white photograph.">
            <a:extLst>
              <a:ext uri="{FF2B5EF4-FFF2-40B4-BE49-F238E27FC236}">
                <a16:creationId xmlns:a16="http://schemas.microsoft.com/office/drawing/2014/main" id="{8C0C783D-40EF-4C6A-AC12-A327832EE94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1426" t="13484" r="31363" b="37651"/>
          <a:stretch/>
        </p:blipFill>
        <p:spPr>
          <a:xfrm>
            <a:off x="3891613" y="1126081"/>
            <a:ext cx="1371600" cy="1927146"/>
          </a:xfrm>
          <a:prstGeom prst="rect">
            <a:avLst/>
          </a:prstGeom>
        </p:spPr>
      </p:pic>
      <p:sp>
        <p:nvSpPr>
          <p:cNvPr id="26" name="TextBox 25">
            <a:extLst>
              <a:ext uri="{FF2B5EF4-FFF2-40B4-BE49-F238E27FC236}">
                <a16:creationId xmlns:a16="http://schemas.microsoft.com/office/drawing/2014/main" id="{6818F399-7C7A-46CB-97D6-5D8CDFE21DD5}"/>
              </a:ext>
            </a:extLst>
          </p:cNvPr>
          <p:cNvSpPr txBox="1"/>
          <p:nvPr/>
        </p:nvSpPr>
        <p:spPr>
          <a:xfrm>
            <a:off x="3886563" y="2863839"/>
            <a:ext cx="1370872" cy="200055"/>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(NARA/1944)</a:t>
            </a:r>
          </a:p>
        </p:txBody>
      </p:sp>
      <p:sp>
        <p:nvSpPr>
          <p:cNvPr id="46" name="TextBox 45">
            <a:extLst>
              <a:ext uri="{FF2B5EF4-FFF2-40B4-BE49-F238E27FC236}">
                <a16:creationId xmlns:a16="http://schemas.microsoft.com/office/drawing/2014/main" id="{B0CBEE04-85C2-4809-8A87-41BE9293B8C5}"/>
              </a:ext>
            </a:extLst>
          </p:cNvPr>
          <p:cNvSpPr txBox="1"/>
          <p:nvPr/>
        </p:nvSpPr>
        <p:spPr>
          <a:xfrm>
            <a:off x="5972367" y="3175957"/>
            <a:ext cx="3027876" cy="1297085"/>
          </a:xfrm>
          <a:prstGeom prst="rect">
            <a:avLst/>
          </a:prstGeom>
          <a:noFill/>
        </p:spPr>
        <p:txBody>
          <a:bodyPr wrap="square" rtlCol="0" anchor="ctr">
            <a:noAutofit/>
          </a:bodyPr>
          <a:lstStyle/>
          <a:p>
            <a:pPr algn="ct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Stephanie Dawson</a:t>
            </a:r>
          </a:p>
          <a:p>
            <a:r>
              <a:rPr lang="en-US" i="1" dirty="0">
                <a:solidFill>
                  <a:schemeClr val="bg1"/>
                </a:solidFill>
                <a:latin typeface="Arial" panose="020B0604020202020204" pitchFamily="34" charset="0"/>
                <a:ea typeface="Lato" panose="020F0502020204030203" pitchFamily="34" charset="0"/>
                <a:cs typeface="Arial" panose="020B0604020202020204" pitchFamily="34" charset="0"/>
              </a:rPr>
              <a:t>Became first woman to command a brigade in New York Army National Guard in 2008</a:t>
            </a:r>
          </a:p>
        </p:txBody>
      </p:sp>
      <p:pic>
        <p:nvPicPr>
          <p:cNvPr id="8" name="Picture 7" descr="Stephanie Dawson leading her unit down a street in New York City in a modern camouflage uniform while observers watch on.">
            <a:extLst>
              <a:ext uri="{FF2B5EF4-FFF2-40B4-BE49-F238E27FC236}">
                <a16:creationId xmlns:a16="http://schemas.microsoft.com/office/drawing/2014/main" id="{6AD6B29D-FFFD-4336-B6BA-329EE871786D}"/>
              </a:ext>
            </a:extLst>
          </p:cNvPr>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6800505" y="1126081"/>
            <a:ext cx="1371600" cy="1927145"/>
          </a:xfrm>
          <a:prstGeom prst="rect">
            <a:avLst/>
          </a:prstGeom>
        </p:spPr>
      </p:pic>
      <p:sp>
        <p:nvSpPr>
          <p:cNvPr id="27" name="TextBox 26">
            <a:extLst>
              <a:ext uri="{FF2B5EF4-FFF2-40B4-BE49-F238E27FC236}">
                <a16:creationId xmlns:a16="http://schemas.microsoft.com/office/drawing/2014/main" id="{888D449A-CEC5-4A49-96D1-A30D24244600}"/>
              </a:ext>
            </a:extLst>
          </p:cNvPr>
          <p:cNvSpPr txBox="1"/>
          <p:nvPr/>
        </p:nvSpPr>
        <p:spPr>
          <a:xfrm>
            <a:off x="6810377" y="2849298"/>
            <a:ext cx="1370872" cy="307777"/>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(New York National Guard/2009)</a:t>
            </a:r>
          </a:p>
        </p:txBody>
      </p:sp>
    </p:spTree>
    <p:custDataLst>
      <p:tags r:id="rId1"/>
    </p:custDataLst>
    <p:extLst>
      <p:ext uri="{BB962C8B-B14F-4D97-AF65-F5344CB8AC3E}">
        <p14:creationId xmlns:p14="http://schemas.microsoft.com/office/powerpoint/2010/main" val="289501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extBox">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LEGACY</a:t>
            </a:r>
          </a:p>
        </p:txBody>
      </p:sp>
      <p:sp>
        <p:nvSpPr>
          <p:cNvPr id="14" name="TextBox 13">
            <a:extLst>
              <a:ext uri="{FF2B5EF4-FFF2-40B4-BE49-F238E27FC236}">
                <a16:creationId xmlns:a16="http://schemas.microsoft.com/office/drawing/2014/main" id="{2EF505FD-941F-0740-A4E0-466DA0870C8A}"/>
              </a:ext>
            </a:extLst>
          </p:cNvPr>
          <p:cNvSpPr txBox="1"/>
          <p:nvPr/>
        </p:nvSpPr>
        <p:spPr>
          <a:xfrm>
            <a:off x="384048" y="2199431"/>
            <a:ext cx="3908973" cy="1554272"/>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All of New York celebrated their return</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Jazz became very popular in Europe and opened doors for Black musicians and artists</a:t>
            </a:r>
          </a:p>
        </p:txBody>
      </p:sp>
      <p:pic>
        <p:nvPicPr>
          <p:cNvPr id="23" name="Picture 22" descr="A block of one hundred and ninety two soldiers wearing trench coats and metal helmets are marching in unison with their guns resting on their shoulders. A crowd of observers are located behind the soldiers and to their left. Black and white photo.">
            <a:extLst>
              <a:ext uri="{FF2B5EF4-FFF2-40B4-BE49-F238E27FC236}">
                <a16:creationId xmlns:a16="http://schemas.microsoft.com/office/drawing/2014/main" id="{C4E514F7-ADBF-4F2A-9CA4-CA577FA4918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924" t="7578" r="1924" b="606"/>
          <a:stretch/>
        </p:blipFill>
        <p:spPr>
          <a:xfrm>
            <a:off x="4377967" y="1106651"/>
            <a:ext cx="2290528" cy="1676874"/>
          </a:xfrm>
          <a:prstGeom prst="rect">
            <a:avLst/>
          </a:prstGeom>
        </p:spPr>
      </p:pic>
      <p:sp>
        <p:nvSpPr>
          <p:cNvPr id="11" name="TextBox 10">
            <a:extLst>
              <a:ext uri="{FF2B5EF4-FFF2-40B4-BE49-F238E27FC236}">
                <a16:creationId xmlns:a16="http://schemas.microsoft.com/office/drawing/2014/main" id="{1BCAD7AC-92AB-4FED-AA02-6958A19DB982}"/>
              </a:ext>
            </a:extLst>
          </p:cNvPr>
          <p:cNvSpPr txBox="1"/>
          <p:nvPr/>
        </p:nvSpPr>
        <p:spPr>
          <a:xfrm>
            <a:off x="4377967" y="2268437"/>
            <a:ext cx="2290528" cy="507831"/>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1919 photo of soldiers of the 369</a:t>
            </a:r>
            <a:r>
              <a:rPr lang="en-US" sz="900" i="1" baseline="30000" dirty="0">
                <a:latin typeface="Arial" panose="020B0604020202020204" pitchFamily="34" charset="0"/>
              </a:rPr>
              <a:t>th</a:t>
            </a:r>
            <a:r>
              <a:rPr lang="en-US" sz="900" i="1" dirty="0">
                <a:latin typeface="Arial" panose="020B0604020202020204" pitchFamily="34" charset="0"/>
              </a:rPr>
              <a:t> Infantry regiment marching in their homecoming parade. (NARA)</a:t>
            </a:r>
          </a:p>
        </p:txBody>
      </p:sp>
      <p:pic>
        <p:nvPicPr>
          <p:cNvPr id="19" name="Picture 18" descr="James Reese Europe is photographed in his uniform with a peaked cap stretching out his left arm while he conducts the regimental band. The trombone and cornet section is faced towards Europe playing their instruments while other members of the band stand in the background. Sepia photograph.">
            <a:extLst>
              <a:ext uri="{FF2B5EF4-FFF2-40B4-BE49-F238E27FC236}">
                <a16:creationId xmlns:a16="http://schemas.microsoft.com/office/drawing/2014/main" id="{DEBD18CA-10C8-46A4-AB6B-918284CEFF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95821" y="1093956"/>
            <a:ext cx="2208183" cy="3480961"/>
          </a:xfrm>
          <a:prstGeom prst="rect">
            <a:avLst/>
          </a:prstGeom>
        </p:spPr>
      </p:pic>
      <p:sp>
        <p:nvSpPr>
          <p:cNvPr id="13" name="TextBox 12">
            <a:extLst>
              <a:ext uri="{FF2B5EF4-FFF2-40B4-BE49-F238E27FC236}">
                <a16:creationId xmlns:a16="http://schemas.microsoft.com/office/drawing/2014/main" id="{7DA2B412-72DB-466C-B335-F1B9D4BD3C1D}"/>
              </a:ext>
            </a:extLst>
          </p:cNvPr>
          <p:cNvSpPr txBox="1"/>
          <p:nvPr/>
        </p:nvSpPr>
        <p:spPr>
          <a:xfrm>
            <a:off x="6795821" y="4072968"/>
            <a:ext cx="2208183" cy="507831"/>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1918 photo of the 369</a:t>
            </a:r>
            <a:r>
              <a:rPr lang="en-US" sz="900" i="1" baseline="30000" dirty="0">
                <a:latin typeface="Arial" panose="020B0604020202020204" pitchFamily="34" charset="0"/>
              </a:rPr>
              <a:t>th</a:t>
            </a:r>
            <a:r>
              <a:rPr lang="en-US" sz="900" i="1" dirty="0">
                <a:latin typeface="Arial" panose="020B0604020202020204" pitchFamily="34" charset="0"/>
              </a:rPr>
              <a:t> Infantry Regimental Band playing in France. (LOC)</a:t>
            </a:r>
          </a:p>
        </p:txBody>
      </p:sp>
      <p:pic>
        <p:nvPicPr>
          <p:cNvPr id="3" name="Picture 2" descr="A group of African American children waving small American flags dressed in coats and hats. Standing behind them is a crowd of African American adults wearing long coats and hats. They are standing in front of a store front on a street in New York City. Black and white photograph. ">
            <a:extLst>
              <a:ext uri="{FF2B5EF4-FFF2-40B4-BE49-F238E27FC236}">
                <a16:creationId xmlns:a16="http://schemas.microsoft.com/office/drawing/2014/main" id="{675A1FFD-E52A-4A19-8FCD-6E9283571E9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4082" t="1512" r="2328" b="5057"/>
          <a:stretch/>
        </p:blipFill>
        <p:spPr>
          <a:xfrm>
            <a:off x="4377967" y="2910738"/>
            <a:ext cx="2290528" cy="1676874"/>
          </a:xfrm>
          <a:prstGeom prst="rect">
            <a:avLst/>
          </a:prstGeom>
        </p:spPr>
      </p:pic>
      <p:sp>
        <p:nvSpPr>
          <p:cNvPr id="12" name="TextBox 11">
            <a:extLst>
              <a:ext uri="{FF2B5EF4-FFF2-40B4-BE49-F238E27FC236}">
                <a16:creationId xmlns:a16="http://schemas.microsoft.com/office/drawing/2014/main" id="{89C6BC35-79C4-4CB2-8F29-C866EA31D444}"/>
              </a:ext>
            </a:extLst>
          </p:cNvPr>
          <p:cNvSpPr txBox="1"/>
          <p:nvPr/>
        </p:nvSpPr>
        <p:spPr>
          <a:xfrm>
            <a:off x="4377967" y="4217664"/>
            <a:ext cx="2290528"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1919 photo of well-wishers at the 369</a:t>
            </a:r>
            <a:r>
              <a:rPr lang="en-US" sz="900" i="1" baseline="30000" dirty="0">
                <a:latin typeface="Arial" panose="020B0604020202020204" pitchFamily="34" charset="0"/>
              </a:rPr>
              <a:t>th</a:t>
            </a:r>
            <a:r>
              <a:rPr lang="en-US" sz="900" i="1" dirty="0">
                <a:latin typeface="Arial" panose="020B0604020202020204" pitchFamily="34" charset="0"/>
              </a:rPr>
              <a:t> Infantry Regiment homecoming. (NARA)</a:t>
            </a:r>
          </a:p>
        </p:txBody>
      </p:sp>
    </p:spTree>
    <p:custDataLst>
      <p:tags r:id="rId1"/>
    </p:custDataLst>
    <p:extLst>
      <p:ext uri="{BB962C8B-B14F-4D97-AF65-F5344CB8AC3E}">
        <p14:creationId xmlns:p14="http://schemas.microsoft.com/office/powerpoint/2010/main" val="202087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A28AF-CC66-2445-836F-A0D22A96145B}"/>
              </a:ext>
              <a:ext uri="{C183D7F6-B498-43B3-948B-1728B52AA6E4}">
                <adec:decorative xmlns:adec="http://schemas.microsoft.com/office/drawing/2017/decorative" xmlns="" val="1"/>
              </a:ext>
            </a:extLst>
          </p:cNvPr>
          <p:cNvSpPr/>
          <p:nvPr/>
        </p:nvSpPr>
        <p:spPr>
          <a:xfrm>
            <a:off x="-8460" y="3955718"/>
            <a:ext cx="9144000" cy="1183020"/>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C65CC521-793A-5642-A278-C090E232E881}"/>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7735379" y="355555"/>
            <a:ext cx="254000" cy="228600"/>
          </a:xfrm>
          <a:prstGeom prst="rect">
            <a:avLst/>
          </a:prstGeom>
        </p:spPr>
      </p:pic>
      <p:pic>
        <p:nvPicPr>
          <p:cNvPr id="18" name="Picture 17">
            <a:extLst>
              <a:ext uri="{FF2B5EF4-FFF2-40B4-BE49-F238E27FC236}">
                <a16:creationId xmlns:a16="http://schemas.microsoft.com/office/drawing/2014/main" id="{18E01ABB-4362-B34C-AE83-3C4E17FE37FB}"/>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02430" y="355555"/>
            <a:ext cx="254000" cy="228600"/>
          </a:xfrm>
          <a:prstGeom prst="rect">
            <a:avLst/>
          </a:prstGeom>
        </p:spPr>
      </p:pic>
      <p:sp>
        <p:nvSpPr>
          <p:cNvPr id="20" name="TextBox 19">
            <a:extLst>
              <a:ext uri="{FF2B5EF4-FFF2-40B4-BE49-F238E27FC236}">
                <a16:creationId xmlns:a16="http://schemas.microsoft.com/office/drawing/2014/main" id="{F543027C-656D-7041-970C-B80CAF338A10}"/>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26D7F145-920B-5F4A-B66D-159EC5059F96}"/>
              </a:ext>
              <a:ext uri="{C183D7F6-B498-43B3-948B-1728B52AA6E4}">
                <adec:decorative xmlns:adec="http://schemas.microsoft.com/office/drawing/2017/decorative" xmlns=""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sp>
        <p:nvSpPr>
          <p:cNvPr id="19" name="Title 18">
            <a:extLst>
              <a:ext uri="{FF2B5EF4-FFF2-40B4-BE49-F238E27FC236}">
                <a16:creationId xmlns:a16="http://schemas.microsoft.com/office/drawing/2014/main" id="{6FFB416A-284B-8743-BC5D-D7D2A5EFB358}"/>
              </a:ext>
            </a:extLst>
          </p:cNvPr>
          <p:cNvSpPr txBox="1">
            <a:spLocks noGrp="1"/>
          </p:cNvSpPr>
          <p:nvPr>
            <p:ph type="title" idx="4294967295"/>
          </p:nvPr>
        </p:nvSpPr>
        <p:spPr>
          <a:xfrm>
            <a:off x="510260" y="243779"/>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rgbClr val="353C62"/>
                </a:solidFill>
                <a:effectLst/>
                <a:uLnTx/>
                <a:uFillTx/>
                <a:latin typeface="Arial" panose="020B0604020202020204" pitchFamily="34" charset="0"/>
                <a:ea typeface="Lato" panose="020F0502020204030203" pitchFamily="34" charset="0"/>
                <a:cs typeface="Arial" panose="020B0604020202020204" pitchFamily="34" charset="0"/>
              </a:rPr>
              <a:t>CONNECTIONS</a:t>
            </a:r>
          </a:p>
        </p:txBody>
      </p:sp>
      <p:sp>
        <p:nvSpPr>
          <p:cNvPr id="24" name="TextBox 23">
            <a:extLst>
              <a:ext uri="{FF2B5EF4-FFF2-40B4-BE49-F238E27FC236}">
                <a16:creationId xmlns:a16="http://schemas.microsoft.com/office/drawing/2014/main" id="{474B4CCB-2C26-F74D-AAC9-E1177CA2B543}"/>
              </a:ext>
            </a:extLst>
          </p:cNvPr>
          <p:cNvSpPr txBox="1"/>
          <p:nvPr/>
        </p:nvSpPr>
        <p:spPr>
          <a:xfrm>
            <a:off x="184088" y="755074"/>
            <a:ext cx="8784548" cy="646331"/>
          </a:xfrm>
          <a:prstGeom prst="rect">
            <a:avLst/>
          </a:prstGeom>
          <a:noFill/>
        </p:spPr>
        <p:txBody>
          <a:bodyPr wrap="square" rtlCol="0">
            <a:spAutoFit/>
          </a:bodyPr>
          <a:lstStyle/>
          <a:p>
            <a:pPr algn="ct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Does the story of the 369</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Infantry Regiment remind you of anything else you have learned? What connections can you make to your prior knowledge?</a:t>
            </a:r>
          </a:p>
        </p:txBody>
      </p:sp>
      <p:pic>
        <p:nvPicPr>
          <p:cNvPr id="4" name="Picture 3" descr="Members of the band dressed in uniform marching in a unit down a dirt road holding their instruments. The trombone players are leading the men while the tuba, sousaphone, and other players walk in rows behind them. Sepia photograph.">
            <a:extLst>
              <a:ext uri="{FF2B5EF4-FFF2-40B4-BE49-F238E27FC236}">
                <a16:creationId xmlns:a16="http://schemas.microsoft.com/office/drawing/2014/main" id="{AD507469-9075-41B3-8D84-DC20B700F5F6}"/>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466561" y="1591480"/>
            <a:ext cx="2532888" cy="2536923"/>
          </a:xfrm>
          <a:prstGeom prst="rect">
            <a:avLst/>
          </a:prstGeom>
        </p:spPr>
      </p:pic>
      <p:sp>
        <p:nvSpPr>
          <p:cNvPr id="14" name="TextBox 13">
            <a:extLst>
              <a:ext uri="{FF2B5EF4-FFF2-40B4-BE49-F238E27FC236}">
                <a16:creationId xmlns:a16="http://schemas.microsoft.com/office/drawing/2014/main" id="{6B37B798-6D76-4FC8-9374-38805E67CC7B}"/>
              </a:ext>
            </a:extLst>
          </p:cNvPr>
          <p:cNvSpPr txBox="1"/>
          <p:nvPr/>
        </p:nvSpPr>
        <p:spPr>
          <a:xfrm>
            <a:off x="466561" y="4128968"/>
            <a:ext cx="2532888" cy="369332"/>
          </a:xfrm>
          <a:prstGeom prst="rect">
            <a:avLst/>
          </a:prstGeom>
          <a:noFill/>
        </p:spPr>
        <p:txBody>
          <a:bodyPr wrap="square" rtlCol="0">
            <a:spAutoFit/>
          </a:bodyPr>
          <a:lstStyle/>
          <a:p>
            <a:r>
              <a:rPr lang="en-US" sz="900" i="1" dirty="0">
                <a:solidFill>
                  <a:schemeClr val="bg1"/>
                </a:solidFill>
                <a:latin typeface="Arial" panose="020B0604020202020204" pitchFamily="34" charset="0"/>
              </a:rPr>
              <a:t>1918 photo of the 369</a:t>
            </a:r>
            <a:r>
              <a:rPr lang="en-US" sz="900" i="1" baseline="30000" dirty="0">
                <a:solidFill>
                  <a:schemeClr val="bg1"/>
                </a:solidFill>
                <a:latin typeface="Arial" panose="020B0604020202020204" pitchFamily="34" charset="0"/>
              </a:rPr>
              <a:t>th</a:t>
            </a:r>
            <a:r>
              <a:rPr lang="en-US" sz="900" i="1" dirty="0">
                <a:solidFill>
                  <a:schemeClr val="bg1"/>
                </a:solidFill>
                <a:latin typeface="Arial" panose="020B0604020202020204" pitchFamily="34" charset="0"/>
              </a:rPr>
              <a:t> Infantry Regimental Band marching in France. (NARA/S.C. Abbott)</a:t>
            </a:r>
          </a:p>
        </p:txBody>
      </p:sp>
      <p:pic>
        <p:nvPicPr>
          <p:cNvPr id="9" name="Picture 8" descr="Seventeen men from the regiment dressed in their winter uniforms are facing towards the camera with their hands raised in the air to celebrate their return home. The men at the front and far back of the photograph are standing while the ones in the middle are sitting on the deck of the ship. Black and white photograph.   ">
            <a:extLst>
              <a:ext uri="{FF2B5EF4-FFF2-40B4-BE49-F238E27FC236}">
                <a16:creationId xmlns:a16="http://schemas.microsoft.com/office/drawing/2014/main" id="{7A0C4CC0-D29B-4347-ADEB-5B37D0B1A87A}"/>
              </a:ext>
            </a:extLst>
          </p:cNvPr>
          <p:cNvPicPr>
            <a:picLocks/>
          </p:cNvPicPr>
          <p:nvPr/>
        </p:nvPicPr>
        <p:blipFill rotWithShape="1">
          <a:blip r:embed="rId8" cstate="screen">
            <a:extLst>
              <a:ext uri="{28A0092B-C50C-407E-A947-70E740481C1C}">
                <a14:useLocalDpi xmlns:a14="http://schemas.microsoft.com/office/drawing/2010/main"/>
              </a:ext>
            </a:extLst>
          </a:blip>
          <a:srcRect l="15531" t="3264" r="5406" b="2983"/>
          <a:stretch/>
        </p:blipFill>
        <p:spPr>
          <a:xfrm>
            <a:off x="3313424" y="1592289"/>
            <a:ext cx="2716637" cy="2536923"/>
          </a:xfrm>
          <a:prstGeom prst="rect">
            <a:avLst/>
          </a:prstGeom>
        </p:spPr>
      </p:pic>
      <p:sp>
        <p:nvSpPr>
          <p:cNvPr id="15" name="TextBox 14">
            <a:extLst>
              <a:ext uri="{FF2B5EF4-FFF2-40B4-BE49-F238E27FC236}">
                <a16:creationId xmlns:a16="http://schemas.microsoft.com/office/drawing/2014/main" id="{A1AF8750-C475-4D3B-A407-34BE6C8B2AA8}"/>
              </a:ext>
            </a:extLst>
          </p:cNvPr>
          <p:cNvSpPr txBox="1"/>
          <p:nvPr/>
        </p:nvSpPr>
        <p:spPr>
          <a:xfrm>
            <a:off x="3313424" y="4128403"/>
            <a:ext cx="2716637" cy="507831"/>
          </a:xfrm>
          <a:prstGeom prst="rect">
            <a:avLst/>
          </a:prstGeom>
          <a:noFill/>
        </p:spPr>
        <p:txBody>
          <a:bodyPr wrap="square" rtlCol="0">
            <a:spAutoFit/>
          </a:bodyPr>
          <a:lstStyle/>
          <a:p>
            <a:r>
              <a:rPr lang="en-US" sz="900" i="1" dirty="0">
                <a:solidFill>
                  <a:schemeClr val="bg1"/>
                </a:solidFill>
                <a:latin typeface="Arial" panose="020B0604020202020204" pitchFamily="34" charset="0"/>
              </a:rPr>
              <a:t>1919 photo of soldiers of the 369th Infantry Regiment on their way home from war. (NARA/S.C. Abbott)</a:t>
            </a:r>
          </a:p>
        </p:txBody>
      </p:sp>
      <p:pic>
        <p:nvPicPr>
          <p:cNvPr id="7" name="Picture 6" descr="Six men dressed in shorts or long pants circled around a basketball as it hangs in the air. They are playing on a dirt field as rows of fellow infantryman observe from the sidelines. Sepia photograph.">
            <a:extLst>
              <a:ext uri="{FF2B5EF4-FFF2-40B4-BE49-F238E27FC236}">
                <a16:creationId xmlns:a16="http://schemas.microsoft.com/office/drawing/2014/main" id="{EAD502D5-B597-3B40-B42B-FAC768304E7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12785" y="1591480"/>
            <a:ext cx="2532888" cy="2536923"/>
          </a:xfrm>
          <a:prstGeom prst="rect">
            <a:avLst/>
          </a:prstGeom>
        </p:spPr>
      </p:pic>
      <p:sp>
        <p:nvSpPr>
          <p:cNvPr id="22" name="TextBox 21">
            <a:extLst>
              <a:ext uri="{FF2B5EF4-FFF2-40B4-BE49-F238E27FC236}">
                <a16:creationId xmlns:a16="http://schemas.microsoft.com/office/drawing/2014/main" id="{3028C9BD-7B46-4974-947D-475E95760235}"/>
              </a:ext>
            </a:extLst>
          </p:cNvPr>
          <p:cNvSpPr txBox="1"/>
          <p:nvPr/>
        </p:nvSpPr>
        <p:spPr>
          <a:xfrm>
            <a:off x="6312785" y="4109054"/>
            <a:ext cx="2532888" cy="507831"/>
          </a:xfrm>
          <a:prstGeom prst="rect">
            <a:avLst/>
          </a:prstGeom>
          <a:noFill/>
        </p:spPr>
        <p:txBody>
          <a:bodyPr wrap="square" rtlCol="0">
            <a:spAutoFit/>
          </a:bodyPr>
          <a:lstStyle/>
          <a:p>
            <a:r>
              <a:rPr lang="en-US" sz="900" i="1" dirty="0">
                <a:solidFill>
                  <a:schemeClr val="bg1"/>
                </a:solidFill>
                <a:latin typeface="Arial" panose="020B0604020202020204" pitchFamily="34" charset="0"/>
              </a:rPr>
              <a:t>1918 photo of soldiers of the 369</a:t>
            </a:r>
            <a:r>
              <a:rPr lang="en-US" sz="900" i="1" baseline="30000" dirty="0">
                <a:solidFill>
                  <a:schemeClr val="bg1"/>
                </a:solidFill>
                <a:latin typeface="Arial" panose="020B0604020202020204" pitchFamily="34" charset="0"/>
              </a:rPr>
              <a:t>th</a:t>
            </a:r>
            <a:r>
              <a:rPr lang="en-US" sz="900" i="1" dirty="0">
                <a:solidFill>
                  <a:schemeClr val="bg1"/>
                </a:solidFill>
                <a:latin typeface="Arial" panose="020B0604020202020204" pitchFamily="34" charset="0"/>
              </a:rPr>
              <a:t> Infantry Regiment playing basketball in France. (NARA)</a:t>
            </a:r>
          </a:p>
        </p:txBody>
      </p:sp>
    </p:spTree>
    <p:custDataLst>
      <p:tags r:id="rId1"/>
    </p:custDataLst>
    <p:extLst>
      <p:ext uri="{BB962C8B-B14F-4D97-AF65-F5344CB8AC3E}">
        <p14:creationId xmlns:p14="http://schemas.microsoft.com/office/powerpoint/2010/main" val="393517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5" name="Title 24">
            <a:extLst>
              <a:ext uri="{FF2B5EF4-FFF2-40B4-BE49-F238E27FC236}">
                <a16:creationId xmlns:a16="http://schemas.microsoft.com/office/drawing/2014/main" id="{D0F42696-46C9-6047-A1E0-C00013FE3272}"/>
              </a:ext>
            </a:extLst>
          </p:cNvPr>
          <p:cNvSpPr txBox="1">
            <a:spLocks noGrp="1"/>
          </p:cNvSpPr>
          <p:nvPr>
            <p:ph type="title" idx="4294967295"/>
          </p:nvPr>
        </p:nvSpPr>
        <p:spPr>
          <a:xfrm>
            <a:off x="334076" y="263558"/>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BACKGROUND</a:t>
            </a:r>
          </a:p>
        </p:txBody>
      </p:sp>
      <p:sp>
        <p:nvSpPr>
          <p:cNvPr id="6" name="TextBox 5">
            <a:extLst>
              <a:ext uri="{FF2B5EF4-FFF2-40B4-BE49-F238E27FC236}">
                <a16:creationId xmlns:a16="http://schemas.microsoft.com/office/drawing/2014/main" id="{7E14B725-D092-824E-9B89-7CE26B19EB0E}"/>
              </a:ext>
            </a:extLst>
          </p:cNvPr>
          <p:cNvSpPr txBox="1"/>
          <p:nvPr/>
        </p:nvSpPr>
        <p:spPr>
          <a:xfrm>
            <a:off x="384049" y="1949969"/>
            <a:ext cx="4750660" cy="1908215"/>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One of the most distinguished records of any unit in the United States Army</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Fought in World War I and World War II</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Most men in regiment were African American, though some Puerto Ricans joined unit during World War I</a:t>
            </a:r>
          </a:p>
        </p:txBody>
      </p:sp>
      <p:pic>
        <p:nvPicPr>
          <p:cNvPr id="29" name="Picture 28" descr="Nine members of the Harlem Rattlers dressed in their uniforms with their distinguished service crosses pinned to their jackets. Four are kneeling in front while the other five are leaning against the side of a ship. Black and white photograph.">
            <a:extLst>
              <a:ext uri="{FF2B5EF4-FFF2-40B4-BE49-F238E27FC236}">
                <a16:creationId xmlns:a16="http://schemas.microsoft.com/office/drawing/2014/main" id="{2F112490-7D30-F844-B0F3-2077F1C5ED0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258986" y="1584695"/>
            <a:ext cx="3629375" cy="2826073"/>
          </a:xfrm>
          <a:prstGeom prst="rect">
            <a:avLst/>
          </a:prstGeom>
        </p:spPr>
      </p:pic>
      <p:sp>
        <p:nvSpPr>
          <p:cNvPr id="4" name="TextBox 3">
            <a:extLst>
              <a:ext uri="{FF2B5EF4-FFF2-40B4-BE49-F238E27FC236}">
                <a16:creationId xmlns:a16="http://schemas.microsoft.com/office/drawing/2014/main" id="{64764713-F8B4-4B6E-8E0A-F74830EF6759}"/>
              </a:ext>
            </a:extLst>
          </p:cNvPr>
          <p:cNvSpPr txBox="1"/>
          <p:nvPr/>
        </p:nvSpPr>
        <p:spPr>
          <a:xfrm>
            <a:off x="5258986" y="4041436"/>
            <a:ext cx="3629374"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1919 photo of soldiers of the 369</a:t>
            </a:r>
            <a:r>
              <a:rPr lang="en-US" sz="900" i="1" baseline="30000" dirty="0">
                <a:latin typeface="Arial" panose="020B0604020202020204" pitchFamily="34" charset="0"/>
              </a:rPr>
              <a:t>th</a:t>
            </a:r>
            <a:r>
              <a:rPr lang="en-US" sz="900" i="1" dirty="0">
                <a:latin typeface="Arial" panose="020B0604020202020204" pitchFamily="34" charset="0"/>
              </a:rPr>
              <a:t> Infantry Regiment on their way home from war. (NARA)</a:t>
            </a:r>
          </a:p>
        </p:txBody>
      </p:sp>
    </p:spTree>
    <p:custDataLst>
      <p:tags r:id="rId1"/>
    </p:custDataLst>
    <p:extLst>
      <p:ext uri="{BB962C8B-B14F-4D97-AF65-F5344CB8AC3E}">
        <p14:creationId xmlns:p14="http://schemas.microsoft.com/office/powerpoint/2010/main" val="3810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0"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509EE226-94FA-744E-8325-F9EB1116006D}"/>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2" name="Picture 21">
            <a:extLst>
              <a:ext uri="{FF2B5EF4-FFF2-40B4-BE49-F238E27FC236}">
                <a16:creationId xmlns:a16="http://schemas.microsoft.com/office/drawing/2014/main" id="{66F38DDF-1D3E-7144-813A-998C5F74E26F}"/>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33" y="4735471"/>
            <a:ext cx="220826" cy="260226"/>
          </a:xfrm>
          <a:prstGeom prst="rect">
            <a:avLst/>
          </a:prstGeom>
        </p:spPr>
      </p:pic>
      <p:pic>
        <p:nvPicPr>
          <p:cNvPr id="24" name="Picture 23">
            <a:extLst>
              <a:ext uri="{FF2B5EF4-FFF2-40B4-BE49-F238E27FC236}">
                <a16:creationId xmlns:a16="http://schemas.microsoft.com/office/drawing/2014/main" id="{ACDB37CB-8E28-6B40-8CE7-247A2B3EE76F}"/>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7735379" y="355555"/>
            <a:ext cx="254000" cy="228600"/>
          </a:xfrm>
          <a:prstGeom prst="rect">
            <a:avLst/>
          </a:prstGeom>
        </p:spPr>
      </p:pic>
      <p:pic>
        <p:nvPicPr>
          <p:cNvPr id="26" name="Picture 25">
            <a:extLst>
              <a:ext uri="{FF2B5EF4-FFF2-40B4-BE49-F238E27FC236}">
                <a16:creationId xmlns:a16="http://schemas.microsoft.com/office/drawing/2014/main" id="{5AD0E547-BA58-B742-8B47-5647379B9225}"/>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802430" y="355555"/>
            <a:ext cx="254000" cy="228600"/>
          </a:xfrm>
          <a:prstGeom prst="rect">
            <a:avLst/>
          </a:prstGeom>
        </p:spPr>
      </p:pic>
      <p:sp>
        <p:nvSpPr>
          <p:cNvPr id="2" name="Rectangle 1">
            <a:extLst>
              <a:ext uri="{FF2B5EF4-FFF2-40B4-BE49-F238E27FC236}">
                <a16:creationId xmlns:a16="http://schemas.microsoft.com/office/drawing/2014/main" id="{C5EDDE91-48CA-4857-897D-F52C6794FE17}"/>
              </a:ext>
              <a:ext uri="{C183D7F6-B498-43B3-948B-1728B52AA6E4}">
                <adec:decorative xmlns:adec="http://schemas.microsoft.com/office/drawing/2017/decorative" xmlns="" val="1"/>
              </a:ext>
            </a:extLst>
          </p:cNvPr>
          <p:cNvSpPr/>
          <p:nvPr/>
        </p:nvSpPr>
        <p:spPr>
          <a:xfrm>
            <a:off x="4622948" y="2810322"/>
            <a:ext cx="2039112" cy="169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7" name="Title 26">
            <a:extLst>
              <a:ext uri="{FF2B5EF4-FFF2-40B4-BE49-F238E27FC236}">
                <a16:creationId xmlns:a16="http://schemas.microsoft.com/office/drawing/2014/main" id="{FB4DA3BF-A041-D343-8747-FDDF47D2FF10}"/>
              </a:ext>
            </a:extLst>
          </p:cNvPr>
          <p:cNvSpPr txBox="1">
            <a:spLocks noGrp="1"/>
          </p:cNvSpPr>
          <p:nvPr>
            <p:ph type="title" idx="4294967295"/>
          </p:nvPr>
        </p:nvSpPr>
        <p:spPr>
          <a:xfrm>
            <a:off x="507940" y="239022"/>
            <a:ext cx="783131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WHAT’S IN A NAME?</a:t>
            </a:r>
          </a:p>
        </p:txBody>
      </p:sp>
      <p:sp>
        <p:nvSpPr>
          <p:cNvPr id="19" name="TextBox 18">
            <a:extLst>
              <a:ext uri="{FF2B5EF4-FFF2-40B4-BE49-F238E27FC236}">
                <a16:creationId xmlns:a16="http://schemas.microsoft.com/office/drawing/2014/main" id="{E82DE7D0-C2A3-4ACA-A30A-4E5F7AAA94D6}"/>
              </a:ext>
            </a:extLst>
          </p:cNvPr>
          <p:cNvSpPr txBox="1"/>
          <p:nvPr/>
        </p:nvSpPr>
        <p:spPr>
          <a:xfrm>
            <a:off x="2158578" y="856610"/>
            <a:ext cx="2424896" cy="1693533"/>
          </a:xfrm>
          <a:prstGeom prst="rect">
            <a:avLst/>
          </a:prstGeom>
          <a:noFill/>
        </p:spPr>
        <p:txBody>
          <a:bodyPr wrap="square" rtlCol="0" anchor="ctr">
            <a:noAutofit/>
          </a:bodyPr>
          <a:lstStyle/>
          <a:p>
            <a:r>
              <a:rPr lang="en-US" b="1" dirty="0">
                <a:solidFill>
                  <a:schemeClr val="bg1"/>
                </a:solidFill>
                <a:latin typeface="Arial" panose="020B0604020202020204" pitchFamily="34" charset="0"/>
              </a:rPr>
              <a:t>Infantry:</a:t>
            </a:r>
            <a:r>
              <a:rPr lang="en-US" dirty="0">
                <a:solidFill>
                  <a:schemeClr val="bg1"/>
                </a:solidFill>
                <a:latin typeface="Arial" panose="020B0604020202020204" pitchFamily="34" charset="0"/>
              </a:rPr>
              <a:t> </a:t>
            </a:r>
            <a:br>
              <a:rPr lang="en-US" dirty="0">
                <a:solidFill>
                  <a:schemeClr val="bg1"/>
                </a:solidFill>
                <a:latin typeface="Arial" panose="020B0604020202020204" pitchFamily="34" charset="0"/>
              </a:rPr>
            </a:br>
            <a:r>
              <a:rPr lang="en-US" dirty="0">
                <a:solidFill>
                  <a:schemeClr val="bg1"/>
                </a:solidFill>
                <a:latin typeface="Arial" panose="020B0604020202020204" pitchFamily="34" charset="0"/>
              </a:rPr>
              <a:t>Soldiers trained in ground combat</a:t>
            </a:r>
          </a:p>
        </p:txBody>
      </p:sp>
      <p:pic>
        <p:nvPicPr>
          <p:cNvPr id="3" name="Picture 2" descr="Six Harlem Rattlers standing in a trench surrounded by shrubs in France with their weapons pointed towards a row of trees. Black and white photograph.">
            <a:extLst>
              <a:ext uri="{FF2B5EF4-FFF2-40B4-BE49-F238E27FC236}">
                <a16:creationId xmlns:a16="http://schemas.microsoft.com/office/drawing/2014/main" id="{CB7FEBF3-61A6-4376-B37A-A215B7574C3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6768" y="856610"/>
            <a:ext cx="2043151" cy="1687034"/>
          </a:xfrm>
          <a:prstGeom prst="rect">
            <a:avLst/>
          </a:prstGeom>
        </p:spPr>
      </p:pic>
      <p:sp>
        <p:nvSpPr>
          <p:cNvPr id="20" name="TextBox 19">
            <a:extLst>
              <a:ext uri="{FF2B5EF4-FFF2-40B4-BE49-F238E27FC236}">
                <a16:creationId xmlns:a16="http://schemas.microsoft.com/office/drawing/2014/main" id="{578E9A07-2FA9-46C7-B189-E3B4B274E31A}"/>
              </a:ext>
            </a:extLst>
          </p:cNvPr>
          <p:cNvSpPr txBox="1"/>
          <p:nvPr/>
        </p:nvSpPr>
        <p:spPr>
          <a:xfrm>
            <a:off x="106767" y="2235542"/>
            <a:ext cx="2040338" cy="307777"/>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Soldiers of the 369</a:t>
            </a:r>
            <a:r>
              <a:rPr lang="en-US" sz="700" i="1" baseline="30000" dirty="0">
                <a:latin typeface="Arial" panose="020B0604020202020204" pitchFamily="34" charset="0"/>
              </a:rPr>
              <a:t>th</a:t>
            </a:r>
            <a:r>
              <a:rPr lang="en-US" sz="700" i="1" dirty="0">
                <a:latin typeface="Arial" panose="020B0604020202020204" pitchFamily="34" charset="0"/>
              </a:rPr>
              <a:t> Infantry Regiment in the trenches in France (NARA/S.C. Abbott, 1918)</a:t>
            </a:r>
          </a:p>
        </p:txBody>
      </p:sp>
      <p:sp>
        <p:nvSpPr>
          <p:cNvPr id="25" name="TextBox 24">
            <a:extLst>
              <a:ext uri="{FF2B5EF4-FFF2-40B4-BE49-F238E27FC236}">
                <a16:creationId xmlns:a16="http://schemas.microsoft.com/office/drawing/2014/main" id="{C8358EF2-AAB6-4662-BF0B-049B2C5FCA93}"/>
              </a:ext>
            </a:extLst>
          </p:cNvPr>
          <p:cNvSpPr txBox="1"/>
          <p:nvPr/>
        </p:nvSpPr>
        <p:spPr>
          <a:xfrm>
            <a:off x="6675708" y="856610"/>
            <a:ext cx="2468880" cy="1693532"/>
          </a:xfrm>
          <a:prstGeom prst="rect">
            <a:avLst/>
          </a:prstGeom>
          <a:noFill/>
        </p:spPr>
        <p:txBody>
          <a:bodyPr wrap="square" rtlCol="0" anchor="ctr">
            <a:noAutofit/>
          </a:bodyPr>
          <a:lstStyle/>
          <a:p>
            <a:r>
              <a:rPr lang="en-US" b="1" dirty="0">
                <a:solidFill>
                  <a:schemeClr val="bg1"/>
                </a:solidFill>
                <a:latin typeface="Arial" panose="020B0604020202020204" pitchFamily="34" charset="0"/>
              </a:rPr>
              <a:t>Regiment: </a:t>
            </a:r>
          </a:p>
          <a:p>
            <a:r>
              <a:rPr lang="en-US" dirty="0">
                <a:solidFill>
                  <a:schemeClr val="bg1"/>
                </a:solidFill>
                <a:latin typeface="Arial" panose="020B0604020202020204" pitchFamily="34" charset="0"/>
              </a:rPr>
              <a:t>Organization in Army made up of about 2,000-5,000 soldiers</a:t>
            </a:r>
          </a:p>
        </p:txBody>
      </p:sp>
      <p:pic>
        <p:nvPicPr>
          <p:cNvPr id="17" name="Picture 16" descr="Members of the Harlem Rattlers marching as a unit with their guns in a parade in New York City. A commanding officer standing a few feet in front of them leads them down the street. &#10;Black and white photograph. &#10;">
            <a:extLst>
              <a:ext uri="{FF2B5EF4-FFF2-40B4-BE49-F238E27FC236}">
                <a16:creationId xmlns:a16="http://schemas.microsoft.com/office/drawing/2014/main" id="{BD6764E0-4005-4E65-B1E1-44840452417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4708" t="1377" r="2540" b="2423"/>
          <a:stretch/>
        </p:blipFill>
        <p:spPr>
          <a:xfrm>
            <a:off x="4619767" y="861943"/>
            <a:ext cx="2043151" cy="1688200"/>
          </a:xfrm>
          <a:prstGeom prst="rect">
            <a:avLst/>
          </a:prstGeom>
        </p:spPr>
      </p:pic>
      <p:sp>
        <p:nvSpPr>
          <p:cNvPr id="23" name="TextBox 22">
            <a:extLst>
              <a:ext uri="{FF2B5EF4-FFF2-40B4-BE49-F238E27FC236}">
                <a16:creationId xmlns:a16="http://schemas.microsoft.com/office/drawing/2014/main" id="{589506E7-8C12-4437-B94E-074AF7A6B82B}"/>
              </a:ext>
            </a:extLst>
          </p:cNvPr>
          <p:cNvSpPr txBox="1"/>
          <p:nvPr/>
        </p:nvSpPr>
        <p:spPr>
          <a:xfrm>
            <a:off x="4616951" y="2242366"/>
            <a:ext cx="2040337" cy="415498"/>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Soldiers of the 369</a:t>
            </a:r>
            <a:r>
              <a:rPr lang="en-US" sz="700" i="1" baseline="30000" dirty="0">
                <a:latin typeface="Arial" panose="020B0604020202020204" pitchFamily="34" charset="0"/>
              </a:rPr>
              <a:t>th</a:t>
            </a:r>
            <a:r>
              <a:rPr lang="en-US" sz="700" i="1" dirty="0">
                <a:latin typeface="Arial" panose="020B0604020202020204" pitchFamily="34" charset="0"/>
              </a:rPr>
              <a:t> Infantry Regiment marching in New York City (NARA/Paul Thompson, 1919)</a:t>
            </a:r>
          </a:p>
        </p:txBody>
      </p:sp>
      <p:sp>
        <p:nvSpPr>
          <p:cNvPr id="28" name="TextBox 27">
            <a:extLst>
              <a:ext uri="{FF2B5EF4-FFF2-40B4-BE49-F238E27FC236}">
                <a16:creationId xmlns:a16="http://schemas.microsoft.com/office/drawing/2014/main" id="{C8BAFEC7-2A47-40F8-861E-F218774BA96C}"/>
              </a:ext>
            </a:extLst>
          </p:cNvPr>
          <p:cNvSpPr txBox="1"/>
          <p:nvPr/>
        </p:nvSpPr>
        <p:spPr>
          <a:xfrm>
            <a:off x="2161430" y="2821431"/>
            <a:ext cx="2487589" cy="1693533"/>
          </a:xfrm>
          <a:prstGeom prst="rect">
            <a:avLst/>
          </a:prstGeom>
          <a:noFill/>
        </p:spPr>
        <p:txBody>
          <a:bodyPr wrap="square" rtlCol="0" anchor="ctr">
            <a:noAutofit/>
          </a:bodyPr>
          <a:lstStyle/>
          <a:p>
            <a:r>
              <a:rPr lang="en-US" b="1" dirty="0">
                <a:solidFill>
                  <a:schemeClr val="bg1"/>
                </a:solidFill>
                <a:latin typeface="Arial" panose="020B0604020202020204" pitchFamily="34" charset="0"/>
              </a:rPr>
              <a:t>Harlem: </a:t>
            </a:r>
          </a:p>
          <a:p>
            <a:r>
              <a:rPr lang="en-US" dirty="0">
                <a:solidFill>
                  <a:schemeClr val="bg1"/>
                </a:solidFill>
                <a:latin typeface="Arial" panose="020B0604020202020204" pitchFamily="34" charset="0"/>
              </a:rPr>
              <a:t>Historically African American neighborhood in New York </a:t>
            </a:r>
          </a:p>
        </p:txBody>
      </p:sp>
      <p:pic>
        <p:nvPicPr>
          <p:cNvPr id="8" name="Picture 7" descr="An aerial map of Harlem, which is located in the northern section of Manhattan. Sepia photograph.">
            <a:extLst>
              <a:ext uri="{FF2B5EF4-FFF2-40B4-BE49-F238E27FC236}">
                <a16:creationId xmlns:a16="http://schemas.microsoft.com/office/drawing/2014/main" id="{F1855299-B55A-4749-A5F0-96DCC39B909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6200000">
            <a:off x="296300" y="2636875"/>
            <a:ext cx="1687033" cy="2043149"/>
          </a:xfrm>
          <a:prstGeom prst="rect">
            <a:avLst/>
          </a:prstGeom>
        </p:spPr>
      </p:pic>
      <p:sp>
        <p:nvSpPr>
          <p:cNvPr id="29" name="TextBox 28">
            <a:extLst>
              <a:ext uri="{FF2B5EF4-FFF2-40B4-BE49-F238E27FC236}">
                <a16:creationId xmlns:a16="http://schemas.microsoft.com/office/drawing/2014/main" id="{FCA5858A-7BE9-4C64-BE2A-1E115F48063E}"/>
              </a:ext>
            </a:extLst>
          </p:cNvPr>
          <p:cNvSpPr txBox="1"/>
          <p:nvPr/>
        </p:nvSpPr>
        <p:spPr>
          <a:xfrm>
            <a:off x="118241" y="4303373"/>
            <a:ext cx="2040337" cy="200055"/>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Aerial image of New York City(LOC/1921)</a:t>
            </a:r>
          </a:p>
        </p:txBody>
      </p:sp>
      <p:sp>
        <p:nvSpPr>
          <p:cNvPr id="21" name="TextBox 20">
            <a:extLst>
              <a:ext uri="{FF2B5EF4-FFF2-40B4-BE49-F238E27FC236}">
                <a16:creationId xmlns:a16="http://schemas.microsoft.com/office/drawing/2014/main" id="{9C5D484C-AD74-4DB9-A84F-C3BA4CF8EF21}"/>
              </a:ext>
            </a:extLst>
          </p:cNvPr>
          <p:cNvSpPr txBox="1"/>
          <p:nvPr/>
        </p:nvSpPr>
        <p:spPr>
          <a:xfrm>
            <a:off x="6683765" y="2810321"/>
            <a:ext cx="2468880" cy="1704643"/>
          </a:xfrm>
          <a:prstGeom prst="rect">
            <a:avLst/>
          </a:prstGeom>
          <a:noFill/>
        </p:spPr>
        <p:txBody>
          <a:bodyPr wrap="square" rtlCol="0" anchor="ctr">
            <a:noAutofit/>
          </a:bodyPr>
          <a:lstStyle/>
          <a:p>
            <a:r>
              <a:rPr lang="en-US" b="1" dirty="0">
                <a:solidFill>
                  <a:schemeClr val="bg1"/>
                </a:solidFill>
                <a:latin typeface="Arial" panose="020B0604020202020204" pitchFamily="34" charset="0"/>
              </a:rPr>
              <a:t>Rattlers: </a:t>
            </a:r>
          </a:p>
          <a:p>
            <a:r>
              <a:rPr lang="en-US" dirty="0">
                <a:solidFill>
                  <a:schemeClr val="bg1"/>
                </a:solidFill>
                <a:latin typeface="Arial" panose="020B0604020202020204" pitchFamily="34" charset="0"/>
              </a:rPr>
              <a:t>Distinctive unit insignia features a silver rattlesnake</a:t>
            </a:r>
          </a:p>
        </p:txBody>
      </p:sp>
      <p:pic>
        <p:nvPicPr>
          <p:cNvPr id="6" name="Picture 5" descr="The insignia is a blue shield with a grey coiled snake and a grey border.">
            <a:extLst>
              <a:ext uri="{FF2B5EF4-FFF2-40B4-BE49-F238E27FC236}">
                <a16:creationId xmlns:a16="http://schemas.microsoft.com/office/drawing/2014/main" id="{7A66F683-6E97-4058-8621-9F9C28F79DC9}"/>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6731" y="2906506"/>
            <a:ext cx="1085012" cy="1237122"/>
          </a:xfrm>
          <a:prstGeom prst="rect">
            <a:avLst/>
          </a:prstGeom>
        </p:spPr>
      </p:pic>
      <p:sp>
        <p:nvSpPr>
          <p:cNvPr id="30" name="TextBox 29">
            <a:extLst>
              <a:ext uri="{FF2B5EF4-FFF2-40B4-BE49-F238E27FC236}">
                <a16:creationId xmlns:a16="http://schemas.microsoft.com/office/drawing/2014/main" id="{B278450A-A328-4C60-8463-1ACD5C14284F}"/>
              </a:ext>
            </a:extLst>
          </p:cNvPr>
          <p:cNvSpPr txBox="1"/>
          <p:nvPr/>
        </p:nvSpPr>
        <p:spPr>
          <a:xfrm>
            <a:off x="4622948" y="4193975"/>
            <a:ext cx="2040337" cy="307777"/>
          </a:xfrm>
          <a:prstGeom prst="rect">
            <a:avLst/>
          </a:prstGeom>
          <a:solidFill>
            <a:schemeClr val="bg1">
              <a:lumMod val="85000"/>
              <a:alpha val="75000"/>
            </a:schemeClr>
          </a:solidFill>
        </p:spPr>
        <p:txBody>
          <a:bodyPr wrap="square" rtlCol="0">
            <a:spAutoFit/>
          </a:bodyPr>
          <a:lstStyle/>
          <a:p>
            <a:r>
              <a:rPr lang="en-US" sz="700" i="1" dirty="0">
                <a:latin typeface="Arial" panose="020B0604020202020204" pitchFamily="34" charset="0"/>
              </a:rPr>
              <a:t>369</a:t>
            </a:r>
            <a:r>
              <a:rPr lang="en-US" sz="700" i="1" baseline="30000" dirty="0">
                <a:latin typeface="Arial" panose="020B0604020202020204" pitchFamily="34" charset="0"/>
              </a:rPr>
              <a:t>th</a:t>
            </a:r>
            <a:r>
              <a:rPr lang="en-US" sz="700" i="1" dirty="0">
                <a:latin typeface="Arial" panose="020B0604020202020204" pitchFamily="34" charset="0"/>
              </a:rPr>
              <a:t> Infantry Regiment distinctive unit insignia. (The Institute of Heraldry)</a:t>
            </a:r>
          </a:p>
        </p:txBody>
      </p:sp>
    </p:spTree>
    <p:custDataLst>
      <p:tags r:id="rId1"/>
    </p:custDataLst>
    <p:extLst>
      <p:ext uri="{BB962C8B-B14F-4D97-AF65-F5344CB8AC3E}">
        <p14:creationId xmlns:p14="http://schemas.microsoft.com/office/powerpoint/2010/main" val="426950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BEGINNINGS</a:t>
            </a:r>
          </a:p>
        </p:txBody>
      </p:sp>
      <p:sp>
        <p:nvSpPr>
          <p:cNvPr id="14" name="TextBox 13">
            <a:extLst>
              <a:ext uri="{FF2B5EF4-FFF2-40B4-BE49-F238E27FC236}">
                <a16:creationId xmlns:a16="http://schemas.microsoft.com/office/drawing/2014/main" id="{2EF505FD-941F-0740-A4E0-466DA0870C8A}"/>
              </a:ext>
            </a:extLst>
          </p:cNvPr>
          <p:cNvSpPr txBox="1"/>
          <p:nvPr/>
        </p:nvSpPr>
        <p:spPr>
          <a:xfrm>
            <a:off x="384082" y="1803704"/>
            <a:ext cx="4187918" cy="2185214"/>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Began in June 1913 as the 15</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New York Regiment of the New York Army National Guard</a:t>
            </a:r>
          </a:p>
          <a:p>
            <a:pPr marL="171450" indent="-171450">
              <a:spcBef>
                <a:spcPts val="600"/>
              </a:spcBef>
              <a:buFont typeface="Arial" panose="020B0604020202020204" pitchFamily="34" charset="0"/>
              <a:buChar char="•"/>
            </a:pP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Redesignated</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the 369</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Infantry Regiment in 1916</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Drilled in New York before moving to South Carolina for combat training</a:t>
            </a:r>
          </a:p>
        </p:txBody>
      </p:sp>
      <p:pic>
        <p:nvPicPr>
          <p:cNvPr id="3" name="Picture 2" descr="Four members of the Harlem Rattlers dressed in uniform holding the American flag and the 15th New York National Guard regiment flag. The remainder of the regiment is standing to the left of the men. Black and white photograph.">
            <a:extLst>
              <a:ext uri="{FF2B5EF4-FFF2-40B4-BE49-F238E27FC236}">
                <a16:creationId xmlns:a16="http://schemas.microsoft.com/office/drawing/2014/main" id="{786AA298-4AB1-4882-A9F1-EEBABBBADF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181" t="5114" r="1623" b="1083"/>
          <a:stretch/>
        </p:blipFill>
        <p:spPr>
          <a:xfrm>
            <a:off x="5443538" y="1090873"/>
            <a:ext cx="2964656" cy="3643902"/>
          </a:xfrm>
          <a:prstGeom prst="rect">
            <a:avLst/>
          </a:prstGeom>
        </p:spPr>
      </p:pic>
      <p:sp>
        <p:nvSpPr>
          <p:cNvPr id="9" name="TextBox 8">
            <a:extLst>
              <a:ext uri="{FF2B5EF4-FFF2-40B4-BE49-F238E27FC236}">
                <a16:creationId xmlns:a16="http://schemas.microsoft.com/office/drawing/2014/main" id="{75EB04A2-FD53-45D1-A2F2-9508C805DB55}"/>
              </a:ext>
            </a:extLst>
          </p:cNvPr>
          <p:cNvSpPr txBox="1"/>
          <p:nvPr/>
        </p:nvSpPr>
        <p:spPr>
          <a:xfrm>
            <a:off x="5443538" y="4224311"/>
            <a:ext cx="2964656" cy="507831"/>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1917 photo of soldiers of the 369</a:t>
            </a:r>
            <a:r>
              <a:rPr lang="en-US" sz="900" i="1" baseline="30000" dirty="0">
                <a:latin typeface="Arial" panose="020B0604020202020204" pitchFamily="34" charset="0"/>
              </a:rPr>
              <a:t>th</a:t>
            </a:r>
            <a:r>
              <a:rPr lang="en-US" sz="900" i="1" dirty="0">
                <a:latin typeface="Arial" panose="020B0604020202020204" pitchFamily="34" charset="0"/>
              </a:rPr>
              <a:t> Infantry Regiment holding the 15</a:t>
            </a:r>
            <a:r>
              <a:rPr lang="en-US" sz="900" i="1" baseline="30000" dirty="0">
                <a:latin typeface="Arial" panose="020B0604020202020204" pitchFamily="34" charset="0"/>
              </a:rPr>
              <a:t>th</a:t>
            </a:r>
            <a:r>
              <a:rPr lang="en-US" sz="900" i="1" dirty="0">
                <a:latin typeface="Arial" panose="020B0604020202020204" pitchFamily="34" charset="0"/>
              </a:rPr>
              <a:t> New York National Guard Regiment flag. (NARA/Paul Thompson)</a:t>
            </a:r>
          </a:p>
        </p:txBody>
      </p:sp>
    </p:spTree>
    <p:custDataLst>
      <p:tags r:id="rId1"/>
    </p:custDataLst>
    <p:extLst>
      <p:ext uri="{BB962C8B-B14F-4D97-AF65-F5344CB8AC3E}">
        <p14:creationId xmlns:p14="http://schemas.microsoft.com/office/powerpoint/2010/main" val="276435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EXPERIENCING RACISM</a:t>
            </a:r>
          </a:p>
        </p:txBody>
      </p:sp>
      <p:sp>
        <p:nvSpPr>
          <p:cNvPr id="14" name="TextBox 13">
            <a:extLst>
              <a:ext uri="{FF2B5EF4-FFF2-40B4-BE49-F238E27FC236}">
                <a16:creationId xmlns:a16="http://schemas.microsoft.com/office/drawing/2014/main" id="{2EF505FD-941F-0740-A4E0-466DA0870C8A}"/>
              </a:ext>
            </a:extLst>
          </p:cNvPr>
          <p:cNvSpPr txBox="1"/>
          <p:nvPr/>
        </p:nvSpPr>
        <p:spPr>
          <a:xfrm>
            <a:off x="384048" y="1669391"/>
            <a:ext cx="4302218" cy="2385268"/>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Experienced significant racism in </a:t>
            </a:r>
            <a:b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b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South Carolina</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Incident: Hotel refused to sell newspaper to two soldiers – Lieutenant James Reese Europe and Sergeant Noble Sissle. White soldiers from the 27</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Division came to their defense.</a:t>
            </a:r>
          </a:p>
        </p:txBody>
      </p:sp>
      <p:pic>
        <p:nvPicPr>
          <p:cNvPr id="6" name="Picture 5" descr="A vintage profile of a stoic James Reese Europe in his Harlem Rattlers uniform. He is wearing a peaked cap and glasses.">
            <a:extLst>
              <a:ext uri="{FF2B5EF4-FFF2-40B4-BE49-F238E27FC236}">
                <a16:creationId xmlns:a16="http://schemas.microsoft.com/office/drawing/2014/main" id="{AAAF0CAA-97DF-43C1-84E8-A21F336347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65716" y="1660415"/>
            <a:ext cx="1820212" cy="2476156"/>
          </a:xfrm>
          <a:prstGeom prst="rect">
            <a:avLst/>
          </a:prstGeom>
        </p:spPr>
      </p:pic>
      <p:pic>
        <p:nvPicPr>
          <p:cNvPr id="3" name="Picture 2" descr="A vintage profile of Sergeant Noble Sissle in his Harlem Rattlers uniform. He is wearing a side cap and glasses. His title Lieutenant Noble Sissle is embroidered on the collar of his uniform.">
            <a:extLst>
              <a:ext uri="{FF2B5EF4-FFF2-40B4-BE49-F238E27FC236}">
                <a16:creationId xmlns:a16="http://schemas.microsoft.com/office/drawing/2014/main" id="{C33BD0BE-9A33-48F0-9EF5-0591FFDE5AC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85928" y="1660414"/>
            <a:ext cx="1997250" cy="2476155"/>
          </a:xfrm>
          <a:prstGeom prst="rect">
            <a:avLst/>
          </a:prstGeom>
        </p:spPr>
      </p:pic>
      <p:sp>
        <p:nvSpPr>
          <p:cNvPr id="9" name="TextBox 8">
            <a:extLst>
              <a:ext uri="{FF2B5EF4-FFF2-40B4-BE49-F238E27FC236}">
                <a16:creationId xmlns:a16="http://schemas.microsoft.com/office/drawing/2014/main" id="{B3D1A5B9-C6A3-4AC8-917F-55A270E94645}"/>
              </a:ext>
            </a:extLst>
          </p:cNvPr>
          <p:cNvSpPr txBox="1"/>
          <p:nvPr/>
        </p:nvSpPr>
        <p:spPr>
          <a:xfrm>
            <a:off x="4972973" y="3767237"/>
            <a:ext cx="3810205"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James Reese Europe and Noble Sissle in uniform. (University of South Carolina/Alex Rice, 1919)</a:t>
            </a:r>
          </a:p>
        </p:txBody>
      </p:sp>
    </p:spTree>
    <p:custDataLst>
      <p:tags r:id="rId1"/>
    </p:custDataLst>
    <p:extLst>
      <p:ext uri="{BB962C8B-B14F-4D97-AF65-F5344CB8AC3E}">
        <p14:creationId xmlns:p14="http://schemas.microsoft.com/office/powerpoint/2010/main" val="333629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9" name="Picture 8">
            <a:extLst>
              <a:ext uri="{FF2B5EF4-FFF2-40B4-BE49-F238E27FC236}">
                <a16:creationId xmlns:a16="http://schemas.microsoft.com/office/drawing/2014/main" id="{C11DE4AD-A679-B544-8CF6-9C3E03741458}"/>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EXPERIENCING RACISM</a:t>
            </a:r>
          </a:p>
        </p:txBody>
      </p:sp>
      <p:sp>
        <p:nvSpPr>
          <p:cNvPr id="14" name="TextBox 13">
            <a:extLst>
              <a:ext uri="{FF2B5EF4-FFF2-40B4-BE49-F238E27FC236}">
                <a16:creationId xmlns:a16="http://schemas.microsoft.com/office/drawing/2014/main" id="{2EF505FD-941F-0740-A4E0-466DA0870C8A}"/>
              </a:ext>
            </a:extLst>
          </p:cNvPr>
          <p:cNvSpPr txBox="1"/>
          <p:nvPr/>
        </p:nvSpPr>
        <p:spPr>
          <a:xfrm>
            <a:off x="454387" y="2065809"/>
            <a:ext cx="4469306" cy="183127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Arrived in France 1918 and were assigned to labor roles instead of combat</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White American units refused to fight alongside them, so they were assigned to the French Army</a:t>
            </a:r>
          </a:p>
        </p:txBody>
      </p:sp>
      <p:pic>
        <p:nvPicPr>
          <p:cNvPr id="3" name="Picture 2" descr="A long row of Harlem Rattlers standing in an open grass field in France. They are wearing their uniforms and are holding their weapons by their sides. They are also wearing French metal helmets. Black and white photograph.">
            <a:extLst>
              <a:ext uri="{FF2B5EF4-FFF2-40B4-BE49-F238E27FC236}">
                <a16:creationId xmlns:a16="http://schemas.microsoft.com/office/drawing/2014/main" id="{9A843A3B-5172-4FE7-9267-A527B49A84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379" t="2943" r="2028" b="3208"/>
          <a:stretch/>
        </p:blipFill>
        <p:spPr>
          <a:xfrm>
            <a:off x="5014914" y="1567021"/>
            <a:ext cx="3823770" cy="2804955"/>
          </a:xfrm>
          <a:prstGeom prst="rect">
            <a:avLst/>
          </a:prstGeom>
        </p:spPr>
      </p:pic>
      <p:sp>
        <p:nvSpPr>
          <p:cNvPr id="2" name="TextBox 1">
            <a:extLst>
              <a:ext uri="{FF2B5EF4-FFF2-40B4-BE49-F238E27FC236}">
                <a16:creationId xmlns:a16="http://schemas.microsoft.com/office/drawing/2014/main" id="{D72D2E1A-1700-4B3C-BE29-E4CEA467F5B0}"/>
              </a:ext>
            </a:extLst>
          </p:cNvPr>
          <p:cNvSpPr txBox="1"/>
          <p:nvPr/>
        </p:nvSpPr>
        <p:spPr>
          <a:xfrm>
            <a:off x="5014914" y="4140527"/>
            <a:ext cx="3823770" cy="2308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1919 photo of soldiers of the 369</a:t>
            </a:r>
            <a:r>
              <a:rPr lang="en-US" sz="900" i="1" baseline="30000" dirty="0">
                <a:latin typeface="Arial" panose="020B0604020202020204" pitchFamily="34" charset="0"/>
              </a:rPr>
              <a:t>th</a:t>
            </a:r>
            <a:r>
              <a:rPr lang="en-US" sz="900" i="1" dirty="0">
                <a:latin typeface="Arial" panose="020B0604020202020204" pitchFamily="34" charset="0"/>
              </a:rPr>
              <a:t> Infantry Regiment in France. (NARA)</a:t>
            </a:r>
          </a:p>
        </p:txBody>
      </p:sp>
    </p:spTree>
    <p:custDataLst>
      <p:tags r:id="rId1"/>
    </p:custDataLst>
    <p:extLst>
      <p:ext uri="{BB962C8B-B14F-4D97-AF65-F5344CB8AC3E}">
        <p14:creationId xmlns:p14="http://schemas.microsoft.com/office/powerpoint/2010/main" val="421281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COMBAT EXPERIENCE</a:t>
            </a:r>
          </a:p>
        </p:txBody>
      </p:sp>
      <p:sp>
        <p:nvSpPr>
          <p:cNvPr id="14" name="TextBox 13">
            <a:extLst>
              <a:ext uri="{FF2B5EF4-FFF2-40B4-BE49-F238E27FC236}">
                <a16:creationId xmlns:a16="http://schemas.microsoft.com/office/drawing/2014/main" id="{2EF505FD-941F-0740-A4E0-466DA0870C8A}"/>
              </a:ext>
            </a:extLst>
          </p:cNvPr>
          <p:cNvSpPr txBox="1"/>
          <p:nvPr/>
        </p:nvSpPr>
        <p:spPr>
          <a:xfrm>
            <a:off x="384048" y="1741947"/>
            <a:ext cx="5017213" cy="246221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Distinguished themselves in combat, especially during Second Battle of the Marne</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French nicknamed them the “Men of Bronze,” Germans who they fought nicknamed them the “</a:t>
            </a: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Hellfighters</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Several soldiers recognized for valor – Medal of Honor, Distinguished Service Cross, and French Croix de Guerre</a:t>
            </a:r>
          </a:p>
        </p:txBody>
      </p:sp>
      <p:pic>
        <p:nvPicPr>
          <p:cNvPr id="10" name="Picture 9" descr="A white Major General in the U.S. army pinning the distinguished service cross on the uniform of a soldier in the Harlem Rattlers. Three other infantrymen stand beside him waiting to receive their medals. Black and white photograph.">
            <a:extLst>
              <a:ext uri="{FF2B5EF4-FFF2-40B4-BE49-F238E27FC236}">
                <a16:creationId xmlns:a16="http://schemas.microsoft.com/office/drawing/2014/main" id="{23A7D48E-40D8-E842-A69A-2F83CEED5D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57139" y="1198719"/>
            <a:ext cx="3165499" cy="3393855"/>
          </a:xfrm>
          <a:prstGeom prst="rect">
            <a:avLst/>
          </a:prstGeom>
        </p:spPr>
      </p:pic>
      <p:sp>
        <p:nvSpPr>
          <p:cNvPr id="12" name="TextBox 11">
            <a:extLst>
              <a:ext uri="{FF2B5EF4-FFF2-40B4-BE49-F238E27FC236}">
                <a16:creationId xmlns:a16="http://schemas.microsoft.com/office/drawing/2014/main" id="{EF5FCC14-93D3-46EE-AA95-32E9953578F9}"/>
              </a:ext>
            </a:extLst>
          </p:cNvPr>
          <p:cNvSpPr txBox="1"/>
          <p:nvPr/>
        </p:nvSpPr>
        <p:spPr>
          <a:xfrm>
            <a:off x="5457139" y="3940019"/>
            <a:ext cx="3165499" cy="646331"/>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1919 photo Major General Eli A. Helmick awarding the Distinguished Service Cross to members of the 369</a:t>
            </a:r>
            <a:r>
              <a:rPr lang="en-US" sz="900" i="1" baseline="30000" dirty="0">
                <a:latin typeface="Arial" panose="020B0604020202020204" pitchFamily="34" charset="0"/>
              </a:rPr>
              <a:t>th</a:t>
            </a:r>
            <a:r>
              <a:rPr lang="en-US" sz="900" i="1" dirty="0">
                <a:latin typeface="Arial" panose="020B0604020202020204" pitchFamily="34" charset="0"/>
              </a:rPr>
              <a:t> Infantry Regiment in recognition of their valor. (NARA/P.A. </a:t>
            </a:r>
            <a:r>
              <a:rPr lang="en-US" sz="900" i="1" dirty="0" err="1">
                <a:latin typeface="Arial" panose="020B0604020202020204" pitchFamily="34" charset="0"/>
              </a:rPr>
              <a:t>Pellison</a:t>
            </a:r>
            <a:r>
              <a:rPr lang="en-US" sz="900" i="1" dirty="0">
                <a:latin typeface="Arial" panose="020B0604020202020204" pitchFamily="34" charset="0"/>
              </a:rPr>
              <a:t>)</a:t>
            </a:r>
          </a:p>
        </p:txBody>
      </p:sp>
    </p:spTree>
    <p:custDataLst>
      <p:tags r:id="rId1"/>
    </p:custDataLst>
    <p:extLst>
      <p:ext uri="{BB962C8B-B14F-4D97-AF65-F5344CB8AC3E}">
        <p14:creationId xmlns:p14="http://schemas.microsoft.com/office/powerpoint/2010/main" val="339957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369</a:t>
            </a:r>
            <a:r>
              <a:rPr kumimoji="0" lang="en-US" sz="2400" b="1" i="0" u="none" strike="noStrike" kern="1200" cap="none" spc="600" normalizeH="0" baseline="3000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th</a:t>
            </a: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 INFANTRY REGIMENTAL BAND</a:t>
            </a:r>
          </a:p>
        </p:txBody>
      </p:sp>
      <p:sp>
        <p:nvSpPr>
          <p:cNvPr id="14" name="TextBox 13">
            <a:extLst>
              <a:ext uri="{FF2B5EF4-FFF2-40B4-BE49-F238E27FC236}">
                <a16:creationId xmlns:a16="http://schemas.microsoft.com/office/drawing/2014/main" id="{2EF505FD-941F-0740-A4E0-466DA0870C8A}"/>
              </a:ext>
            </a:extLst>
          </p:cNvPr>
          <p:cNvSpPr txBox="1"/>
          <p:nvPr/>
        </p:nvSpPr>
        <p:spPr>
          <a:xfrm>
            <a:off x="384048" y="2290986"/>
            <a:ext cx="3820480" cy="923330"/>
          </a:xfrm>
          <a:prstGeom prst="rect">
            <a:avLst/>
          </a:prstGeom>
          <a:noFill/>
        </p:spPr>
        <p:txBody>
          <a:bodyPr wrap="square" rtlCol="0">
            <a:spAutoFit/>
          </a:bodyPr>
          <a:lstStyle/>
          <a:p>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Regiment’s marching band led by James Reese Europe introduced European audiences to jazz</a:t>
            </a:r>
          </a:p>
        </p:txBody>
      </p:sp>
      <p:pic>
        <p:nvPicPr>
          <p:cNvPr id="5" name="Picture 4" descr="James Reese Europe standing on the deck of a ship next to the regimental band he led. The men in the band are holding their instruments which includes, trumpets, saxophones, trombones, drums, clarinets, and tubas. Black and white photograph.">
            <a:extLst>
              <a:ext uri="{FF2B5EF4-FFF2-40B4-BE49-F238E27FC236}">
                <a16:creationId xmlns:a16="http://schemas.microsoft.com/office/drawing/2014/main" id="{4360D14E-ECFC-4A6C-BBA9-9F5A2627CA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167" t="3069" r="2155" b="2709"/>
          <a:stretch/>
        </p:blipFill>
        <p:spPr>
          <a:xfrm>
            <a:off x="4598550" y="1360715"/>
            <a:ext cx="4024088" cy="3071192"/>
          </a:xfrm>
          <a:prstGeom prst="rect">
            <a:avLst/>
          </a:prstGeom>
        </p:spPr>
      </p:pic>
      <p:sp>
        <p:nvSpPr>
          <p:cNvPr id="9" name="TextBox 8">
            <a:extLst>
              <a:ext uri="{FF2B5EF4-FFF2-40B4-BE49-F238E27FC236}">
                <a16:creationId xmlns:a16="http://schemas.microsoft.com/office/drawing/2014/main" id="{1CE7F157-3DD9-4062-895E-DA9A31976CE5}"/>
              </a:ext>
            </a:extLst>
          </p:cNvPr>
          <p:cNvSpPr txBox="1"/>
          <p:nvPr/>
        </p:nvSpPr>
        <p:spPr>
          <a:xfrm>
            <a:off x="4598550" y="4062575"/>
            <a:ext cx="4024088" cy="369332"/>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1919 photo the 369</a:t>
            </a:r>
            <a:r>
              <a:rPr lang="en-US" sz="900" i="1" baseline="30000" dirty="0">
                <a:latin typeface="Arial" panose="020B0604020202020204" pitchFamily="34" charset="0"/>
              </a:rPr>
              <a:t>th</a:t>
            </a:r>
            <a:r>
              <a:rPr lang="en-US" sz="900" i="1" dirty="0">
                <a:latin typeface="Arial" panose="020B0604020202020204" pitchFamily="34" charset="0"/>
              </a:rPr>
              <a:t> Infantry Regimental Band aboard a ship, returning to New York City. (NARA)</a:t>
            </a:r>
          </a:p>
        </p:txBody>
      </p:sp>
    </p:spTree>
    <p:custDataLst>
      <p:tags r:id="rId1"/>
    </p:custDataLst>
    <p:extLst>
      <p:ext uri="{BB962C8B-B14F-4D97-AF65-F5344CB8AC3E}">
        <p14:creationId xmlns:p14="http://schemas.microsoft.com/office/powerpoint/2010/main" val="335787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F78519-978E-4849-A672-501B1FC215A8}"/>
              </a:ext>
              <a:ext uri="{C183D7F6-B498-43B3-948B-1728B52AA6E4}">
                <adec:decorative xmlns:adec="http://schemas.microsoft.com/office/drawing/2017/decorative" xmlns="" val="1"/>
              </a:ext>
            </a:extLst>
          </p:cNvPr>
          <p:cNvSpPr/>
          <p:nvPr/>
        </p:nvSpPr>
        <p:spPr>
          <a:xfrm>
            <a:off x="0" y="2575"/>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a:extLst>
              <a:ext uri="{FF2B5EF4-FFF2-40B4-BE49-F238E27FC236}">
                <a16:creationId xmlns:a16="http://schemas.microsoft.com/office/drawing/2014/main" id="{D814DE55-EE56-6C45-8FEB-A69A3A38C9B4}"/>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462" y="378912"/>
            <a:ext cx="246353" cy="230956"/>
          </a:xfrm>
          <a:prstGeom prst="rect">
            <a:avLst/>
          </a:prstGeom>
        </p:spPr>
      </p:pic>
      <p:sp>
        <p:nvSpPr>
          <p:cNvPr id="20" name="TextBox 19">
            <a:extLst>
              <a:ext uri="{FF2B5EF4-FFF2-40B4-BE49-F238E27FC236}">
                <a16:creationId xmlns:a16="http://schemas.microsoft.com/office/drawing/2014/main" id="{2DEEAB54-2B86-7242-B342-B2AA67E8D879}"/>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Arial" panose="020B0604020202020204" pitchFamily="34" charset="0"/>
                <a:ea typeface="Lato Heavy" panose="020F0502020204030203" pitchFamily="34" charset="0"/>
                <a:cs typeface="Arial" panose="020B0604020202020204" pitchFamily="34" charset="0"/>
              </a:rPr>
              <a:t>ARLINGTON NATIONAL CEMETERY </a:t>
            </a:r>
            <a:r>
              <a:rPr lang="en-US" sz="600" spc="300" dirty="0">
                <a:solidFill>
                  <a:schemeClr val="bg1">
                    <a:lumMod val="65000"/>
                  </a:schemeClr>
                </a:solidFill>
                <a:latin typeface="Arial" panose="020B0604020202020204" pitchFamily="34" charset="0"/>
                <a:ea typeface="Lato" panose="020F0502020204030203" pitchFamily="34" charset="0"/>
                <a:cs typeface="Arial" panose="020B0604020202020204" pitchFamily="34" charset="0"/>
              </a:rPr>
              <a:t>HISTORY EDUCATION SERIES</a:t>
            </a:r>
          </a:p>
        </p:txBody>
      </p:sp>
      <p:pic>
        <p:nvPicPr>
          <p:cNvPr id="21" name="Picture 20">
            <a:extLst>
              <a:ext uri="{FF2B5EF4-FFF2-40B4-BE49-F238E27FC236}">
                <a16:creationId xmlns:a16="http://schemas.microsoft.com/office/drawing/2014/main" id="{74002158-0009-4541-BD04-AAB55F7F08CD}"/>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3178" y="4791357"/>
            <a:ext cx="220826" cy="257631"/>
          </a:xfrm>
          <a:prstGeom prst="rect">
            <a:avLst/>
          </a:prstGeom>
        </p:spPr>
      </p:pic>
      <p:sp>
        <p:nvSpPr>
          <p:cNvPr id="16" name="Title 15">
            <a:extLst>
              <a:ext uri="{FF2B5EF4-FFF2-40B4-BE49-F238E27FC236}">
                <a16:creationId xmlns:a16="http://schemas.microsoft.com/office/drawing/2014/main" id="{79902F72-DF5C-7E4B-90BB-687CDB07F9DB}"/>
              </a:ext>
            </a:extLst>
          </p:cNvPr>
          <p:cNvSpPr txBox="1">
            <a:spLocks noGrp="1"/>
          </p:cNvSpPr>
          <p:nvPr>
            <p:ph type="title" idx="4294967295"/>
          </p:nvPr>
        </p:nvSpPr>
        <p:spPr>
          <a:xfrm>
            <a:off x="334076" y="0"/>
            <a:ext cx="7831310" cy="945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60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LATER YEARS</a:t>
            </a:r>
          </a:p>
        </p:txBody>
      </p:sp>
      <p:sp>
        <p:nvSpPr>
          <p:cNvPr id="14" name="TextBox 13">
            <a:extLst>
              <a:ext uri="{FF2B5EF4-FFF2-40B4-BE49-F238E27FC236}">
                <a16:creationId xmlns:a16="http://schemas.microsoft.com/office/drawing/2014/main" id="{2EF505FD-941F-0740-A4E0-466DA0870C8A}"/>
              </a:ext>
            </a:extLst>
          </p:cNvPr>
          <p:cNvSpPr txBox="1"/>
          <p:nvPr/>
        </p:nvSpPr>
        <p:spPr>
          <a:xfrm>
            <a:off x="384048" y="1621258"/>
            <a:ext cx="4989904" cy="3170099"/>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After World War I, remained in service as 369</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Coast Artillery Battalion and was converted to an anti-aircraft unit</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Deployed in New York, West Coast, and Hawaii</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Served in New Guinea and Philippines during World War II as anti-aircraft battalion</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Lives on as 369</a:t>
            </a:r>
            <a:r>
              <a:rPr lang="en-US" sz="1800" baseline="30000" dirty="0">
                <a:solidFill>
                  <a:srgbClr val="353C62"/>
                </a:solidFill>
                <a:latin typeface="Arial" panose="020B0604020202020204" pitchFamily="34" charset="0"/>
                <a:ea typeface="Lato" panose="020F0502020204030203" pitchFamily="34" charset="0"/>
                <a:cs typeface="Arial" panose="020B0604020202020204" pitchFamily="34" charset="0"/>
              </a:rPr>
              <a:t>th</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Sustainment Brigade in New York Army National Guard</a:t>
            </a:r>
          </a:p>
          <a:p>
            <a:pPr marL="171450" indent="-171450">
              <a:spcBef>
                <a:spcPts val="600"/>
              </a:spcBef>
              <a:buFont typeface="Arial" panose="020B0604020202020204" pitchFamily="34" charset="0"/>
              <a:buChar char="•"/>
            </a:pPr>
            <a:endParaRPr lang="en-US" sz="1800" dirty="0">
              <a:solidFill>
                <a:srgbClr val="353C62"/>
              </a:solidFill>
              <a:latin typeface="Arial" panose="020B0604020202020204" pitchFamily="34" charset="0"/>
              <a:ea typeface="Lato" panose="020F0502020204030203" pitchFamily="34" charset="0"/>
              <a:cs typeface="Arial" panose="020B0604020202020204" pitchFamily="34" charset="0"/>
            </a:endParaRPr>
          </a:p>
        </p:txBody>
      </p:sp>
      <p:pic>
        <p:nvPicPr>
          <p:cNvPr id="7" name="Picture 6" descr="Five members lead the unit down a street in New York City. One is holding the United States flag while the other is carrying a New York National Guard flag.">
            <a:extLst>
              <a:ext uri="{FF2B5EF4-FFF2-40B4-BE49-F238E27FC236}">
                <a16:creationId xmlns:a16="http://schemas.microsoft.com/office/drawing/2014/main" id="{57701B7B-7C74-415D-9A0C-3704896E00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66014" y="1029032"/>
            <a:ext cx="3017520" cy="1723246"/>
          </a:xfrm>
          <a:prstGeom prst="rect">
            <a:avLst/>
          </a:prstGeom>
        </p:spPr>
      </p:pic>
      <p:sp>
        <p:nvSpPr>
          <p:cNvPr id="18" name="TextBox 17">
            <a:extLst>
              <a:ext uri="{FF2B5EF4-FFF2-40B4-BE49-F238E27FC236}">
                <a16:creationId xmlns:a16="http://schemas.microsoft.com/office/drawing/2014/main" id="{F83EDAB6-1B80-4604-AC0C-1843624AD92C}"/>
              </a:ext>
            </a:extLst>
          </p:cNvPr>
          <p:cNvSpPr txBox="1"/>
          <p:nvPr/>
        </p:nvSpPr>
        <p:spPr>
          <a:xfrm>
            <a:off x="5566014" y="2241366"/>
            <a:ext cx="3017520" cy="507831"/>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2018 photo of soldiers of the 369</a:t>
            </a:r>
            <a:r>
              <a:rPr lang="en-US" sz="900" i="1" baseline="30000" dirty="0">
                <a:latin typeface="Arial" panose="020B0604020202020204" pitchFamily="34" charset="0"/>
              </a:rPr>
              <a:t>th</a:t>
            </a:r>
            <a:r>
              <a:rPr lang="en-US" sz="900" i="1" dirty="0">
                <a:latin typeface="Arial" panose="020B0604020202020204" pitchFamily="34" charset="0"/>
              </a:rPr>
              <a:t> Sustainment Brigade marching in the New York City Veterans Day Parade. (New York National Guard/Mark </a:t>
            </a:r>
            <a:r>
              <a:rPr lang="en-US" sz="900" i="1" dirty="0" err="1">
                <a:latin typeface="Arial" panose="020B0604020202020204" pitchFamily="34" charset="0"/>
              </a:rPr>
              <a:t>Getman</a:t>
            </a:r>
            <a:r>
              <a:rPr lang="en-US" sz="900" i="1" dirty="0">
                <a:latin typeface="Arial" panose="020B0604020202020204" pitchFamily="34" charset="0"/>
              </a:rPr>
              <a:t>)</a:t>
            </a:r>
          </a:p>
        </p:txBody>
      </p:sp>
      <p:pic>
        <p:nvPicPr>
          <p:cNvPr id="4" name="Picture 3" descr="Members of the current three hundred and sixty ninth sustainment brigade in modern camouflage running through a forest during a training session. ">
            <a:extLst>
              <a:ext uri="{FF2B5EF4-FFF2-40B4-BE49-F238E27FC236}">
                <a16:creationId xmlns:a16="http://schemas.microsoft.com/office/drawing/2014/main" id="{A01E42F0-0907-4CDB-AED7-1699B8BA19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66014" y="2803594"/>
            <a:ext cx="3017520" cy="1922160"/>
          </a:xfrm>
          <a:prstGeom prst="rect">
            <a:avLst/>
          </a:prstGeom>
        </p:spPr>
      </p:pic>
      <p:sp>
        <p:nvSpPr>
          <p:cNvPr id="19" name="TextBox 18">
            <a:extLst>
              <a:ext uri="{FF2B5EF4-FFF2-40B4-BE49-F238E27FC236}">
                <a16:creationId xmlns:a16="http://schemas.microsoft.com/office/drawing/2014/main" id="{BD1C679A-EA5C-4D1D-BA30-D0952C9FFECC}"/>
              </a:ext>
            </a:extLst>
          </p:cNvPr>
          <p:cNvSpPr txBox="1"/>
          <p:nvPr/>
        </p:nvSpPr>
        <p:spPr>
          <a:xfrm>
            <a:off x="5566014" y="4358511"/>
            <a:ext cx="3025102" cy="507831"/>
          </a:xfrm>
          <a:prstGeom prst="rect">
            <a:avLst/>
          </a:prstGeom>
          <a:solidFill>
            <a:schemeClr val="bg1">
              <a:lumMod val="85000"/>
              <a:alpha val="75000"/>
            </a:schemeClr>
          </a:solidFill>
        </p:spPr>
        <p:txBody>
          <a:bodyPr wrap="square" rtlCol="0">
            <a:spAutoFit/>
          </a:bodyPr>
          <a:lstStyle/>
          <a:p>
            <a:r>
              <a:rPr lang="en-US" sz="900" i="1" dirty="0">
                <a:latin typeface="Arial" panose="020B0604020202020204" pitchFamily="34" charset="0"/>
              </a:rPr>
              <a:t>2018 photo of soldiers of the 369</a:t>
            </a:r>
            <a:r>
              <a:rPr lang="en-US" sz="900" i="1" baseline="30000" dirty="0">
                <a:latin typeface="Arial" panose="020B0604020202020204" pitchFamily="34" charset="0"/>
              </a:rPr>
              <a:t>th</a:t>
            </a:r>
            <a:r>
              <a:rPr lang="en-US" sz="900" i="1" dirty="0">
                <a:latin typeface="Arial" panose="020B0604020202020204" pitchFamily="34" charset="0"/>
              </a:rPr>
              <a:t> Sustainment Brigade in training. (New York National Guard/</a:t>
            </a:r>
            <a:r>
              <a:rPr lang="en-US" sz="900" i="1" dirty="0" err="1">
                <a:latin typeface="Arial" panose="020B0604020202020204" pitchFamily="34" charset="0"/>
              </a:rPr>
              <a:t>Nnaemeka</a:t>
            </a:r>
            <a:r>
              <a:rPr lang="en-US" sz="900" i="1" dirty="0">
                <a:latin typeface="Arial" panose="020B0604020202020204" pitchFamily="34" charset="0"/>
              </a:rPr>
              <a:t> </a:t>
            </a:r>
            <a:r>
              <a:rPr lang="en-US" sz="900" i="1" dirty="0" err="1">
                <a:latin typeface="Arial" panose="020B0604020202020204" pitchFamily="34" charset="0"/>
              </a:rPr>
              <a:t>Onyeagwa</a:t>
            </a:r>
            <a:r>
              <a:rPr lang="en-US" sz="900" i="1" dirty="0">
                <a:latin typeface="Arial" panose="020B0604020202020204" pitchFamily="34" charset="0"/>
              </a:rPr>
              <a:t>)</a:t>
            </a:r>
          </a:p>
        </p:txBody>
      </p:sp>
    </p:spTree>
    <p:custDataLst>
      <p:tags r:id="rId1"/>
    </p:custDataLst>
    <p:extLst>
      <p:ext uri="{BB962C8B-B14F-4D97-AF65-F5344CB8AC3E}">
        <p14:creationId xmlns:p14="http://schemas.microsoft.com/office/powerpoint/2010/main" val="2279840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9114</TotalTime>
  <Words>3094</Words>
  <Application>Microsoft Office PowerPoint</Application>
  <PresentationFormat>Custom</PresentationFormat>
  <Paragraphs>188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Lato</vt:lpstr>
      <vt:lpstr>Lato Heavy</vt:lpstr>
      <vt:lpstr>Office Theme</vt:lpstr>
      <vt:lpstr>369th INFANTRY REGIMENT</vt:lpstr>
      <vt:lpstr>BACKGROUND</vt:lpstr>
      <vt:lpstr>WHAT’S IN A NAME?</vt:lpstr>
      <vt:lpstr>BEGINNINGS</vt:lpstr>
      <vt:lpstr>EXPERIENCING RACISM</vt:lpstr>
      <vt:lpstr>EXPERIENCING RACISM</vt:lpstr>
      <vt:lpstr>COMBAT EXPERIENCE</vt:lpstr>
      <vt:lpstr>369th INFANTRY REGIMENTAL BAND</vt:lpstr>
      <vt:lpstr>LATER YEARS</vt:lpstr>
      <vt:lpstr>NOTABLE MEMBERS</vt:lpstr>
      <vt:lpstr>NOTABLE MEMBERS</vt:lpstr>
      <vt:lpstr>LEGACY</vt:lpstr>
      <vt:lpstr>CONNECTIONS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dc:creator>
  <cp:lastModifiedBy>Lawson, Timothy J CIV USARMY HQDA ANC OSA (USA)</cp:lastModifiedBy>
  <cp:revision>195</cp:revision>
  <dcterms:created xsi:type="dcterms:W3CDTF">2019-01-17T14:10:28Z</dcterms:created>
  <dcterms:modified xsi:type="dcterms:W3CDTF">2020-07-02T19:35:57Z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A3D3471F-7EA4-4597-9D5D-EDA8AC4D9084</vt:lpwstr>
  </property>
  <property fmtid="{D5CDD505-2E9C-101B-9397-08002B2CF9AE}" pid="3" name="ArticulatePath">
    <vt:lpwstr>New mock-ups</vt:lpwstr>
  </property>
</Properties>
</file>